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1"/>
  </p:sldMasterIdLst>
  <p:notesMasterIdLst>
    <p:notesMasterId r:id="rId32"/>
  </p:notesMasterIdLst>
  <p:handoutMasterIdLst>
    <p:handoutMasterId r:id="rId33"/>
  </p:handoutMasterIdLst>
  <p:sldIdLst>
    <p:sldId id="276" r:id="rId2"/>
    <p:sldId id="306" r:id="rId3"/>
    <p:sldId id="291" r:id="rId4"/>
    <p:sldId id="316" r:id="rId5"/>
    <p:sldId id="293" r:id="rId6"/>
    <p:sldId id="307" r:id="rId7"/>
    <p:sldId id="294" r:id="rId8"/>
    <p:sldId id="295" r:id="rId9"/>
    <p:sldId id="296" r:id="rId10"/>
    <p:sldId id="297" r:id="rId11"/>
    <p:sldId id="298" r:id="rId12"/>
    <p:sldId id="300" r:id="rId13"/>
    <p:sldId id="310" r:id="rId14"/>
    <p:sldId id="281" r:id="rId15"/>
    <p:sldId id="314" r:id="rId16"/>
    <p:sldId id="282" r:id="rId17"/>
    <p:sldId id="302" r:id="rId18"/>
    <p:sldId id="284" r:id="rId19"/>
    <p:sldId id="309" r:id="rId20"/>
    <p:sldId id="308" r:id="rId21"/>
    <p:sldId id="311" r:id="rId22"/>
    <p:sldId id="285" r:id="rId23"/>
    <p:sldId id="286" r:id="rId24"/>
    <p:sldId id="287" r:id="rId25"/>
    <p:sldId id="313" r:id="rId26"/>
    <p:sldId id="304" r:id="rId27"/>
    <p:sldId id="303" r:id="rId28"/>
    <p:sldId id="305" r:id="rId29"/>
    <p:sldId id="315" r:id="rId30"/>
    <p:sldId id="28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3B37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5823" autoAdjust="0"/>
  </p:normalViewPr>
  <p:slideViewPr>
    <p:cSldViewPr>
      <p:cViewPr varScale="1">
        <p:scale>
          <a:sx n="70" d="100"/>
          <a:sy n="70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3FB08C-1B98-429E-B907-0BA794B4FDD5}" type="datetimeFigureOut">
              <a:rPr/>
              <a:pPr>
                <a:defRPr/>
              </a:pPr>
              <a:t>07/07/2012</a:t>
            </a:fld>
            <a:endParaRPr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4979AA-4100-463F-9E9D-1F9BA8DFB7F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E3EF12-CF05-4DDE-BC1D-09199A0E4175}" type="datetimeFigureOut">
              <a:rPr/>
              <a:pPr>
                <a:defRPr/>
              </a:pPr>
              <a:t>07/07/2012</a:t>
            </a:fld>
            <a:endParaRPr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fr-F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E47EC9-05C1-41ED-99C5-7B186DC2A8F9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4D750-7F02-49A5-9F91-E7A864819326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90DD9-8EFF-49C7-A7DA-5FA4852E6E64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Activité papier C3hi : Être efficace au secondaire feuille réponse.</a:t>
            </a:r>
          </a:p>
          <a:p>
            <a:endParaRPr lang="fr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23326-174A-49B8-AD87-7882DC5D109B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5172F-1248-4E5C-8477-9E1DFF78E7AF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Activité papier C3hi : Être efficace au secondaire feuille réponse.</a:t>
            </a:r>
          </a:p>
          <a:p>
            <a:endParaRPr lang="fr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116AF-4D42-4D25-8ECF-3BEA624E0775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smtClean="0"/>
              <a:t>Activité papier C3hi : Être efficace au secondaire feuille réponse.</a:t>
            </a:r>
          </a:p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5FD34B-341F-448F-B4FA-C599F919409B}" type="slidenum">
              <a:rPr lang="en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EA483-3E64-42DD-A0F4-708D69803D3F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7BB8D-77C1-47DF-8113-2E74A74D4FE2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52351-E8B7-4B60-A8AE-C429375DB098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FC2-B63A-458C-BCB2-017C3B896DD8}" type="slidenum">
              <a:rPr lang="fr-C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A" dirty="0" smtClean="0"/>
              <a:t>Activité papier C3hi : Être efficace au secondaire feuille réponse.</a:t>
            </a:r>
          </a:p>
          <a:p>
            <a:endParaRPr lang="fr-CA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C133-8633-4D28-AF49-519D932734F2}" type="datetime1">
              <a:rPr lang="fr-CA" smtClean="0"/>
              <a:pPr>
                <a:defRPr/>
              </a:pPr>
              <a:t>2012-09-26</a:t>
            </a:fld>
            <a:endParaRPr lang="en-US"/>
          </a:p>
        </p:txBody>
      </p:sp>
      <p:sp>
        <p:nvSpPr>
          <p:cNvPr id="7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64A8-93C0-4EA0-9467-1506CFEBE5C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82AE-BE98-4FFB-9195-5729C2B9F0E4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5EDA-9DC6-48B4-A2CB-59830FE821E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90F3-7AB7-4F2C-A7D4-7D763525AD1A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82CF-FD68-424A-8BEA-7F94F79F545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AF04-03E2-4F15-BE72-534E0C395F35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B1B2-EF3A-4C5D-8999-172CCBBDA30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5706-5790-4FCD-8CED-C3EEB602BF05}" type="datetime1">
              <a:rPr lang="fr-CA" smtClean="0"/>
              <a:pPr>
                <a:defRPr/>
              </a:pPr>
              <a:t>2012-09-26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FDE9-0B9E-4916-B25C-EDBA6B3C537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A720-8D0C-454C-9936-0FAF3B642C3E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C33B-3DAA-42B8-8484-5862B2C3BCD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B3A5-EA58-4825-8839-7412F667D31B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A287-334C-498C-B07F-5F7A2CC7546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7A4B-0D35-4F2B-B685-C6C5E58AD2F8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0E78-B987-40AB-B2DE-108A8C5954F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3271-9184-468D-938C-3B4A11F102B7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309D-A618-43C6-B760-9EE520FEC94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6C62-35A3-43C7-AAAC-11DB84A80110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CF508-7FF6-4FA6-9A78-80E3564C9BF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17F4-E5D2-4D88-9076-DA6E5609E2AD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4388-2A91-436A-BDC1-6E480289219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33467-A4D7-46E6-917C-5B85142D174F}" type="datetime1">
              <a:rPr lang="fr-CA" smtClean="0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F25D9-1945-4C9E-8576-2FA0DDC1B55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44" r:id="rId2"/>
    <p:sldLayoutId id="2147483753" r:id="rId3"/>
    <p:sldLayoutId id="2147483745" r:id="rId4"/>
    <p:sldLayoutId id="2147483746" r:id="rId5"/>
    <p:sldLayoutId id="2147483747" r:id="rId6"/>
    <p:sldLayoutId id="2147483748" r:id="rId7"/>
    <p:sldLayoutId id="2147483754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tags" Target="../tags/tag52.xml"/><Relationship Id="rId10" Type="http://schemas.openxmlformats.org/officeDocument/2006/relationships/image" Target="../media/image1.png"/><Relationship Id="rId4" Type="http://schemas.openxmlformats.org/officeDocument/2006/relationships/tags" Target="../tags/tag51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10" Type="http://schemas.openxmlformats.org/officeDocument/2006/relationships/image" Target="../media/image2.png"/><Relationship Id="rId4" Type="http://schemas.openxmlformats.org/officeDocument/2006/relationships/tags" Target="../tags/tag56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0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10" Type="http://schemas.openxmlformats.org/officeDocument/2006/relationships/image" Target="../media/image2.png"/><Relationship Id="rId4" Type="http://schemas.openxmlformats.org/officeDocument/2006/relationships/tags" Target="../tags/tag61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.png"/><Relationship Id="rId5" Type="http://schemas.openxmlformats.org/officeDocument/2006/relationships/tags" Target="../tags/tag67.xml"/><Relationship Id="rId10" Type="http://schemas.openxmlformats.org/officeDocument/2006/relationships/image" Target="../media/image10.png"/><Relationship Id="rId4" Type="http://schemas.openxmlformats.org/officeDocument/2006/relationships/tags" Target="../tags/tag66.xm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1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0" Type="http://schemas.openxmlformats.org/officeDocument/2006/relationships/image" Target="../media/image2.png"/><Relationship Id="rId4" Type="http://schemas.openxmlformats.org/officeDocument/2006/relationships/tags" Target="../tags/tag72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tags" Target="../tags/tag78.xml"/><Relationship Id="rId10" Type="http://schemas.openxmlformats.org/officeDocument/2006/relationships/image" Target="../media/image1.png"/><Relationship Id="rId4" Type="http://schemas.openxmlformats.org/officeDocument/2006/relationships/tags" Target="../tags/tag77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10" Type="http://schemas.openxmlformats.org/officeDocument/2006/relationships/image" Target="../media/image2.png"/><Relationship Id="rId4" Type="http://schemas.openxmlformats.org/officeDocument/2006/relationships/tags" Target="../tags/tag82.xm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6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10" Type="http://schemas.openxmlformats.org/officeDocument/2006/relationships/image" Target="../media/image2.png"/><Relationship Id="rId4" Type="http://schemas.openxmlformats.org/officeDocument/2006/relationships/tags" Target="../tags/tag87.xml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1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10" Type="http://schemas.openxmlformats.org/officeDocument/2006/relationships/image" Target="../media/image2.png"/><Relationship Id="rId4" Type="http://schemas.openxmlformats.org/officeDocument/2006/relationships/tags" Target="../tags/tag92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6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10" Type="http://schemas.openxmlformats.org/officeDocument/2006/relationships/image" Target="../media/image2.png"/><Relationship Id="rId4" Type="http://schemas.openxmlformats.org/officeDocument/2006/relationships/tags" Target="../tags/tag97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10" Type="http://schemas.openxmlformats.org/officeDocument/2006/relationships/image" Target="../media/image2.png"/><Relationship Id="rId4" Type="http://schemas.openxmlformats.org/officeDocument/2006/relationships/tags" Target="../tags/tag102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12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11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1.png"/><Relationship Id="rId5" Type="http://schemas.openxmlformats.org/officeDocument/2006/relationships/tags" Target="../tags/tag108.xml"/><Relationship Id="rId15" Type="http://schemas.openxmlformats.org/officeDocument/2006/relationships/image" Target="../media/image2.png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4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10" Type="http://schemas.openxmlformats.org/officeDocument/2006/relationships/image" Target="../media/image2.png"/><Relationship Id="rId4" Type="http://schemas.openxmlformats.org/officeDocument/2006/relationships/tags" Target="../tags/tag115.xml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9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1.xml"/><Relationship Id="rId10" Type="http://schemas.openxmlformats.org/officeDocument/2006/relationships/image" Target="../media/image2.png"/><Relationship Id="rId4" Type="http://schemas.openxmlformats.org/officeDocument/2006/relationships/tags" Target="../tags/tag120.xml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4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10" Type="http://schemas.openxmlformats.org/officeDocument/2006/relationships/image" Target="../media/image2.png"/><Relationship Id="rId4" Type="http://schemas.openxmlformats.org/officeDocument/2006/relationships/tags" Target="../tags/tag125.xml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.png"/><Relationship Id="rId5" Type="http://schemas.openxmlformats.org/officeDocument/2006/relationships/tags" Target="../tags/tag131.xml"/><Relationship Id="rId10" Type="http://schemas.openxmlformats.org/officeDocument/2006/relationships/image" Target="../media/image14.png"/><Relationship Id="rId4" Type="http://schemas.openxmlformats.org/officeDocument/2006/relationships/tags" Target="../tags/tag130.xml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5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10" Type="http://schemas.openxmlformats.org/officeDocument/2006/relationships/image" Target="../media/image2.png"/><Relationship Id="rId4" Type="http://schemas.openxmlformats.org/officeDocument/2006/relationships/tags" Target="../tags/tag136.xml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0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10" Type="http://schemas.openxmlformats.org/officeDocument/2006/relationships/image" Target="../media/image2.png"/><Relationship Id="rId4" Type="http://schemas.openxmlformats.org/officeDocument/2006/relationships/tags" Target="../tags/tag141.xml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5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10" Type="http://schemas.openxmlformats.org/officeDocument/2006/relationships/image" Target="../media/image2.png"/><Relationship Id="rId4" Type="http://schemas.openxmlformats.org/officeDocument/2006/relationships/tags" Target="../tags/tag146.xml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0.xml"/><Relationship Id="rId7" Type="http://schemas.openxmlformats.org/officeDocument/2006/relationships/image" Target="../media/image7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5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4.png"/><Relationship Id="rId5" Type="http://schemas.openxmlformats.org/officeDocument/2006/relationships/tags" Target="../tags/tag14.xml"/><Relationship Id="rId15" Type="http://schemas.openxmlformats.org/officeDocument/2006/relationships/image" Target="../media/image2.png"/><Relationship Id="rId10" Type="http://schemas.openxmlformats.org/officeDocument/2006/relationships/notesSlide" Target="../notesSlides/notesSlide3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image" Target="../media/image5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image" Target="../media/image1.png"/><Relationship Id="rId5" Type="http://schemas.openxmlformats.org/officeDocument/2006/relationships/tags" Target="../tags/tag157.xml"/><Relationship Id="rId10" Type="http://schemas.openxmlformats.org/officeDocument/2006/relationships/image" Target="../media/image7.png"/><Relationship Id="rId4" Type="http://schemas.openxmlformats.org/officeDocument/2006/relationships/tags" Target="../tags/tag156.xml"/><Relationship Id="rId9" Type="http://schemas.openxmlformats.org/officeDocument/2006/relationships/notesSlide" Target="../notesSlides/notesSlide29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22.xml"/><Relationship Id="rId10" Type="http://schemas.openxmlformats.org/officeDocument/2006/relationships/image" Target="../media/image7.png"/><Relationship Id="rId4" Type="http://schemas.openxmlformats.org/officeDocument/2006/relationships/tags" Target="../tags/tag2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image" Target="../media/image9.png"/><Relationship Id="rId4" Type="http://schemas.openxmlformats.org/officeDocument/2006/relationships/tags" Target="../tags/tag30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0" Type="http://schemas.openxmlformats.org/officeDocument/2006/relationships/image" Target="../media/image2.png"/><Relationship Id="rId4" Type="http://schemas.openxmlformats.org/officeDocument/2006/relationships/tags" Target="../tags/tag36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10" Type="http://schemas.openxmlformats.org/officeDocument/2006/relationships/image" Target="../media/image2.png"/><Relationship Id="rId4" Type="http://schemas.openxmlformats.org/officeDocument/2006/relationships/tags" Target="../tags/tag41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openxmlformats.org/officeDocument/2006/relationships/image" Target="../media/image2.png"/><Relationship Id="rId4" Type="http://schemas.openxmlformats.org/officeDocument/2006/relationships/tags" Target="../tags/tag46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79712" y="3861048"/>
            <a:ext cx="5693296" cy="1826363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CA" sz="4400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Pour être efficace au  secondaire</a:t>
            </a:r>
            <a:endParaRPr lang="fr-CA" sz="4400" cap="sm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D61B30FD-FEF7-4A30-975C-3DE44A8BB333}" type="slidenum">
              <a:rPr lang="fr-CA">
                <a:latin typeface="Comic Sans MS" pitchFamily="66" charset="0"/>
              </a:rPr>
              <a:pPr>
                <a:defRPr/>
              </a:pPr>
              <a:t>1</a:t>
            </a:fld>
            <a:endParaRPr lang="fr-CA" dirty="0">
              <a:latin typeface="Comic Sans MS" pitchFamily="66" charset="0"/>
            </a:endParaRP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8" name="Image 7" descr="deuxver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1268760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5492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/>
            <a:r>
              <a:rPr kumimoji="1" lang="fr-CA" sz="4000">
                <a:solidFill>
                  <a:srgbClr val="C00000"/>
                </a:solidFill>
                <a:latin typeface="Comic Sans MS" pitchFamily="66" charset="0"/>
              </a:rPr>
              <a:t>Organisation physique</a:t>
            </a:r>
            <a:br>
              <a:rPr kumimoji="1" lang="fr-CA" sz="4000">
                <a:solidFill>
                  <a:srgbClr val="C00000"/>
                </a:solidFill>
                <a:latin typeface="Comic Sans MS" pitchFamily="66" charset="0"/>
              </a:rPr>
            </a:br>
            <a:endParaRPr kumimoji="1" lang="fr-CA" sz="4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750" y="1196752"/>
            <a:ext cx="7772400" cy="5040560"/>
          </a:xfrm>
        </p:spPr>
        <p:txBody>
          <a:bodyPr>
            <a:normAutofit fontScale="55000" lnSpcReduction="20000"/>
          </a:bodyPr>
          <a:lstStyle/>
          <a:p>
            <a:pPr marL="631825" indent="-541338" eaLnBrk="1" hangingPunct="1">
              <a:lnSpc>
                <a:spcPct val="170000"/>
              </a:lnSpc>
              <a:buBlip>
                <a:blip r:embed="rId8"/>
              </a:buBlip>
              <a:defRPr/>
            </a:pPr>
            <a:r>
              <a:rPr lang="fr-CA" sz="5500" dirty="0" smtClean="0">
                <a:latin typeface="Comic Sans MS" pitchFamily="66" charset="0"/>
                <a:cs typeface="Arial" charset="0"/>
              </a:rPr>
              <a:t>À la fin de la journée, assure-toi que tu as tout ce dont tu auras besoin : </a:t>
            </a:r>
          </a:p>
          <a:p>
            <a:pPr marL="1162050" lvl="1" indent="-620713" eaLnBrk="1" hangingPunct="1">
              <a:lnSpc>
                <a:spcPct val="170000"/>
              </a:lnSpc>
              <a:buBlip>
                <a:blip r:embed="rId8"/>
              </a:buBlip>
              <a:defRPr/>
            </a:pPr>
            <a:r>
              <a:rPr lang="fr-CA" sz="4600" dirty="0" smtClean="0">
                <a:latin typeface="Comic Sans MS" pitchFamily="66" charset="0"/>
                <a:cs typeface="Arial" charset="0"/>
              </a:rPr>
              <a:t>notes de cours; </a:t>
            </a:r>
          </a:p>
          <a:p>
            <a:pPr marL="1162050" lvl="1" indent="-620713" eaLnBrk="1" hangingPunct="1">
              <a:lnSpc>
                <a:spcPct val="170000"/>
              </a:lnSpc>
              <a:buBlip>
                <a:blip r:embed="rId8"/>
              </a:buBlip>
              <a:defRPr/>
            </a:pPr>
            <a:r>
              <a:rPr lang="fr-CA" sz="4600" dirty="0" smtClean="0">
                <a:latin typeface="Comic Sans MS" pitchFamily="66" charset="0"/>
                <a:cs typeface="Arial" charset="0"/>
              </a:rPr>
              <a:t>livres pour étudier; </a:t>
            </a:r>
          </a:p>
          <a:p>
            <a:pPr marL="1162050" lvl="1" indent="-620713" eaLnBrk="1" hangingPunct="1">
              <a:lnSpc>
                <a:spcPct val="170000"/>
              </a:lnSpc>
              <a:buBlip>
                <a:blip r:embed="rId8"/>
              </a:buBlip>
              <a:defRPr/>
            </a:pPr>
            <a:r>
              <a:rPr lang="fr-CA" sz="4600" dirty="0" smtClean="0">
                <a:latin typeface="Comic Sans MS" pitchFamily="66" charset="0"/>
                <a:cs typeface="Arial" charset="0"/>
              </a:rPr>
              <a:t>matériel pour les devoirs; </a:t>
            </a:r>
          </a:p>
          <a:p>
            <a:pPr marL="1162050" lvl="1" indent="-620713" eaLnBrk="1" hangingPunct="1">
              <a:lnSpc>
                <a:spcPct val="170000"/>
              </a:lnSpc>
              <a:buBlip>
                <a:blip r:embed="rId8"/>
              </a:buBlip>
              <a:defRPr/>
            </a:pPr>
            <a:r>
              <a:rPr lang="fr-CA" sz="4600" dirty="0" smtClean="0">
                <a:latin typeface="Comic Sans MS" pitchFamily="66" charset="0"/>
                <a:cs typeface="Arial" charset="0"/>
              </a:rPr>
              <a:t>feuilles à faire signer; </a:t>
            </a:r>
          </a:p>
          <a:p>
            <a:pPr marL="1162050" lvl="1" indent="-620713" eaLnBrk="1" hangingPunct="1">
              <a:lnSpc>
                <a:spcPct val="170000"/>
              </a:lnSpc>
              <a:buBlip>
                <a:blip r:embed="rId8"/>
              </a:buBlip>
              <a:defRPr/>
            </a:pPr>
            <a:r>
              <a:rPr lang="fr-CA" sz="4600" dirty="0" smtClean="0">
                <a:latin typeface="Comic Sans MS" pitchFamily="66" charset="0"/>
                <a:cs typeface="Arial" charset="0"/>
              </a:rPr>
              <a:t>agenda.</a:t>
            </a:r>
          </a:p>
          <a:p>
            <a:pPr marL="627063" indent="-627063" eaLnBrk="1" hangingPunct="1">
              <a:lnSpc>
                <a:spcPct val="90000"/>
              </a:lnSpc>
              <a:buFont typeface="Wingdings 2" pitchFamily="18" charset="2"/>
              <a:buBlip>
                <a:blip r:embed="rId9"/>
              </a:buBlip>
              <a:defRPr/>
            </a:pPr>
            <a:endParaRPr lang="fr-CA" sz="2800" dirty="0" smtClean="0">
              <a:latin typeface="Comic Sans MS" pitchFamily="66" charset="0"/>
              <a:cs typeface="Arial" charset="0"/>
            </a:endParaRPr>
          </a:p>
          <a:p>
            <a:pPr marL="928688" lvl="1" indent="-627063" eaLnBrk="1" hangingPunct="1">
              <a:lnSpc>
                <a:spcPct val="90000"/>
              </a:lnSpc>
              <a:defRPr/>
            </a:pPr>
            <a:endParaRPr lang="fr-CA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928688" lvl="1" indent="-627063" eaLnBrk="1" hangingPunct="1">
              <a:lnSpc>
                <a:spcPct val="90000"/>
              </a:lnSpc>
              <a:defRPr/>
            </a:pPr>
            <a:endParaRPr lang="fr-CA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627063" indent="-627063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fr-CA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9600"/>
            <a:ext cx="9144000" cy="1143000"/>
          </a:xfrm>
        </p:spPr>
        <p:txBody>
          <a:bodyPr lIns="92075" tIns="46037" rIns="92075" bIns="46037">
            <a:normAutofit fontScale="90000"/>
          </a:bodyPr>
          <a:lstStyle/>
          <a:p>
            <a:pPr algn="ctr" eaLnBrk="1" hangingPunct="1">
              <a:defRPr/>
            </a:pPr>
            <a:r>
              <a:rPr kumimoji="1" lang="fr-CA" sz="360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Organisation physique</a:t>
            </a:r>
            <a:br>
              <a:rPr kumimoji="1" lang="fr-CA" sz="360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</a:br>
            <a:endParaRPr kumimoji="1" lang="fr-CA" sz="3600" smtClean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750" y="1628775"/>
            <a:ext cx="7772400" cy="4683125"/>
          </a:xfrm>
        </p:spPr>
        <p:txBody>
          <a:bodyPr/>
          <a:lstStyle/>
          <a:p>
            <a:pPr marL="631825" indent="-595313"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Pour te rendre à tes cours, fais le moins de détours possible. Avec le temps, tu développeras une routine pour savoir quels sont les meilleurs trajets pour arriver à l’heure.</a:t>
            </a:r>
          </a:p>
          <a:p>
            <a:pPr marL="631825" indent="-595313" eaLnBrk="1" hangingPunct="1">
              <a:buBlip>
                <a:blip r:embed="rId8"/>
              </a:buBlip>
            </a:pPr>
            <a:endParaRPr lang="fr-CA" dirty="0" smtClean="0">
              <a:latin typeface="Comic Sans MS" pitchFamily="66" charset="0"/>
              <a:cs typeface="Arial" charset="0"/>
            </a:endParaRPr>
          </a:p>
          <a:p>
            <a:pPr marL="631825" indent="-595313"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Pour t’aider, tu peux te trouver des points de repère.</a:t>
            </a:r>
          </a:p>
          <a:p>
            <a:pPr eaLnBrk="1" hangingPunct="1"/>
            <a:endParaRPr lang="fr-CA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3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33375"/>
            <a:ext cx="9144000" cy="1143000"/>
          </a:xfrm>
        </p:spPr>
        <p:txBody>
          <a:bodyPr lIns="92075" tIns="46037" rIns="92075" bIns="46037">
            <a:normAutofit fontScale="90000"/>
          </a:bodyPr>
          <a:lstStyle/>
          <a:p>
            <a:pPr algn="ctr" eaLnBrk="1" hangingPunct="1">
              <a:defRPr/>
            </a:pPr>
            <a:r>
              <a:rPr kumimoji="1" lang="fr-CA" sz="4000" kern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Organisation physique</a:t>
            </a:r>
            <a:br>
              <a:rPr kumimoji="1" lang="fr-CA" sz="4000" kern="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endParaRPr kumimoji="1" lang="fr-CA" sz="4000" kern="0" dirty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750" y="980728"/>
            <a:ext cx="7772400" cy="4896197"/>
          </a:xfrm>
        </p:spPr>
        <p:txBody>
          <a:bodyPr/>
          <a:lstStyle/>
          <a:p>
            <a:pPr marL="742950" indent="-647700" eaLnBrk="1" hangingPunct="1"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Place tes livres dans ton casier pour les retrouver facilement. </a:t>
            </a:r>
          </a:p>
          <a:p>
            <a:pPr marL="742950" indent="-647700" eaLnBrk="1" hangingPunct="1">
              <a:buBlip>
                <a:blip r:embed="rId8"/>
              </a:buBlip>
            </a:pPr>
            <a:endParaRPr lang="fr-CA" sz="2800" dirty="0" smtClean="0">
              <a:latin typeface="Comic Sans MS" pitchFamily="66" charset="0"/>
              <a:cs typeface="Arial" charset="0"/>
            </a:endParaRPr>
          </a:p>
          <a:p>
            <a:pPr marL="742950" indent="-647700" eaLnBrk="1" hangingPunct="1"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Utilise le haut du casier pour les livres et place tes souliers dans le bas. </a:t>
            </a:r>
          </a:p>
          <a:p>
            <a:pPr marL="742950" indent="-647700" eaLnBrk="1" hangingPunct="1">
              <a:buBlip>
                <a:blip r:embed="rId8"/>
              </a:buBlip>
            </a:pPr>
            <a:endParaRPr lang="fr-CA" sz="2800" dirty="0" smtClean="0">
              <a:latin typeface="Comic Sans MS" pitchFamily="66" charset="0"/>
              <a:cs typeface="Arial" charset="0"/>
            </a:endParaRPr>
          </a:p>
          <a:p>
            <a:pPr marL="742950" lvl="1" indent="-647700" eaLnBrk="1" hangingPunct="1"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Achète des tablettes pour avoir plus de place de rangement.</a:t>
            </a:r>
          </a:p>
          <a:p>
            <a:pPr marL="742950" lvl="1" indent="-647700" eaLnBrk="1" hangingPunct="1">
              <a:buBlip>
                <a:blip r:embed="rId8"/>
              </a:buBlip>
            </a:pPr>
            <a:endParaRPr lang="fr-CA" sz="2800" dirty="0" smtClean="0">
              <a:latin typeface="Comic Sans MS" pitchFamily="66" charset="0"/>
              <a:cs typeface="Arial" charset="0"/>
            </a:endParaRPr>
          </a:p>
          <a:p>
            <a:pPr marL="742950" lvl="1" indent="-647700" eaLnBrk="1" hangingPunct="1"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Fais le ménage de ton casier une fois par mois.</a:t>
            </a: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159901"/>
            <a:ext cx="6629400" cy="853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Gestion du temps</a:t>
            </a:r>
            <a:br>
              <a:rPr lang="fr-CA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</a:br>
            <a:endParaRPr lang="fr-CA" dirty="0">
              <a:ln w="5000" cmpd="sng">
                <a:solidFill>
                  <a:schemeClr val="bg1"/>
                </a:solidFill>
                <a:prstDash val="solid"/>
              </a:ln>
              <a:latin typeface="Comic Sans MS" pitchFamily="66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4213" y="3349625"/>
            <a:ext cx="6629400" cy="800100"/>
          </a:xfrm>
        </p:spPr>
        <p:txBody>
          <a:bodyPr anchor="ctr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CA" sz="4000" dirty="0" smtClean="0">
                <a:latin typeface="Comic Sans MS" pitchFamily="66" charset="0"/>
                <a:cs typeface="Arial" pitchFamily="34" charset="0"/>
              </a:rPr>
              <a:t>Des stratégies pour t’aider…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4000" dirty="0">
              <a:latin typeface="Comic Sans MS" pitchFamily="66" charset="0"/>
            </a:endParaRP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pic>
        <p:nvPicPr>
          <p:cNvPr id="12" name="Image 11" descr="monstre_horlog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627784" y="692696"/>
            <a:ext cx="2148844" cy="1953772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05DFDE9-0B9E-4916-B25C-EDBA6B3C53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4" name="Image 13" descr="C3_chem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750" y="1124744"/>
            <a:ext cx="7772400" cy="6238081"/>
          </a:xfrm>
        </p:spPr>
        <p:txBody>
          <a:bodyPr/>
          <a:lstStyle/>
          <a:p>
            <a:pPr eaLnBrk="1" hangingPunct="1"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De combien de temps as-tu besoin le matin pour te préparer?</a:t>
            </a:r>
          </a:p>
          <a:p>
            <a:pPr marL="892175" lvl="1" indent="-530225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Pour t’habiller? _____</a:t>
            </a:r>
          </a:p>
          <a:p>
            <a:pPr marL="892175" lvl="1" indent="-530225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Pour te laver, te coiffer? _____</a:t>
            </a:r>
          </a:p>
          <a:p>
            <a:pPr marL="892175" lvl="1" indent="-530225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Pour déjeuner? _____</a:t>
            </a:r>
          </a:p>
          <a:p>
            <a:pPr marL="892175" lvl="1" indent="-530225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Pour préparer ton dîner? _____</a:t>
            </a:r>
          </a:p>
          <a:p>
            <a:pPr marL="892175" lvl="1" indent="-530225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Autre : ___________? ______</a:t>
            </a:r>
          </a:p>
          <a:p>
            <a:pPr marL="892175" lvl="1" indent="-530225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Total _____</a:t>
            </a:r>
          </a:p>
          <a:p>
            <a:pPr marL="892175" lvl="1" indent="-530225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Heure du départ pour l’école (en autobus, à pied ou en voiture)? _____  </a:t>
            </a:r>
          </a:p>
          <a:p>
            <a:pPr marL="892175" lvl="1" indent="-530225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Heure du réveil? _______</a:t>
            </a:r>
          </a:p>
          <a:p>
            <a:pPr eaLnBrk="1" hangingPunct="1"/>
            <a:endParaRPr lang="fr-CA" sz="2400" dirty="0" smtClean="0">
              <a:latin typeface="Comic Sans MS" pitchFamily="66" charset="0"/>
              <a:cs typeface="Arial" charset="0"/>
            </a:endParaRPr>
          </a:p>
          <a:p>
            <a:pPr eaLnBrk="1" hangingPunct="1"/>
            <a:endParaRPr lang="fr-CA" sz="24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18436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188" y="333375"/>
            <a:ext cx="7385050" cy="1143000"/>
          </a:xfrm>
        </p:spPr>
        <p:txBody>
          <a:bodyPr/>
          <a:lstStyle/>
          <a:p>
            <a:pPr algn="ctr" eaLnBrk="1" hangingPunct="1"/>
            <a:r>
              <a:rPr lang="fr-CA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Gestion du temps</a:t>
            </a:r>
            <a:br>
              <a:rPr lang="fr-CA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</a:br>
            <a:endParaRPr lang="fr-CA" sz="120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96752"/>
            <a:ext cx="7467600" cy="4929411"/>
          </a:xfrm>
        </p:spPr>
        <p:txBody>
          <a:bodyPr/>
          <a:lstStyle/>
          <a:p>
            <a:pPr lvl="2" eaLnBrk="1" hangingPunct="1">
              <a:buFont typeface="Arial" charset="0"/>
              <a:buNone/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Effectue le calcul :</a:t>
            </a:r>
            <a:endParaRPr lang="fr-CA" sz="28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buFont typeface="Arial" charset="0"/>
              <a:buNone/>
            </a:pPr>
            <a:endParaRPr lang="fr-CA" sz="1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lvl="3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r-CA" sz="1600" dirty="0" smtClean="0">
                <a:latin typeface="Comic Sans MS" pitchFamily="66" charset="0"/>
                <a:cs typeface="Arial" charset="0"/>
              </a:rPr>
              <a:t>Heure du départ 	______________________</a:t>
            </a:r>
          </a:p>
          <a:p>
            <a:pPr lvl="3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r-CA" sz="1600" dirty="0" smtClean="0">
                <a:latin typeface="Comic Sans MS" pitchFamily="66" charset="0"/>
                <a:cs typeface="Arial" charset="0"/>
              </a:rPr>
              <a:t>Heure du réveil 	______________________</a:t>
            </a:r>
          </a:p>
          <a:p>
            <a:pPr lvl="3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r-CA" sz="1600" dirty="0" smtClean="0">
                <a:latin typeface="Comic Sans MS" pitchFamily="66" charset="0"/>
                <a:cs typeface="Arial" charset="0"/>
              </a:rPr>
              <a:t>Temps disponible	______________________</a:t>
            </a:r>
          </a:p>
          <a:p>
            <a:pPr lvl="3" eaLnBrk="1" hangingPunct="1">
              <a:lnSpc>
                <a:spcPct val="150000"/>
              </a:lnSpc>
              <a:buFont typeface="Wingdings 2" pitchFamily="18" charset="2"/>
              <a:buNone/>
            </a:pPr>
            <a:endParaRPr lang="fr-CA" sz="1600" dirty="0" smtClean="0">
              <a:latin typeface="Comic Sans MS" pitchFamily="66" charset="0"/>
              <a:cs typeface="Arial" charset="0"/>
            </a:endParaRPr>
          </a:p>
          <a:p>
            <a:pPr lvl="3" eaLnBrk="1" hangingPunct="1">
              <a:buFont typeface="Wingdings 2" pitchFamily="18" charset="2"/>
              <a:buBlip>
                <a:blip r:embed="rId8"/>
              </a:buBlip>
            </a:pPr>
            <a:endParaRPr lang="fr-CA" sz="600" dirty="0" smtClean="0">
              <a:latin typeface="Comic Sans MS" pitchFamily="66" charset="0"/>
              <a:cs typeface="Arial" charset="0"/>
            </a:endParaRPr>
          </a:p>
          <a:p>
            <a:pPr lvl="1" indent="-541338" eaLnBrk="1" hangingPunct="1">
              <a:buBlip>
                <a:blip r:embed="rId9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Est-ce que tu as le temps d’aller à l’ordinateur? OUI ou NON</a:t>
            </a:r>
          </a:p>
          <a:p>
            <a:pPr lvl="1" indent="-541338" eaLnBrk="1" hangingPunct="1">
              <a:buNone/>
            </a:pPr>
            <a:endParaRPr lang="fr-CA" sz="2800" dirty="0" smtClean="0">
              <a:latin typeface="Comic Sans MS" pitchFamily="66" charset="0"/>
              <a:cs typeface="Arial" charset="0"/>
            </a:endParaRPr>
          </a:p>
          <a:p>
            <a:pPr lvl="1" indent="-541338" eaLnBrk="1" hangingPunct="1">
              <a:buBlip>
                <a:blip r:embed="rId9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Est-ce que tu as le temps de faire tes devoirs? OUI ou NON</a:t>
            </a:r>
          </a:p>
          <a:p>
            <a:pPr eaLnBrk="1" hangingPunct="1"/>
            <a:endParaRPr lang="fr-CA" dirty="0" smtClean="0"/>
          </a:p>
        </p:txBody>
      </p:sp>
      <p:sp>
        <p:nvSpPr>
          <p:cNvPr id="19460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 eaLnBrk="1" hangingPunct="1"/>
            <a:r>
              <a:rPr lang="fr-CA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Gestion du temps</a:t>
            </a:r>
            <a:br>
              <a:rPr lang="fr-CA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</a:br>
            <a:endParaRPr lang="fr-CA" sz="120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260350"/>
            <a:ext cx="8043862" cy="1143000"/>
          </a:xfrm>
        </p:spPr>
        <p:txBody>
          <a:bodyPr/>
          <a:lstStyle/>
          <a:p>
            <a:pPr algn="ctr" eaLnBrk="1" hangingPunct="1"/>
            <a:r>
              <a:rPr lang="fr-CA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Gestion du temps</a:t>
            </a:r>
            <a:br>
              <a:rPr lang="fr-CA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</a:br>
            <a:endParaRPr lang="fr-CA" sz="12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196753"/>
            <a:ext cx="7772400" cy="5904136"/>
          </a:xfrm>
        </p:spPr>
        <p:txBody>
          <a:bodyPr/>
          <a:lstStyle/>
          <a:p>
            <a:pPr marL="722313" indent="-722313" eaLnBrk="1" hangingPunct="1">
              <a:buBlip>
                <a:blip r:embed="rId8"/>
              </a:buBlip>
            </a:pPr>
            <a:r>
              <a:rPr lang="fr-CA" sz="3200" dirty="0" smtClean="0">
                <a:latin typeface="Comic Sans MS" pitchFamily="66" charset="0"/>
                <a:cs typeface="Arial" charset="0"/>
              </a:rPr>
              <a:t>Chaque matin, regarde ton horaire pour savoir quels sont tes cours de la journée et dans quels locaux tu devras te rendre. </a:t>
            </a:r>
          </a:p>
          <a:p>
            <a:pPr lvl="2" indent="-722313" eaLnBrk="1" hangingPunct="1">
              <a:lnSpc>
                <a:spcPct val="150000"/>
              </a:lnSpc>
              <a:buBlip>
                <a:blip r:embed="rId8"/>
              </a:buBlip>
            </a:pPr>
            <a:r>
              <a:rPr lang="fr-CA" sz="3000" dirty="0" smtClean="0">
                <a:latin typeface="Comic Sans MS" pitchFamily="66" charset="0"/>
                <a:cs typeface="Arial" charset="0"/>
              </a:rPr>
              <a:t>Pour t’aider, prépare tes choses.</a:t>
            </a:r>
          </a:p>
          <a:p>
            <a:pPr lvl="2" indent="-722313" eaLnBrk="1" hangingPunct="1">
              <a:lnSpc>
                <a:spcPct val="150000"/>
              </a:lnSpc>
              <a:buBlip>
                <a:blip r:embed="rId8"/>
              </a:buBlip>
            </a:pPr>
            <a:r>
              <a:rPr lang="fr-CA" sz="3000" dirty="0" smtClean="0">
                <a:latin typeface="Comic Sans MS" pitchFamily="66" charset="0"/>
                <a:cs typeface="Arial" charset="0"/>
              </a:rPr>
              <a:t>Si tes cours sont situés loin l’un de l’autre, n’attends pas la cloche pour t’y rendre.</a:t>
            </a:r>
          </a:p>
          <a:p>
            <a:pPr eaLnBrk="1" hangingPunct="1">
              <a:buBlip>
                <a:blip r:embed="rId8"/>
              </a:buBlip>
            </a:pPr>
            <a:endParaRPr lang="fr-CA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750" y="1052737"/>
            <a:ext cx="7772400" cy="5330602"/>
          </a:xfrm>
        </p:spPr>
        <p:txBody>
          <a:bodyPr/>
          <a:lstStyle/>
          <a:p>
            <a:pPr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À chaque cours, note dans ton agenda :</a:t>
            </a:r>
          </a:p>
          <a:p>
            <a:pPr lvl="1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  <a:cs typeface="Arial" charset="0"/>
              </a:rPr>
              <a:t>Les travaux à faire et la date de remise;</a:t>
            </a:r>
          </a:p>
          <a:p>
            <a:pPr lvl="1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  <a:cs typeface="Arial" charset="0"/>
              </a:rPr>
              <a:t>Les devoirs à faire et la date du prochain cours;</a:t>
            </a:r>
          </a:p>
          <a:p>
            <a:pPr lvl="1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  <a:cs typeface="Arial" charset="0"/>
              </a:rPr>
              <a:t>Les dates des récupérations offertes par l’enseignant;</a:t>
            </a:r>
          </a:p>
          <a:p>
            <a:pPr lvl="1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  <a:cs typeface="Arial" charset="0"/>
              </a:rPr>
              <a:t>Les dates des examens et le contenu à étudier;</a:t>
            </a:r>
          </a:p>
          <a:p>
            <a:pPr lvl="1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  <a:cs typeface="Arial" charset="0"/>
              </a:rPr>
              <a:t>Les feuilles à faire signer par tes parents.</a:t>
            </a:r>
          </a:p>
          <a:p>
            <a:pPr lvl="1" eaLnBrk="1" hangingPunct="1">
              <a:buBlip>
                <a:blip r:embed="rId8"/>
              </a:buBlip>
            </a:pPr>
            <a:endParaRPr lang="fr-CA" sz="2000" dirty="0" smtClean="0">
              <a:latin typeface="Comic Sans MS" pitchFamily="66" charset="0"/>
              <a:cs typeface="Arial" charset="0"/>
            </a:endParaRPr>
          </a:p>
          <a:p>
            <a:pPr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Pour t’aider, planifie aussi le temps alloué pour tes activités et le temps nécessaire pour faire tes travaux. Cela te permettra d’éviter de manquer de temps.</a:t>
            </a:r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68313" y="260350"/>
            <a:ext cx="8043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>
            <a:normAutofit/>
          </a:bodyPr>
          <a:lstStyle/>
          <a:p>
            <a:pPr algn="ctr">
              <a:defRPr/>
            </a:pPr>
            <a:r>
              <a:rPr kumimoji="1" lang="fr-CA" sz="4400" kern="0" dirty="0">
                <a:solidFill>
                  <a:srgbClr val="7030A0"/>
                </a:solidFill>
                <a:latin typeface="Comic Sans MS" pitchFamily="66" charset="0"/>
                <a:ea typeface="+mj-ea"/>
                <a:cs typeface="Arial" pitchFamily="34" charset="0"/>
              </a:rPr>
              <a:t>Gestion du temps</a:t>
            </a:r>
            <a:br>
              <a:rPr kumimoji="1" lang="fr-CA" sz="4400" kern="0" dirty="0">
                <a:solidFill>
                  <a:srgbClr val="7030A0"/>
                </a:solidFill>
                <a:latin typeface="Comic Sans MS" pitchFamily="66" charset="0"/>
                <a:ea typeface="+mj-ea"/>
                <a:cs typeface="Arial" pitchFamily="34" charset="0"/>
              </a:rPr>
            </a:br>
            <a:endParaRPr kumimoji="1" lang="fr-CA" sz="1200" kern="0" dirty="0">
              <a:solidFill>
                <a:schemeClr val="tx2"/>
              </a:solidFill>
              <a:latin typeface="Comic Sans MS" pitchFamily="66" charset="0"/>
              <a:ea typeface="+mj-ea"/>
              <a:cs typeface="Arial" pitchFamily="34" charset="0"/>
            </a:endParaRPr>
          </a:p>
        </p:txBody>
      </p:sp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3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043863" cy="1143000"/>
          </a:xfrm>
        </p:spPr>
        <p:txBody>
          <a:bodyPr/>
          <a:lstStyle/>
          <a:p>
            <a:pPr algn="ctr" eaLnBrk="1" hangingPunct="1"/>
            <a:r>
              <a:rPr lang="fr-CA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Gestion du temps</a:t>
            </a:r>
            <a:br>
              <a:rPr lang="fr-CA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</a:br>
            <a:endParaRPr lang="fr-CA" sz="12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412776"/>
            <a:ext cx="7772400" cy="4899124"/>
          </a:xfrm>
        </p:spPr>
        <p:txBody>
          <a:bodyPr/>
          <a:lstStyle/>
          <a:p>
            <a:pPr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À la fin de la journée, les autobus n’attendent pas. </a:t>
            </a:r>
          </a:p>
          <a:p>
            <a:pPr eaLnBrk="1" hangingPunct="1">
              <a:buBlip>
                <a:blip r:embed="rId8"/>
              </a:buBlip>
            </a:pPr>
            <a:endParaRPr lang="fr-CA" dirty="0" smtClean="0">
              <a:latin typeface="Comic Sans MS" pitchFamily="66" charset="0"/>
              <a:cs typeface="Arial" charset="0"/>
            </a:endParaRPr>
          </a:p>
          <a:p>
            <a:pPr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Prévois du temps durant l’heure du dîner ou à la pause de l’après-midi pour organiser ce dont tu auras besoin. </a:t>
            </a:r>
          </a:p>
          <a:p>
            <a:pPr eaLnBrk="1" hangingPunct="1">
              <a:buBlip>
                <a:blip r:embed="rId8"/>
              </a:buBlip>
            </a:pPr>
            <a:endParaRPr lang="fr-CA" dirty="0" smtClean="0">
              <a:latin typeface="Comic Sans MS" pitchFamily="66" charset="0"/>
              <a:cs typeface="Arial" charset="0"/>
            </a:endParaRPr>
          </a:p>
          <a:p>
            <a:pPr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Pour t’aider, consulte ton agenda. </a:t>
            </a:r>
          </a:p>
          <a:p>
            <a:pPr eaLnBrk="1" hangingPunct="1">
              <a:buFont typeface="Wingdings 2" pitchFamily="18" charset="2"/>
              <a:buNone/>
            </a:pPr>
            <a:endParaRPr lang="fr-CA" sz="2800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  <a:t>Gestion du temps</a:t>
            </a:r>
            <a:br>
              <a:rPr lang="fr-CA" dirty="0" smtClean="0">
                <a:solidFill>
                  <a:srgbClr val="7030A0"/>
                </a:solidFill>
                <a:latin typeface="Comic Sans MS" pitchFamily="66" charset="0"/>
                <a:cs typeface="Arial" pitchFamily="34" charset="0"/>
              </a:rPr>
            </a:br>
            <a:endParaRPr lang="fr-C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196753"/>
            <a:ext cx="7772400" cy="5186586"/>
          </a:xfrm>
        </p:spPr>
        <p:txBody>
          <a:bodyPr>
            <a:normAutofit/>
          </a:bodyPr>
          <a:lstStyle/>
          <a:p>
            <a:pPr marL="531813" indent="-531813" eaLnBrk="1" fontAlgn="auto" hangingPunct="1">
              <a:spcAft>
                <a:spcPts val="0"/>
              </a:spcAft>
              <a:buBlip>
                <a:blip r:embed="rId8"/>
              </a:buBlip>
              <a:defRPr/>
            </a:pPr>
            <a:r>
              <a:rPr lang="fr-CA" sz="3600" dirty="0" smtClean="0">
                <a:latin typeface="Comic Sans MS" pitchFamily="66" charset="0"/>
                <a:cs typeface="Arial" pitchFamily="34" charset="0"/>
              </a:rPr>
              <a:t>Utilise ton casier comme aide-mémoire. Colle ton horaire sur la porte. </a:t>
            </a:r>
          </a:p>
          <a:p>
            <a:pPr marL="531813" indent="-531813" eaLnBrk="1" fontAlgn="auto" hangingPunct="1">
              <a:spcAft>
                <a:spcPts val="0"/>
              </a:spcAft>
              <a:buBlip>
                <a:blip r:embed="rId8"/>
              </a:buBlip>
              <a:defRPr/>
            </a:pPr>
            <a:endParaRPr lang="fr-CA" sz="3600" dirty="0" smtClean="0">
              <a:latin typeface="Comic Sans MS" pitchFamily="66" charset="0"/>
              <a:cs typeface="Arial" pitchFamily="34" charset="0"/>
            </a:endParaRPr>
          </a:p>
          <a:p>
            <a:pPr marL="531813" indent="-531813" eaLnBrk="1" fontAlgn="auto" hangingPunct="1">
              <a:spcAft>
                <a:spcPts val="0"/>
              </a:spcAft>
              <a:buBlip>
                <a:blip r:embed="rId8"/>
              </a:buBlip>
              <a:defRPr/>
            </a:pPr>
            <a:r>
              <a:rPr lang="fr-CA" sz="3600" dirty="0" smtClean="0">
                <a:latin typeface="Comic Sans MS" pitchFamily="66" charset="0"/>
                <a:cs typeface="Arial" pitchFamily="34" charset="0"/>
              </a:rPr>
              <a:t>Tu peux aussi utiliser un petit tableau blanc pour te faire des rappels.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CA" sz="3600" dirty="0">
              <a:latin typeface="Comic Sans MS" pitchFamily="66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S’habituer aux changements</a:t>
            </a:r>
            <a:endParaRPr lang="fr-CA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2486025"/>
            <a:ext cx="6629400" cy="1066800"/>
          </a:xfrm>
        </p:spPr>
        <p:txBody>
          <a:bodyPr anchor="ctr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CA" sz="4000" dirty="0" smtClean="0">
                <a:latin typeface="Comic Sans MS" pitchFamily="66" charset="0"/>
                <a:cs typeface="Arial" pitchFamily="34" charset="0"/>
              </a:rPr>
              <a:t>Des stratégies pour t’aider…</a:t>
            </a:r>
            <a:endParaRPr lang="fr-CA" sz="4000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E05DFDE9-0B9E-4916-B25C-EDBA6B3C53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260350"/>
            <a:ext cx="7467600" cy="1143000"/>
          </a:xfrm>
        </p:spPr>
        <p:txBody>
          <a:bodyPr/>
          <a:lstStyle/>
          <a:p>
            <a:pPr algn="ctr" eaLnBrk="1" hangingPunct="1"/>
            <a:r>
              <a:rPr lang="fr-CA" dirty="0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>Gestion du temps</a:t>
            </a:r>
            <a:br>
              <a:rPr lang="fr-CA" dirty="0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</a:br>
            <a:endParaRPr lang="fr-CA" sz="12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268761"/>
            <a:ext cx="7772400" cy="4827240"/>
          </a:xfrm>
        </p:spPr>
        <p:txBody>
          <a:bodyPr/>
          <a:lstStyle/>
          <a:p>
            <a:pPr marL="627063" indent="-627063"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Entre tes cours, fais ce qui est le plus important en premier : aller chercher tes livres, aller à la salle de toilettes si nécessaire. </a:t>
            </a:r>
          </a:p>
          <a:p>
            <a:pPr marL="627063" indent="-627063" eaLnBrk="1" hangingPunct="1">
              <a:buNone/>
            </a:pPr>
            <a:endParaRPr lang="fr-CA" dirty="0" smtClean="0">
              <a:latin typeface="Comic Sans MS" pitchFamily="66" charset="0"/>
              <a:cs typeface="Arial" charset="0"/>
            </a:endParaRPr>
          </a:p>
          <a:p>
            <a:pPr marL="627063" indent="-627063"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S’il te reste du temps, tu pourras aller voir tes amis. Tu verras, à la longue, tu deviendras plus efficace. </a:t>
            </a: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4437112"/>
            <a:ext cx="7416824" cy="1362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4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latin typeface="Comic Sans MS" pitchFamily="66" charset="0"/>
                <a:cs typeface="Arial" pitchFamily="34" charset="0"/>
              </a:rPr>
              <a:t>Tes relations avec les autres </a:t>
            </a:r>
            <a:br>
              <a:rPr lang="fr-CA" sz="44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latin typeface="Comic Sans MS" pitchFamily="66" charset="0"/>
                <a:cs typeface="Arial" pitchFamily="34" charset="0"/>
              </a:rPr>
            </a:br>
            <a:endParaRPr lang="fr-CA" sz="4400" dirty="0">
              <a:ln w="5000" cmpd="sng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3568" y="3356992"/>
            <a:ext cx="6629400" cy="10668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CA" sz="4000" dirty="0" smtClean="0">
                <a:latin typeface="Comic Sans MS" pitchFamily="66" charset="0"/>
                <a:cs typeface="Arial" pitchFamily="34" charset="0"/>
              </a:rPr>
              <a:t>Des stratégies pour t’aider…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4000" dirty="0">
              <a:latin typeface="Comic Sans MS" pitchFamily="66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pic>
        <p:nvPicPr>
          <p:cNvPr id="11" name="Image 10" descr="face_2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55776" y="1844824"/>
            <a:ext cx="1097282" cy="1097282"/>
          </a:xfrm>
          <a:prstGeom prst="rect">
            <a:avLst/>
          </a:prstGeom>
        </p:spPr>
      </p:pic>
      <p:pic>
        <p:nvPicPr>
          <p:cNvPr id="12" name="Image 11" descr="face_3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331640" y="1268760"/>
            <a:ext cx="1097282" cy="1097282"/>
          </a:xfrm>
          <a:prstGeom prst="rect">
            <a:avLst/>
          </a:prstGeom>
        </p:spPr>
      </p:pic>
      <p:pic>
        <p:nvPicPr>
          <p:cNvPr id="13" name="Image 12" descr="face_4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779912" y="1268760"/>
            <a:ext cx="1097282" cy="1097282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>
              <a:defRPr/>
            </a:pPr>
            <a:fld id="{E05DFDE9-0B9E-4916-B25C-EDBA6B3C537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5" name="Image 14" descr="C3_chemi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Tes relations avec les autres</a:t>
            </a:r>
            <a:br>
              <a:rPr lang="fr-CA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</a:br>
            <a:endParaRPr lang="fr-CA" sz="13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124745"/>
            <a:ext cx="7772400" cy="4680519"/>
          </a:xfrm>
        </p:spPr>
        <p:txBody>
          <a:bodyPr/>
          <a:lstStyle/>
          <a:p>
            <a:pPr marL="450850" indent="-450850" eaLnBrk="1" hangingPunct="1">
              <a:lnSpc>
                <a:spcPct val="150000"/>
              </a:lnSpc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Donne-toi du temps pour apprendre à connaître tes enseignants et les autres personnes dans tes cours. Il y a plusieurs nouvelles personnes autour de toi. Tu vas te faire des amis durant l’année.</a:t>
            </a:r>
          </a:p>
          <a:p>
            <a:pPr marL="450850" indent="-450850" eaLnBrk="1" hangingPunct="1">
              <a:lnSpc>
                <a:spcPct val="150000"/>
              </a:lnSpc>
              <a:buBlip>
                <a:blip r:embed="rId8"/>
              </a:buBlip>
            </a:pPr>
            <a:endParaRPr lang="fr-CA" sz="2400" dirty="0" smtClean="0">
              <a:latin typeface="Comic Sans MS" pitchFamily="66" charset="0"/>
              <a:cs typeface="Arial" charset="0"/>
            </a:endParaRPr>
          </a:p>
          <a:p>
            <a:pPr marL="450850" indent="-450850" eaLnBrk="1" hangingPunct="1">
              <a:lnSpc>
                <a:spcPct val="150000"/>
              </a:lnSpc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Tous les élèves de la classe vivent la même chose. Ils ont aussi plusieurs nouvelles personnes à découvrir. Avec le temps, les liens vont se créer.</a:t>
            </a: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Tes relations avec les autres</a:t>
            </a:r>
            <a:endParaRPr lang="fr-CA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3851" y="1628775"/>
            <a:ext cx="8280598" cy="4752975"/>
          </a:xfrm>
        </p:spPr>
        <p:txBody>
          <a:bodyPr/>
          <a:lstStyle/>
          <a:p>
            <a:pPr marL="450850" indent="-450850" eaLnBrk="1" hangingPunct="1">
              <a:lnSpc>
                <a:spcPct val="170000"/>
              </a:lnSpc>
              <a:buBlip>
                <a:blip r:embed="rId8"/>
              </a:buBlip>
            </a:pPr>
            <a:r>
              <a:rPr lang="fr-CA" sz="2300" dirty="0" smtClean="0">
                <a:latin typeface="Comic Sans MS" pitchFamily="66" charset="0"/>
                <a:cs typeface="Arial" charset="0"/>
              </a:rPr>
              <a:t>Avant, tu étais parmi les plus vieux de l’école. Maintenant, tu fais partie des plus jeunes. C’est impressionnant!  </a:t>
            </a:r>
          </a:p>
          <a:p>
            <a:pPr marL="450850" indent="-450850" eaLnBrk="1" hangingPunct="1">
              <a:lnSpc>
                <a:spcPct val="170000"/>
              </a:lnSpc>
              <a:buBlip>
                <a:blip r:embed="rId8"/>
              </a:buBlip>
            </a:pPr>
            <a:r>
              <a:rPr lang="fr-CA" sz="2300" dirty="0" smtClean="0">
                <a:latin typeface="Comic Sans MS" pitchFamily="66" charset="0"/>
                <a:cs typeface="Arial" charset="0"/>
              </a:rPr>
              <a:t>Le respect, ça se gagne. Fais attention pour respecter les personnes qui t’entourent. </a:t>
            </a:r>
          </a:p>
          <a:p>
            <a:pPr marL="450850" indent="-450850" eaLnBrk="1" hangingPunct="1">
              <a:lnSpc>
                <a:spcPct val="170000"/>
              </a:lnSpc>
              <a:buBlip>
                <a:blip r:embed="rId8"/>
              </a:buBlip>
            </a:pPr>
            <a:r>
              <a:rPr lang="fr-CA" sz="2300" dirty="0" smtClean="0">
                <a:latin typeface="Comic Sans MS" pitchFamily="66" charset="0"/>
                <a:cs typeface="Arial" charset="0"/>
              </a:rPr>
              <a:t>Si tu te fais intimider, parles-en. C’est important!</a:t>
            </a: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23</a:t>
            </a:fld>
            <a:endParaRPr lang="fr-CA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Tes relations avec les autres</a:t>
            </a:r>
            <a:endParaRPr lang="fr-CA" sz="13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700213"/>
            <a:ext cx="7467600" cy="4525962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pitchFamily="34" charset="0"/>
              </a:rPr>
              <a:t>Nomme des personnes qui peuvent t’écouter ou t’aider dans certaines circonstances :</a:t>
            </a:r>
          </a:p>
          <a:p>
            <a:pPr marL="722376" lvl="1" indent="-274320" eaLnBrk="1" fontAlgn="auto" hangingPunct="1">
              <a:lnSpc>
                <a:spcPct val="170000"/>
              </a:lnSpc>
              <a:spcAft>
                <a:spcPts val="0"/>
              </a:spcAft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pitchFamily="34" charset="0"/>
              </a:rPr>
              <a:t>______________________________________</a:t>
            </a:r>
          </a:p>
          <a:p>
            <a:pPr marL="722376" lvl="1" indent="-274320" eaLnBrk="1" fontAlgn="auto" hangingPunct="1">
              <a:lnSpc>
                <a:spcPct val="170000"/>
              </a:lnSpc>
              <a:spcAft>
                <a:spcPts val="0"/>
              </a:spcAft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pitchFamily="34" charset="0"/>
              </a:rPr>
              <a:t>______________________________________</a:t>
            </a:r>
          </a:p>
          <a:p>
            <a:pPr marL="722376" lvl="1" indent="-274320" eaLnBrk="1" fontAlgn="auto" hangingPunct="1">
              <a:lnSpc>
                <a:spcPct val="170000"/>
              </a:lnSpc>
              <a:spcAft>
                <a:spcPts val="0"/>
              </a:spcAft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pitchFamily="34" charset="0"/>
              </a:rPr>
              <a:t>______________________________________</a:t>
            </a:r>
          </a:p>
          <a:p>
            <a:pPr marL="722376" lvl="1" indent="-274320" eaLnBrk="1" fontAlgn="auto" hangingPunct="1">
              <a:lnSpc>
                <a:spcPct val="170000"/>
              </a:lnSpc>
              <a:spcAft>
                <a:spcPts val="0"/>
              </a:spcAft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pitchFamily="34" charset="0"/>
              </a:rPr>
              <a:t>______________________________________</a:t>
            </a:r>
          </a:p>
          <a:p>
            <a:pPr marL="722376" lvl="1" indent="-274320" eaLnBrk="1" fontAlgn="auto" hangingPunct="1">
              <a:lnSpc>
                <a:spcPct val="170000"/>
              </a:lnSpc>
              <a:spcAft>
                <a:spcPts val="0"/>
              </a:spcAft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pitchFamily="34" charset="0"/>
              </a:rPr>
              <a:t>______________________________________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dirty="0" smtClean="0">
              <a:latin typeface="Comic Sans MS" pitchFamily="66" charset="0"/>
              <a:cs typeface="Arial" pitchFamily="34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CA" dirty="0" smtClean="0">
              <a:latin typeface="Comic Sans MS" pitchFamily="66" charset="0"/>
              <a:cs typeface="Arial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fr-CA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24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3727853"/>
            <a:ext cx="6629400" cy="114130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Gestion des apprentissages </a:t>
            </a:r>
            <a:r>
              <a:rPr lang="fr-CA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fr-CA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endParaRPr lang="fr-CA" dirty="0">
              <a:ln w="5000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3062288"/>
            <a:ext cx="6629400" cy="798512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CA" sz="4000" dirty="0" smtClean="0">
                <a:latin typeface="Comic Sans MS" pitchFamily="66" charset="0"/>
                <a:cs typeface="Arial" pitchFamily="34" charset="0"/>
              </a:rPr>
              <a:t>Des stratégies pour t’aider…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4000" dirty="0">
              <a:latin typeface="Comic Sans MS" pitchFamily="66" charset="0"/>
            </a:endParaRPr>
          </a:p>
        </p:txBody>
      </p:sp>
      <p:pic>
        <p:nvPicPr>
          <p:cNvPr id="12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4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pic>
        <p:nvPicPr>
          <p:cNvPr id="17" name="Image 16" descr="monstre_livr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43808" y="620688"/>
            <a:ext cx="1837948" cy="1953772"/>
          </a:xfrm>
          <a:prstGeom prst="rect">
            <a:avLst/>
          </a:prstGeom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05DFDE9-0B9E-4916-B25C-EDBA6B3C53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Image 8" descr="C3_chem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213" y="333375"/>
            <a:ext cx="7772400" cy="1143000"/>
          </a:xfrm>
        </p:spPr>
        <p:txBody>
          <a:bodyPr lIns="92075" tIns="46037" rIns="92075" bIns="46037">
            <a:normAutofit/>
          </a:bodyPr>
          <a:lstStyle/>
          <a:p>
            <a:pPr algn="ctr" eaLnBrk="1" hangingPunct="1">
              <a:defRPr/>
            </a:pPr>
            <a:r>
              <a:rPr kumimoji="1" lang="fr-CA" sz="4400" kern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Gestion des apprentissages</a:t>
            </a:r>
            <a:br>
              <a:rPr kumimoji="1" lang="fr-CA" sz="4400" kern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endParaRPr kumimoji="1" lang="fr-CA" sz="1300" kern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196752"/>
            <a:ext cx="8497887" cy="5327873"/>
          </a:xfrm>
        </p:spPr>
        <p:txBody>
          <a:bodyPr/>
          <a:lstStyle/>
          <a:p>
            <a:pPr marL="0" lvl="1" indent="0" eaLnBrk="1" hangingPunct="1">
              <a:buFont typeface="Wingdings 2" pitchFamily="18" charset="2"/>
              <a:buNone/>
            </a:pPr>
            <a:r>
              <a:rPr lang="fr-CA" sz="2400" dirty="0" smtClean="0">
                <a:latin typeface="Comic Sans MS" pitchFamily="66" charset="0"/>
              </a:rPr>
              <a:t>Il y a plusieurs moyens de t’assurer que tu comprends </a:t>
            </a:r>
            <a:br>
              <a:rPr lang="fr-CA" sz="2400" dirty="0" smtClean="0">
                <a:latin typeface="Comic Sans MS" pitchFamily="66" charset="0"/>
              </a:rPr>
            </a:br>
            <a:r>
              <a:rPr lang="fr-CA" sz="2400" dirty="0" smtClean="0">
                <a:latin typeface="Comic Sans MS" pitchFamily="66" charset="0"/>
              </a:rPr>
              <a:t>la matière enseignée :</a:t>
            </a:r>
            <a:endParaRPr lang="fr-CA" sz="1600" dirty="0" smtClean="0">
              <a:latin typeface="Comic Sans MS" pitchFamily="66" charset="0"/>
            </a:endParaRPr>
          </a:p>
          <a:p>
            <a:pPr marL="541338" lvl="2" indent="-446088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</a:rPr>
              <a:t>Sois attentif, attentive en classe;</a:t>
            </a:r>
          </a:p>
          <a:p>
            <a:pPr marL="541338" lvl="2" indent="-446088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</a:rPr>
              <a:t>Prends des notes pendant les explications;</a:t>
            </a:r>
          </a:p>
          <a:p>
            <a:pPr marL="541338" lvl="2" indent="-446088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</a:rPr>
              <a:t>Lève la main pour poser des questions et pour participer en classe;</a:t>
            </a:r>
          </a:p>
          <a:p>
            <a:pPr marL="541338" lvl="2" indent="-446088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</a:rPr>
              <a:t>Discute des notions apprises avec tes parents, tes sœurs, tes frères, tes amis du cours;</a:t>
            </a:r>
          </a:p>
          <a:p>
            <a:pPr marL="541338" lvl="2" indent="-446088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</a:rPr>
              <a:t>Étudie avec quelqu’un qui peut te poser des questions;</a:t>
            </a:r>
          </a:p>
          <a:p>
            <a:pPr marL="541338" lvl="2" indent="-446088" eaLnBrk="1" hangingPunct="1">
              <a:buBlip>
                <a:blip r:embed="rId8"/>
              </a:buBlip>
            </a:pPr>
            <a:r>
              <a:rPr lang="fr-CA" sz="2000" dirty="0" smtClean="0">
                <a:latin typeface="Comic Sans MS" pitchFamily="66" charset="0"/>
              </a:rPr>
              <a:t>Écris ou dis, dans tes mots, les notions que tu as à mémoriser ou à comprendre.</a:t>
            </a:r>
          </a:p>
          <a:p>
            <a:pPr marL="541338" lvl="2" indent="-446088" eaLnBrk="1" hangingPunct="1">
              <a:buBlip>
                <a:blip r:embed="rId8"/>
              </a:buBlip>
            </a:pPr>
            <a:endParaRPr lang="fr-CA" sz="1600" dirty="0" smtClean="0">
              <a:latin typeface="Comic Sans MS" pitchFamily="66" charset="0"/>
            </a:endParaRPr>
          </a:p>
          <a:p>
            <a:pPr marL="0" lvl="1" indent="0" algn="ctr" eaLnBrk="1" hangingPunct="1">
              <a:buFont typeface="Wingdings 2" pitchFamily="18" charset="2"/>
              <a:buNone/>
            </a:pPr>
            <a:r>
              <a:rPr lang="fr-CA" sz="2000" b="1" dirty="0" smtClean="0">
                <a:solidFill>
                  <a:srgbClr val="008000"/>
                </a:solidFill>
                <a:latin typeface="Comic Sans MS" pitchFamily="66" charset="0"/>
              </a:rPr>
              <a:t>Si tu as des difficultés, parles-en à ton enseignant.</a:t>
            </a:r>
          </a:p>
          <a:p>
            <a:pPr marL="450850" lvl="2" indent="-355600" eaLnBrk="1" hangingPunct="1">
              <a:buFont typeface="Arial" charset="0"/>
              <a:buNone/>
            </a:pPr>
            <a:endParaRPr lang="fr-CA" sz="1600" dirty="0" smtClean="0">
              <a:latin typeface="Comic Sans MS" pitchFamily="66" charset="0"/>
            </a:endParaRPr>
          </a:p>
          <a:p>
            <a:pPr eaLnBrk="1" hangingPunct="1"/>
            <a:endParaRPr lang="fr-CA" dirty="0" smtClean="0">
              <a:latin typeface="Comic Sans MS" pitchFamily="66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26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92075" tIns="46037" rIns="92075" bIns="46037">
            <a:normAutofit/>
          </a:bodyPr>
          <a:lstStyle/>
          <a:p>
            <a:pPr algn="ctr" eaLnBrk="1" hangingPunct="1">
              <a:defRPr/>
            </a:pPr>
            <a:r>
              <a:rPr kumimoji="1" lang="fr-CA" sz="4400" kern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Gestion des apprentissages</a:t>
            </a:r>
            <a:br>
              <a:rPr kumimoji="1" lang="fr-CA" sz="4400" kern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endParaRPr kumimoji="1" lang="fr-CA" sz="1300" kern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1188" y="1196752"/>
            <a:ext cx="7772400" cy="4824536"/>
          </a:xfrm>
        </p:spPr>
        <p:txBody>
          <a:bodyPr>
            <a:normAutofit fontScale="92500" lnSpcReduction="10000"/>
          </a:bodyPr>
          <a:lstStyle/>
          <a:p>
            <a:pPr marL="541338" lvl="1" indent="-541338" eaLnBrk="1" hangingPunct="1"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charset="0"/>
              </a:rPr>
              <a:t>À la maison, trouve un coin calme pour étudier tes leçons et pour faire tes devoirs. </a:t>
            </a:r>
          </a:p>
          <a:p>
            <a:pPr marL="541338" lvl="1" indent="-541338" eaLnBrk="1" hangingPunct="1"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charset="0"/>
              </a:rPr>
              <a:t>Lorsque tu as besoin d’aide pour étudier, tes parents peuvent te poser des questions. </a:t>
            </a:r>
          </a:p>
          <a:p>
            <a:pPr marL="541338" lvl="1" indent="-541338" eaLnBrk="1" hangingPunct="1"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charset="0"/>
              </a:rPr>
              <a:t>Mets ton horaire sur le réfrigérateur pour le consulter. </a:t>
            </a:r>
          </a:p>
          <a:p>
            <a:pPr marL="541338" lvl="1" indent="-541338" eaLnBrk="1" hangingPunct="1"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charset="0"/>
              </a:rPr>
              <a:t>Sois constant(e), travaille chaque soir.</a:t>
            </a:r>
          </a:p>
          <a:p>
            <a:pPr marL="541338" lvl="1" indent="-541338" eaLnBrk="1" hangingPunct="1">
              <a:buBlip>
                <a:blip r:embed="rId8"/>
              </a:buBlip>
              <a:defRPr/>
            </a:pPr>
            <a:r>
              <a:rPr lang="fr-CA" dirty="0" smtClean="0">
                <a:latin typeface="Comic Sans MS" pitchFamily="66" charset="0"/>
                <a:cs typeface="Arial" charset="0"/>
              </a:rPr>
              <a:t>Prévois aussi du temps pour tes activités.</a:t>
            </a:r>
          </a:p>
          <a:p>
            <a:pPr marL="1200150" lvl="3" indent="-342900" eaLnBrk="1" hangingPunct="1">
              <a:buFont typeface="Wingdings 2" pitchFamily="18" charset="2"/>
              <a:buNone/>
              <a:defRPr/>
            </a:pPr>
            <a:endParaRPr lang="fr-CA" sz="2600" dirty="0" smtClean="0">
              <a:latin typeface="Comic Sans MS" pitchFamily="66" charset="0"/>
              <a:cs typeface="Arial" charset="0"/>
            </a:endParaRPr>
          </a:p>
          <a:p>
            <a:pPr marL="900113" lvl="3" indent="-42863" eaLnBrk="1" hangingPunct="1">
              <a:buFont typeface="Wingdings 2" pitchFamily="18" charset="2"/>
              <a:buNone/>
              <a:defRPr/>
            </a:pPr>
            <a:r>
              <a:rPr lang="fr-CA" sz="2600" dirty="0" smtClean="0">
                <a:latin typeface="Comic Sans MS" pitchFamily="66" charset="0"/>
                <a:cs typeface="Arial" charset="0"/>
              </a:rPr>
              <a:t>Tes parents ne peuvent pas apprendre à ta place ou étudier pour toi, mais ils peuvent te conseiller et t’aider au besoin.</a:t>
            </a:r>
          </a:p>
          <a:p>
            <a:pPr marL="1200150" lvl="3" indent="-342900" eaLnBrk="1" hangingPunct="1">
              <a:defRPr/>
            </a:pPr>
            <a:endParaRPr lang="fr-CA" dirty="0" smtClean="0"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fr-CA" sz="2000" dirty="0" smtClean="0"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fr-CA" sz="2000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27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4213" y="333375"/>
            <a:ext cx="7772400" cy="946150"/>
          </a:xfrm>
        </p:spPr>
        <p:txBody>
          <a:bodyPr lIns="92075" tIns="46037" rIns="92075" bIns="46037">
            <a:normAutofit fontScale="90000"/>
          </a:bodyPr>
          <a:lstStyle/>
          <a:p>
            <a:pPr algn="ctr" eaLnBrk="1" hangingPunct="1">
              <a:defRPr/>
            </a:pPr>
            <a:r>
              <a:rPr kumimoji="1" lang="fr-CA" sz="4400" kern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Gestion des apprentissages</a:t>
            </a:r>
            <a:br>
              <a:rPr kumimoji="1" lang="fr-CA" sz="4400" kern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endParaRPr kumimoji="1" lang="fr-CA" sz="1300" kern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750" y="1557338"/>
            <a:ext cx="7992690" cy="36718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Voici comment je me prépare pour mes examens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fr-CA" sz="2400" dirty="0" smtClean="0">
              <a:latin typeface="Comic Sans MS" pitchFamily="66" charset="0"/>
              <a:cs typeface="Arial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fr-CA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Avant mon examen :</a:t>
            </a:r>
          </a:p>
          <a:p>
            <a:pPr lvl="1" indent="-541338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commence à étudier quelques jours avant l’examen;</a:t>
            </a:r>
          </a:p>
          <a:p>
            <a:pPr lvl="1" indent="-541338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dis, écris, répète, dessine ce que j’ai à apprendre;</a:t>
            </a:r>
          </a:p>
          <a:p>
            <a:pPr lvl="1" indent="-541338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mange bien;</a:t>
            </a:r>
          </a:p>
          <a:p>
            <a:pPr lvl="1" indent="-541338" eaLnBrk="1" hangingPunct="1">
              <a:buBlip>
                <a:blip r:embed="rId8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dors suffisamment. </a:t>
            </a:r>
          </a:p>
          <a:p>
            <a:pPr lvl="1" eaLnBrk="1" hangingPunct="1">
              <a:buFont typeface="Arial" charset="0"/>
              <a:buChar char="•"/>
            </a:pPr>
            <a:endParaRPr lang="fr-CA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28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24744"/>
            <a:ext cx="8147248" cy="51845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fr-CA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Pendant mon examen :</a:t>
            </a:r>
          </a:p>
          <a:p>
            <a:pPr marL="801688" lvl="1" indent="-620713" eaLnBrk="1" hangingPunct="1">
              <a:buBlip>
                <a:blip r:embed="rId7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prends quelques grandes respirations;</a:t>
            </a:r>
          </a:p>
          <a:p>
            <a:pPr marL="801688" lvl="1" indent="-620713" eaLnBrk="1" hangingPunct="1">
              <a:buBlip>
                <a:blip r:embed="rId7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me parle positivement;</a:t>
            </a:r>
          </a:p>
          <a:p>
            <a:pPr marL="801688" lvl="1" indent="-620713" eaLnBrk="1" hangingPunct="1">
              <a:buBlip>
                <a:blip r:embed="rId7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me concentre sur la tâche;</a:t>
            </a:r>
          </a:p>
          <a:p>
            <a:pPr marL="801688" lvl="1" indent="-620713" eaLnBrk="1" hangingPunct="1">
              <a:buBlip>
                <a:blip r:embed="rId7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lis les questions une première fois;</a:t>
            </a:r>
          </a:p>
          <a:p>
            <a:pPr marL="801688" lvl="1" indent="-620713" eaLnBrk="1" hangingPunct="1">
              <a:buBlip>
                <a:blip r:embed="rId7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réponds à toutes les questions qui sont faciles pour moi;</a:t>
            </a:r>
          </a:p>
          <a:p>
            <a:pPr marL="801688" lvl="1" indent="-620713" eaLnBrk="1" hangingPunct="1">
              <a:buBlip>
                <a:blip r:embed="rId7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tiens compte du temps;</a:t>
            </a:r>
          </a:p>
          <a:p>
            <a:pPr marL="801688" lvl="1" indent="-620713" eaLnBrk="1" hangingPunct="1">
              <a:buBlip>
                <a:blip r:embed="rId7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relis les questions plus difficiles;</a:t>
            </a:r>
          </a:p>
          <a:p>
            <a:pPr marL="801688" lvl="1" indent="-620713" eaLnBrk="1" hangingPunct="1">
              <a:buBlip>
                <a:blip r:embed="rId7"/>
              </a:buBlip>
            </a:pPr>
            <a:r>
              <a:rPr lang="fr-CA" sz="2400" dirty="0" smtClean="0">
                <a:latin typeface="Comic Sans MS" pitchFamily="66" charset="0"/>
                <a:cs typeface="Arial" charset="0"/>
              </a:rPr>
              <a:t>Je fais une dernière vérification avant de remettre mon examen.</a:t>
            </a:r>
            <a:endParaRPr lang="fr-CA" sz="2400" dirty="0" smtClean="0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7467600" cy="922114"/>
          </a:xfrm>
        </p:spPr>
        <p:txBody>
          <a:bodyPr lIns="92075" tIns="46037" rIns="92075" bIns="46037">
            <a:normAutofit fontScale="90000"/>
          </a:bodyPr>
          <a:lstStyle/>
          <a:p>
            <a:pPr algn="ctr" eaLnBrk="1" hangingPunct="1">
              <a:defRPr/>
            </a:pPr>
            <a:r>
              <a:rPr kumimoji="1" lang="fr-CA" sz="4400" kern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Gestion des apprentissages</a:t>
            </a:r>
            <a:br>
              <a:rPr kumimoji="1" lang="fr-CA" sz="4400" kern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endParaRPr kumimoji="1" lang="fr-CA" sz="1300" kern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29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4463" y="609600"/>
            <a:ext cx="845978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4100" smtClean="0">
                <a:latin typeface="Comic Sans MS" pitchFamily="66" charset="0"/>
                <a:cs typeface="Arial" charset="0"/>
              </a:rPr>
              <a:t>Au secondaire, tu dois t’habituer </a:t>
            </a:r>
            <a:br>
              <a:rPr lang="fr-CA" sz="4100" smtClean="0">
                <a:latin typeface="Comic Sans MS" pitchFamily="66" charset="0"/>
                <a:cs typeface="Arial" charset="0"/>
              </a:rPr>
            </a:br>
            <a:r>
              <a:rPr lang="fr-CA" sz="4100" smtClean="0">
                <a:latin typeface="Comic Sans MS" pitchFamily="66" charset="0"/>
                <a:cs typeface="Arial" charset="0"/>
              </a:rPr>
              <a:t>à beaucoup de différences :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4213" y="1962150"/>
            <a:ext cx="4175125" cy="4895850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Casiers;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Pupitres;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Horaire;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Amis;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Devoirs;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Transport scolaire;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Enseignants;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École plus grande;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Plus d’élèves;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Travaux et devoirs plus difficiles;</a:t>
            </a:r>
          </a:p>
          <a:p>
            <a:pPr eaLnBrk="1" hangingPunct="1">
              <a:buFont typeface="Wingdings 2" pitchFamily="18" charset="2"/>
              <a:buBlip>
                <a:blip r:embed="rId11"/>
              </a:buBlip>
            </a:pPr>
            <a:r>
              <a:rPr lang="fr-CA" sz="1800" dirty="0" smtClean="0">
                <a:latin typeface="Comic Sans MS" pitchFamily="66" charset="0"/>
                <a:cs typeface="Arial" charset="0"/>
              </a:rPr>
              <a:t>Plus d’examens. </a:t>
            </a: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pic>
        <p:nvPicPr>
          <p:cNvPr id="12" name="Image 11" descr="ecol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940152" y="3140968"/>
            <a:ext cx="1761748" cy="1770892"/>
          </a:xfrm>
          <a:prstGeom prst="rect">
            <a:avLst/>
          </a:prstGeom>
        </p:spPr>
      </p:pic>
      <p:pic>
        <p:nvPicPr>
          <p:cNvPr id="15" name="Image 14" descr="maisonhate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211960" y="2132856"/>
            <a:ext cx="1706883" cy="1825756"/>
          </a:xfrm>
          <a:prstGeom prst="rect">
            <a:avLst/>
          </a:prstGeom>
        </p:spPr>
      </p:pic>
      <p:sp>
        <p:nvSpPr>
          <p:cNvPr id="16" name="Flèche droite rayée 15"/>
          <p:cNvSpPr/>
          <p:nvPr>
            <p:custDataLst>
              <p:tags r:id="rId7"/>
            </p:custDataLst>
          </p:nvPr>
        </p:nvSpPr>
        <p:spPr>
          <a:xfrm rot="1619591">
            <a:off x="5079870" y="3914438"/>
            <a:ext cx="1008112" cy="576064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188913"/>
            <a:ext cx="7704534" cy="1143000"/>
          </a:xfrm>
        </p:spPr>
        <p:txBody>
          <a:bodyPr/>
          <a:lstStyle/>
          <a:p>
            <a:pPr eaLnBrk="1" hangingPunct="1"/>
            <a:r>
              <a:rPr lang="fr-CA" sz="3600" dirty="0" smtClean="0">
                <a:solidFill>
                  <a:schemeClr val="accent1"/>
                </a:solidFill>
                <a:latin typeface="Comic Sans MS" pitchFamily="66" charset="0"/>
              </a:rPr>
              <a:t>Pour que ça marche au secondaire :</a:t>
            </a:r>
            <a:endParaRPr lang="fr-CA" sz="3600" dirty="0" smtClean="0">
              <a:latin typeface="Comic Sans MS" pitchFamily="66" charset="0"/>
            </a:endParaRP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1052736"/>
            <a:ext cx="7772400" cy="5327873"/>
          </a:xfrm>
        </p:spPr>
        <p:txBody>
          <a:bodyPr/>
          <a:lstStyle/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J’utilise mon agenda;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Je place mon horaire dans des endroits stratégiques;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J’ai un endroit calme pour étudier;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J’étudie chaque soir pour ne pas être pris(e) à la dernière minute;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Je me trouve des stratégies;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Je remets mes travaux à temps;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J’ai le numéro d’un élève de mon groupe si j’ai besoin d’informations;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Mon casier est bien organisé;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Je me développe une routine pour avoir tout le matériel dont j’ai besoin dans mes cours et à la maison; 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Je pose des questions lorsque je ne comprends pas;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Je connais des personnes qui peuvent m’aider;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J’arrive à l’heure à mes cours;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Je me parle positivement;</a:t>
            </a:r>
          </a:p>
          <a:p>
            <a:pPr eaLnBrk="1" hangingPunct="1">
              <a:buBlip>
                <a:blip r:embed="rId10"/>
              </a:buBlip>
            </a:pPr>
            <a:r>
              <a:rPr lang="fr-CA" sz="1800" dirty="0" smtClean="0">
                <a:latin typeface="Comic Sans MS" pitchFamily="66" charset="0"/>
              </a:rPr>
              <a:t>Je relève des défis.</a:t>
            </a: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pic>
        <p:nvPicPr>
          <p:cNvPr id="12" name="Image 11" descr="ecol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660232" y="4365104"/>
            <a:ext cx="1761748" cy="1770892"/>
          </a:xfrm>
          <a:prstGeom prst="rect">
            <a:avLst/>
          </a:prstGeom>
        </p:spPr>
      </p:pic>
      <p:pic>
        <p:nvPicPr>
          <p:cNvPr id="13" name="Image 12" descr="face_1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644008" y="5229200"/>
            <a:ext cx="881258" cy="881258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30</a:t>
            </a:fld>
            <a:endParaRPr lang="fr-CA"/>
          </a:p>
        </p:txBody>
      </p:sp>
      <p:pic>
        <p:nvPicPr>
          <p:cNvPr id="15" name="Image 14" descr="C3_chemi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0" y="5938941"/>
            <a:ext cx="9144000" cy="919059"/>
            <a:chOff x="0" y="5938941"/>
            <a:chExt cx="9144000" cy="919059"/>
          </a:xfrm>
        </p:grpSpPr>
        <p:pic>
          <p:nvPicPr>
            <p:cNvPr id="10" name="Espace réservé du contenu 7" descr="C3_chemin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rcRect l="3220" r="86641"/>
            <a:stretch>
              <a:fillRect/>
            </a:stretch>
          </p:blipFill>
          <p:spPr>
            <a:xfrm>
              <a:off x="0" y="5938941"/>
              <a:ext cx="792088" cy="919059"/>
            </a:xfrm>
            <a:prstGeom prst="rect">
              <a:avLst/>
            </a:prstGeom>
          </p:spPr>
        </p:pic>
        <p:pic>
          <p:nvPicPr>
            <p:cNvPr id="12" name="Espace réservé du contenu 7" descr="C3_chemin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/>
            <a:srcRect l="83307" r="1491"/>
            <a:stretch>
              <a:fillRect/>
            </a:stretch>
          </p:blipFill>
          <p:spPr>
            <a:xfrm>
              <a:off x="7956376" y="5938941"/>
              <a:ext cx="1187624" cy="919059"/>
            </a:xfrm>
            <a:prstGeom prst="rect">
              <a:avLst/>
            </a:prstGeom>
          </p:spPr>
        </p:pic>
        <p:pic>
          <p:nvPicPr>
            <p:cNvPr id="20" name="Image 19" descr="C3_chemi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560" y="5938941"/>
              <a:ext cx="7812000" cy="919059"/>
            </a:xfrm>
            <a:prstGeom prst="rect">
              <a:avLst/>
            </a:prstGeom>
          </p:spPr>
        </p:pic>
      </p:grpSp>
      <p:sp>
        <p:nvSpPr>
          <p:cNvPr id="4" name="Espace réservé du contenu 2"/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84213" y="1341438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541338" indent="-541338" eaLnBrk="1" hangingPunct="1">
              <a:spcBef>
                <a:spcPts val="600"/>
              </a:spcBef>
              <a:buSzPct val="70000"/>
              <a:buBlip>
                <a:blip r:embed="rId10"/>
              </a:buBlip>
              <a:defRPr/>
            </a:pPr>
            <a:r>
              <a:rPr lang="fr-CA" sz="2800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Organisation physique :</a:t>
            </a:r>
          </a:p>
          <a:p>
            <a:pPr marL="1073150" lvl="2" indent="-531813" eaLnBrk="1" hangingPunct="1"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10"/>
              </a:buBlip>
              <a:defRPr/>
            </a:pPr>
            <a:r>
              <a:rPr lang="fr-CA" sz="2600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Casiers, pupitres, devoirs, dîner, salles de cours, etc.</a:t>
            </a:r>
          </a:p>
          <a:p>
            <a:pPr marL="541338" indent="-541338" eaLnBrk="1" hangingPunct="1">
              <a:spcBef>
                <a:spcPts val="600"/>
              </a:spcBef>
              <a:buSzPct val="70000"/>
              <a:buBlip>
                <a:blip r:embed="rId10"/>
              </a:buBlip>
              <a:tabLst>
                <a:tab pos="541338" algn="l"/>
              </a:tabLst>
              <a:defRPr/>
            </a:pPr>
            <a:r>
              <a:rPr lang="fr-CA" sz="2800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Gestion du temps</a:t>
            </a:r>
          </a:p>
          <a:p>
            <a:pPr marL="1073150" lvl="2" indent="-531813" eaLnBrk="1" hangingPunct="1"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10"/>
              </a:buBlip>
              <a:defRPr/>
            </a:pPr>
            <a:r>
              <a:rPr lang="fr-CA" sz="2600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Devoirs, transport, locaux dispersés, etc.</a:t>
            </a:r>
          </a:p>
          <a:p>
            <a:pPr marL="541338" indent="-541338" eaLnBrk="1" hangingPunct="1">
              <a:spcBef>
                <a:spcPts val="600"/>
              </a:spcBef>
              <a:buSzPct val="70000"/>
              <a:buBlip>
                <a:blip r:embed="rId10"/>
              </a:buBlip>
              <a:defRPr/>
            </a:pPr>
            <a:r>
              <a:rPr lang="fr-CA" sz="2800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Ma relation avec les autres </a:t>
            </a:r>
          </a:p>
          <a:p>
            <a:pPr marL="1073150" lvl="1" indent="-531813" eaLnBrk="1" hangingPunct="1">
              <a:spcBef>
                <a:spcPts val="600"/>
              </a:spcBef>
              <a:buSzPct val="70000"/>
              <a:buBlip>
                <a:blip r:embed="rId10"/>
              </a:buBlip>
              <a:defRPr/>
            </a:pPr>
            <a:r>
              <a:rPr lang="fr-CA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Amis, enseignants, plus jeunes dans l’école, etc.</a:t>
            </a:r>
          </a:p>
          <a:p>
            <a:pPr marL="541338" indent="-541338" eaLnBrk="1" hangingPunct="1">
              <a:spcBef>
                <a:spcPts val="600"/>
              </a:spcBef>
              <a:buSzPct val="70000"/>
              <a:buBlip>
                <a:blip r:embed="rId10"/>
              </a:buBlip>
              <a:defRPr/>
            </a:pPr>
            <a:r>
              <a:rPr lang="fr-CA" sz="2800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Gestion des apprentissages</a:t>
            </a:r>
          </a:p>
          <a:p>
            <a:pPr marL="1073150" lvl="2" indent="-531813" eaLnBrk="1" hangingPunct="1">
              <a:spcBef>
                <a:spcPts val="600"/>
              </a:spcBef>
              <a:buClr>
                <a:schemeClr val="accent1"/>
              </a:buClr>
              <a:buSzPct val="70000"/>
              <a:buBlip>
                <a:blip r:embed="rId10"/>
              </a:buBlip>
              <a:defRPr/>
            </a:pPr>
            <a:r>
              <a:rPr lang="fr-CA" sz="2600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Travaux, devoirs, examens, beaucoup de matières, etc</a:t>
            </a:r>
            <a:r>
              <a:rPr lang="fr-CA" sz="2200" dirty="0" smtClean="0">
                <a:solidFill>
                  <a:srgbClr val="514A38"/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sp>
        <p:nvSpPr>
          <p:cNvPr id="8197" name="Titr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>
              <a:lnSpc>
                <a:spcPct val="80000"/>
              </a:lnSpc>
            </a:pPr>
            <a:r>
              <a:rPr kumimoji="1" lang="fr-CA" sz="4000">
                <a:solidFill>
                  <a:schemeClr val="bg1"/>
                </a:solidFill>
                <a:latin typeface="Comic Sans MS" pitchFamily="66" charset="0"/>
              </a:rPr>
              <a:t>Pour réussir à l’école secondaire, il y a quatre sphères à considérer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4</a:t>
            </a:fld>
            <a:endParaRPr lang="fr-CA" dirty="0"/>
          </a:p>
        </p:txBody>
      </p:sp>
      <p:pic>
        <p:nvPicPr>
          <p:cNvPr id="14" name="Image 13" descr="carnet de rout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83768" y="5373216"/>
            <a:ext cx="760996" cy="816229"/>
          </a:xfrm>
          <a:prstGeom prst="rect">
            <a:avLst/>
          </a:prstGeo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635896" y="5157192"/>
            <a:ext cx="2813050" cy="1049337"/>
          </a:xfrm>
          <a:prstGeom prst="cloudCallout">
            <a:avLst>
              <a:gd name="adj1" fmla="val -62172"/>
              <a:gd name="adj2" fmla="val 3172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CA" sz="800" b="0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Comic Sans MS" pitchFamily="66" charset="0"/>
                <a:cs typeface="Arial" pitchFamily="34" charset="0"/>
              </a:rPr>
              <a:t>Je note ce qui est important dans mon guide d’exploration : 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fr-CA" sz="8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Comic Sans MS" pitchFamily="66" charset="0"/>
                <a:cs typeface="Arial" pitchFamily="34" charset="0"/>
              </a:rPr>
              <a:t>Ce que je retiens…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>
            <p:custDataLst>
              <p:tags r:id="rId1"/>
            </p:custDataLst>
          </p:nvPr>
        </p:nvSpPr>
        <p:spPr>
          <a:xfrm>
            <a:off x="408236" y="579861"/>
            <a:ext cx="8484244" cy="5585444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300" dirty="0">
                <a:solidFill>
                  <a:srgbClr val="008000"/>
                </a:solidFill>
                <a:latin typeface="Comic Sans MS" pitchFamily="66" charset="0"/>
                <a:cs typeface="Arial" pitchFamily="34" charset="0"/>
              </a:rPr>
              <a:t>Voici des idées et des stratégies qui peuvent t’aider pour être efficace.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Comic Sans MS" pitchFamily="66" charset="0"/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28C4309D-A618-43C6-B760-9EE520FEC949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  <p:pic>
        <p:nvPicPr>
          <p:cNvPr id="10" name="Image 9" descr="C3_chem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5963" y="3604474"/>
            <a:ext cx="6629400" cy="18263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Organisation physique</a:t>
            </a:r>
            <a:endParaRPr lang="fr-CA" dirty="0">
              <a:ln w="5000" cmpd="sng">
                <a:solidFill>
                  <a:schemeClr val="bg1"/>
                </a:solidFill>
                <a:prstDash val="solid"/>
              </a:ln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2486025"/>
            <a:ext cx="6629400" cy="1066800"/>
          </a:xfrm>
        </p:spPr>
        <p:txBody>
          <a:bodyPr anchor="ctr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CA" sz="4000" dirty="0" smtClean="0">
                <a:latin typeface="Comic Sans MS" pitchFamily="66" charset="0"/>
                <a:cs typeface="Arial" pitchFamily="34" charset="0"/>
              </a:rPr>
              <a:t>Des stratégies pour t’aider…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CA" sz="4000" dirty="0">
              <a:latin typeface="Comic Sans MS" pitchFamily="66" charset="0"/>
            </a:endParaRPr>
          </a:p>
        </p:txBody>
      </p:sp>
      <p:sp>
        <p:nvSpPr>
          <p:cNvPr id="10244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B6A4D8-812B-4461-B284-6F68C2931E18}" type="slidenum">
              <a:rPr lang="fr-CA" smtClean="0">
                <a:solidFill>
                  <a:srgbClr val="3B372C"/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CA" smtClean="0">
              <a:solidFill>
                <a:srgbClr val="3B372C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pic>
        <p:nvPicPr>
          <p:cNvPr id="12" name="Image 11" descr="monstre_ca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555776" y="404664"/>
            <a:ext cx="1716027" cy="1953772"/>
          </a:xfrm>
          <a:prstGeom prst="rect">
            <a:avLst/>
          </a:prstGeom>
        </p:spPr>
      </p:pic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49275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Organisation physique</a:t>
            </a:r>
            <a:br>
              <a:rPr lang="fr-CA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endParaRPr lang="fr-CA" sz="4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267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268761"/>
            <a:ext cx="7772400" cy="5114578"/>
          </a:xfrm>
        </p:spPr>
        <p:txBody>
          <a:bodyPr/>
          <a:lstStyle/>
          <a:p>
            <a:pPr marL="627063" indent="-627063"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Le matin ou le soir précédent, tu peux préparer ton dîner, tes vêtements, tes cahiers et ton sac pour éviter d’oublier du matériel à la maison.</a:t>
            </a:r>
          </a:p>
          <a:p>
            <a:pPr marL="627063" indent="-627063" eaLnBrk="1" hangingPunct="1">
              <a:buBlip>
                <a:blip r:embed="rId8"/>
              </a:buBlip>
            </a:pPr>
            <a:endParaRPr lang="fr-CA" dirty="0" smtClean="0">
              <a:latin typeface="Comic Sans MS" pitchFamily="66" charset="0"/>
              <a:cs typeface="Arial" charset="0"/>
            </a:endParaRPr>
          </a:p>
          <a:p>
            <a:pPr marL="627063" indent="-627063" eaLnBrk="1" hangingPunct="1"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Au début, c’est normal que tu oublies, mais à la longue, tu vas développer des façons pour mieux t’organiser.</a:t>
            </a:r>
          </a:p>
          <a:p>
            <a:pPr marL="627063" indent="-627063" eaLnBrk="1" hangingPunct="1"/>
            <a:endParaRPr lang="fr-CA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549275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Organisation physique</a:t>
            </a:r>
            <a:br>
              <a:rPr lang="fr-CA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endParaRPr lang="fr-CA" sz="40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124744"/>
            <a:ext cx="7772400" cy="5617369"/>
          </a:xfrm>
        </p:spPr>
        <p:txBody>
          <a:bodyPr/>
          <a:lstStyle/>
          <a:p>
            <a:pPr marL="723900" indent="-628650" eaLnBrk="1" hangingPunct="1">
              <a:spcBef>
                <a:spcPts val="600"/>
              </a:spcBef>
              <a:spcAft>
                <a:spcPts val="600"/>
              </a:spcAft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Pour chaque cours, planifie le matériel dont tu auras besoin le matin, à la pause ou le midi.</a:t>
            </a:r>
          </a:p>
          <a:p>
            <a:pPr marL="723900" lvl="1" indent="-628650" eaLnBrk="1" hangingPunct="1">
              <a:spcBef>
                <a:spcPts val="600"/>
              </a:spcBef>
              <a:spcAft>
                <a:spcPts val="600"/>
              </a:spcAft>
              <a:buBlip>
                <a:blip r:embed="rId8"/>
              </a:buBlip>
            </a:pPr>
            <a:r>
              <a:rPr lang="fr-CA" sz="3000" dirty="0" smtClean="0">
                <a:latin typeface="Comic Sans MS" pitchFamily="66" charset="0"/>
                <a:cs typeface="Arial" charset="0"/>
              </a:rPr>
              <a:t>Pour te rappeler, tu peux :</a:t>
            </a:r>
          </a:p>
          <a:p>
            <a:pPr marL="1006475" lvl="2" indent="-628650" eaLnBrk="1" hangingPunct="1">
              <a:spcBef>
                <a:spcPts val="600"/>
              </a:spcBef>
              <a:spcAft>
                <a:spcPts val="600"/>
              </a:spcAft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l’inscrire dans ton agenda, sur ton horaire ou sur le dessus du cartable du cours.</a:t>
            </a:r>
          </a:p>
          <a:p>
            <a:pPr marL="723900" indent="-628650" eaLnBrk="1" hangingPunct="1">
              <a:spcBef>
                <a:spcPts val="600"/>
              </a:spcBef>
              <a:spcAft>
                <a:spcPts val="600"/>
              </a:spcAft>
              <a:buBlip>
                <a:blip r:embed="rId8"/>
              </a:buBlip>
            </a:pPr>
            <a:r>
              <a:rPr lang="fr-CA" dirty="0" smtClean="0">
                <a:latin typeface="Comic Sans MS" pitchFamily="66" charset="0"/>
                <a:cs typeface="Arial" charset="0"/>
              </a:rPr>
              <a:t>Quand tu seras habitué(e), fais-le juste avant ton cours. </a:t>
            </a:r>
          </a:p>
          <a:p>
            <a:pPr marL="723900" indent="-628650" eaLnBrk="1" hangingPunct="1"/>
            <a:endParaRPr lang="fr-CA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3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95288" y="1124744"/>
            <a:ext cx="7772400" cy="4690269"/>
          </a:xfrm>
        </p:spPr>
        <p:txBody>
          <a:bodyPr/>
          <a:lstStyle/>
          <a:p>
            <a:pPr marL="804863" indent="-804863" eaLnBrk="1" hangingPunct="1">
              <a:spcAft>
                <a:spcPts val="600"/>
              </a:spcAft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Durant tes cours, note les travaux à remettre ainsi que la date de remise dans ton agenda.</a:t>
            </a:r>
          </a:p>
          <a:p>
            <a:pPr marL="804863" indent="-804863" eaLnBrk="1" hangingPunct="1">
              <a:spcAft>
                <a:spcPts val="600"/>
              </a:spcAft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Après le cours, tu peux te rendre au casier et insérer tout ce dont tu auras besoin dans ton dossier-accordéon, dans ton cartable ou dans ton sac à dos. </a:t>
            </a:r>
          </a:p>
          <a:p>
            <a:pPr marL="804863" lvl="1" indent="-804863" eaLnBrk="1" hangingPunct="1">
              <a:spcAft>
                <a:spcPts val="600"/>
              </a:spcAft>
              <a:buBlip>
                <a:blip r:embed="rId8"/>
              </a:buBlip>
            </a:pPr>
            <a:r>
              <a:rPr lang="fr-CA" sz="2800" dirty="0" smtClean="0">
                <a:latin typeface="Comic Sans MS" pitchFamily="66" charset="0"/>
                <a:cs typeface="Arial" charset="0"/>
              </a:rPr>
              <a:t>Pour t’aider, utilise un code de couleurs pour chaque cours.</a:t>
            </a:r>
          </a:p>
          <a:p>
            <a:pPr marL="804863" indent="-804863" eaLnBrk="1" hangingPunct="1"/>
            <a:endParaRPr lang="fr-CA" sz="28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4" name="Titr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92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>
              <a:defRPr/>
            </a:pPr>
            <a:r>
              <a:rPr kumimoji="1" lang="fr-CA" sz="4000" kern="0" dirty="0">
                <a:solidFill>
                  <a:srgbClr val="C00000"/>
                </a:solidFill>
                <a:latin typeface="Comic Sans MS" pitchFamily="66" charset="0"/>
                <a:ea typeface="+mj-ea"/>
                <a:cs typeface="Arial" pitchFamily="34" charset="0"/>
              </a:rPr>
              <a:t>Organisation physique</a:t>
            </a:r>
            <a:br>
              <a:rPr kumimoji="1" lang="fr-CA" sz="4000" kern="0" dirty="0">
                <a:solidFill>
                  <a:srgbClr val="C00000"/>
                </a:solidFill>
                <a:latin typeface="Comic Sans MS" pitchFamily="66" charset="0"/>
                <a:ea typeface="+mj-ea"/>
                <a:cs typeface="Arial" pitchFamily="34" charset="0"/>
              </a:rPr>
            </a:br>
            <a:endParaRPr kumimoji="1" lang="fr-CA" sz="4000" kern="0" dirty="0">
              <a:solidFill>
                <a:schemeClr val="tx2"/>
              </a:solidFill>
              <a:latin typeface="Comic Sans MS" pitchFamily="66" charset="0"/>
              <a:ea typeface="+mj-ea"/>
              <a:cs typeface="Arial" pitchFamily="34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A2DB1B2-EF3A-4C5D-8999-172CCBBDA307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echnique">
  <a:themeElements>
    <a:clrScheme name="Personnalisé 7">
      <a:dk1>
        <a:sysClr val="windowText" lastClr="000000"/>
      </a:dk1>
      <a:lt1>
        <a:srgbClr val="3A422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1127</Words>
  <Application>Microsoft Office PowerPoint</Application>
  <PresentationFormat>Affichage à l'écran (4:3)</PresentationFormat>
  <Paragraphs>230</Paragraphs>
  <Slides>30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Technique</vt:lpstr>
      <vt:lpstr>Pour être efficace au  secondaire</vt:lpstr>
      <vt:lpstr>S’habituer aux changements</vt:lpstr>
      <vt:lpstr>Au secondaire, tu dois t’habituer  à beaucoup de différences :</vt:lpstr>
      <vt:lpstr>Diapositive 4</vt:lpstr>
      <vt:lpstr>Diapositive 5</vt:lpstr>
      <vt:lpstr>Organisation physique</vt:lpstr>
      <vt:lpstr>Organisation physique </vt:lpstr>
      <vt:lpstr>Organisation physique </vt:lpstr>
      <vt:lpstr>Diapositive 9</vt:lpstr>
      <vt:lpstr>Diapositive 10</vt:lpstr>
      <vt:lpstr>Organisation physique </vt:lpstr>
      <vt:lpstr>Organisation physique </vt:lpstr>
      <vt:lpstr>Gestion du temps </vt:lpstr>
      <vt:lpstr>Gestion du temps </vt:lpstr>
      <vt:lpstr>Gestion du temps </vt:lpstr>
      <vt:lpstr>Gestion du temps </vt:lpstr>
      <vt:lpstr>Diapositive 17</vt:lpstr>
      <vt:lpstr>Gestion du temps </vt:lpstr>
      <vt:lpstr>Gestion du temps </vt:lpstr>
      <vt:lpstr>Gestion du temps </vt:lpstr>
      <vt:lpstr>Tes relations avec les autres  </vt:lpstr>
      <vt:lpstr>Tes relations avec les autres </vt:lpstr>
      <vt:lpstr>Tes relations avec les autres</vt:lpstr>
      <vt:lpstr>Tes relations avec les autres</vt:lpstr>
      <vt:lpstr>Gestion des apprentissages  </vt:lpstr>
      <vt:lpstr>Gestion des apprentissages </vt:lpstr>
      <vt:lpstr>Gestion des apprentissages </vt:lpstr>
      <vt:lpstr>Gestion des apprentissages </vt:lpstr>
      <vt:lpstr>Gestion des apprentissages </vt:lpstr>
      <vt:lpstr>Pour que ça marche au secondaire 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lastModifiedBy/>
  <cp:revision>10</cp:revision>
  <dcterms:created xsi:type="dcterms:W3CDTF">2010-03-27T14:27:20Z</dcterms:created>
  <dcterms:modified xsi:type="dcterms:W3CDTF">2012-09-26T19:45:32Z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TC101659611036</vt:lpwstr>
  </property>
</Properties>
</file>