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notesSlides/notesSlide40.xml" ContentType="application/vnd.openxmlformats-officedocument.presentationml.notesSlide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5"/>
  </p:notesMasterIdLst>
  <p:handoutMasterIdLst>
    <p:handoutMasterId r:id="rId46"/>
  </p:handoutMasterIdLst>
  <p:sldIdLst>
    <p:sldId id="275" r:id="rId2"/>
    <p:sldId id="292" r:id="rId3"/>
    <p:sldId id="260" r:id="rId4"/>
    <p:sldId id="282" r:id="rId5"/>
    <p:sldId id="293" r:id="rId6"/>
    <p:sldId id="278" r:id="rId7"/>
    <p:sldId id="283" r:id="rId8"/>
    <p:sldId id="306" r:id="rId9"/>
    <p:sldId id="294" r:id="rId10"/>
    <p:sldId id="261" r:id="rId11"/>
    <p:sldId id="305" r:id="rId12"/>
    <p:sldId id="284" r:id="rId13"/>
    <p:sldId id="295" r:id="rId14"/>
    <p:sldId id="262" r:id="rId15"/>
    <p:sldId id="285" r:id="rId16"/>
    <p:sldId id="296" r:id="rId17"/>
    <p:sldId id="263" r:id="rId18"/>
    <p:sldId id="297" r:id="rId19"/>
    <p:sldId id="298" r:id="rId20"/>
    <p:sldId id="264" r:id="rId21"/>
    <p:sldId id="301" r:id="rId22"/>
    <p:sldId id="286" r:id="rId23"/>
    <p:sldId id="299" r:id="rId24"/>
    <p:sldId id="265" r:id="rId25"/>
    <p:sldId id="287" r:id="rId26"/>
    <p:sldId id="302" r:id="rId27"/>
    <p:sldId id="300" r:id="rId28"/>
    <p:sldId id="266" r:id="rId29"/>
    <p:sldId id="303" r:id="rId30"/>
    <p:sldId id="307" r:id="rId31"/>
    <p:sldId id="279" r:id="rId32"/>
    <p:sldId id="280" r:id="rId33"/>
    <p:sldId id="267" r:id="rId34"/>
    <p:sldId id="304" r:id="rId35"/>
    <p:sldId id="290" r:id="rId36"/>
    <p:sldId id="269" r:id="rId37"/>
    <p:sldId id="281" r:id="rId38"/>
    <p:sldId id="270" r:id="rId39"/>
    <p:sldId id="271" r:id="rId40"/>
    <p:sldId id="272" r:id="rId41"/>
    <p:sldId id="273" r:id="rId42"/>
    <p:sldId id="274" r:id="rId43"/>
    <p:sldId id="27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" lastIdx="2" clrIdx="0"/>
  <p:cmAuthor id="1" name="Lenovo User" initials="" lastIdx="13" clrIdx="1"/>
  <p:cmAuthor id="2" name="Lin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588" autoAdjust="0"/>
  </p:normalViewPr>
  <p:slideViewPr>
    <p:cSldViewPr>
      <p:cViewPr varScale="1">
        <p:scale>
          <a:sx n="68" d="100"/>
          <a:sy n="68" d="100"/>
        </p:scale>
        <p:origin x="-11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6"/>
    </p:cViewPr>
  </p:sorterViewPr>
  <p:notesViewPr>
    <p:cSldViewPr>
      <p:cViewPr varScale="1">
        <p:scale>
          <a:sx n="83" d="100"/>
          <a:sy n="83" d="100"/>
        </p:scale>
        <p:origin x="-31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9E91C286-E0C0-4B39-AC0A-EB187AEC809E}" type="datetimeFigureOut">
              <a:rPr lang="fr-CA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0ED25785-E1C4-42B0-B93B-89691F4AA63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54C4B839-713D-44F4-A5A3-A561DC675166}" type="datetimeFigureOut">
              <a:rPr lang="fr-CA"/>
              <a:pPr>
                <a:defRPr/>
              </a:pPr>
              <a:t>2012-09-26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F40B715F-47DD-404A-AE0F-E50B0609F2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A61A5D-2188-404D-9ACB-6C67A130CF2C}" type="slidenum">
              <a:rPr lang="fr-CA">
                <a:cs typeface="Arial" charset="0"/>
              </a:rPr>
              <a:pPr/>
              <a:t>17</a:t>
            </a:fld>
            <a:endParaRPr lang="fr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5918-A359-4237-9A23-1A805DBF8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FEE4-6AFE-440B-ADFD-1B19344E24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1067-F18B-4108-B8EE-B8BDC0E484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4572-05C6-4F7F-B1F2-396311ABD4A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6D76-7FB7-4A98-8D77-C6941A3163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964C-829E-455A-9263-2736058B999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B86C-53F0-428A-8368-175803D8EE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BEAE-F6B3-4C0D-B7F4-6ED202E1DC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2CF0-5E3D-4143-B945-E8F94581FE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63C6-37C8-4A25-8261-B86682F0F4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1A07-A5DE-4AA5-8EAE-34C31CFFC0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C91D-F620-460B-BCDC-702A5E9381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1B6923E-E974-487F-A672-3A82A28060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1" r:id="rId2"/>
    <p:sldLayoutId id="2147483690" r:id="rId3"/>
    <p:sldLayoutId id="2147483682" r:id="rId4"/>
    <p:sldLayoutId id="2147483683" r:id="rId5"/>
    <p:sldLayoutId id="2147483684" r:id="rId6"/>
    <p:sldLayoutId id="2147483685" r:id="rId7"/>
    <p:sldLayoutId id="2147483691" r:id="rId8"/>
    <p:sldLayoutId id="2147483686" r:id="rId9"/>
    <p:sldLayoutId id="2147483687" r:id="rId10"/>
    <p:sldLayoutId id="2147483688" r:id="rId11"/>
    <p:sldLayoutId id="214748369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mic Sans MS" pitchFamily="66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4.xml"/><Relationship Id="rId7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8.xml"/><Relationship Id="rId7" Type="http://schemas.openxmlformats.org/officeDocument/2006/relationships/image" Target="../media/image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tags" Target="../tags/tag62.xml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png"/><Relationship Id="rId4" Type="http://schemas.openxmlformats.org/officeDocument/2006/relationships/tags" Target="../tags/tag63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6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5.gif"/><Relationship Id="rId5" Type="http://schemas.openxmlformats.org/officeDocument/2006/relationships/tags" Target="../tags/tag68.xml"/><Relationship Id="rId10" Type="http://schemas.openxmlformats.org/officeDocument/2006/relationships/image" Target="../media/image1.png"/><Relationship Id="rId4" Type="http://schemas.openxmlformats.org/officeDocument/2006/relationships/tags" Target="../tags/tag67.xml"/><Relationship Id="rId9" Type="http://schemas.openxmlformats.org/officeDocument/2006/relationships/hyperlink" Target="http://www.csenergie.qc.ca/doc_uploads/csenergie/documents/enseignement-prescolaire-et-primaire/documentation/coffre-a-outils/Gestion-du-stress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1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10" Type="http://schemas.openxmlformats.org/officeDocument/2006/relationships/image" Target="../media/image2.png"/><Relationship Id="rId4" Type="http://schemas.openxmlformats.org/officeDocument/2006/relationships/tags" Target="../tags/tag76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0.xml"/><Relationship Id="rId7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4.xml"/><Relationship Id="rId7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8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10" Type="http://schemas.openxmlformats.org/officeDocument/2006/relationships/image" Target="../media/image2.png"/><Relationship Id="rId4" Type="http://schemas.openxmlformats.org/officeDocument/2006/relationships/tags" Target="../tags/tag89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.xml"/><Relationship Id="rId10" Type="http://schemas.openxmlformats.org/officeDocument/2006/relationships/image" Target="../media/image2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3.xml"/><Relationship Id="rId7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10" Type="http://schemas.openxmlformats.org/officeDocument/2006/relationships/image" Target="../media/image2.png"/><Relationship Id="rId4" Type="http://schemas.openxmlformats.org/officeDocument/2006/relationships/tags" Target="../tags/tag98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2.xml"/><Relationship Id="rId7" Type="http://schemas.openxmlformats.org/officeDocument/2006/relationships/image" Target="../media/image7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8.xml"/><Relationship Id="rId10" Type="http://schemas.openxmlformats.org/officeDocument/2006/relationships/image" Target="../media/image2.png"/><Relationship Id="rId4" Type="http://schemas.openxmlformats.org/officeDocument/2006/relationships/tags" Target="../tags/tag107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1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10" Type="http://schemas.openxmlformats.org/officeDocument/2006/relationships/image" Target="../media/image2.png"/><Relationship Id="rId4" Type="http://schemas.openxmlformats.org/officeDocument/2006/relationships/tags" Target="../tags/tag112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6.xml"/><Relationship Id="rId7" Type="http://schemas.openxmlformats.org/officeDocument/2006/relationships/image" Target="../media/image7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0.xml"/><Relationship Id="rId7" Type="http://schemas.openxmlformats.org/officeDocument/2006/relationships/image" Target="../media/image7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1.xm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6.xml"/><Relationship Id="rId10" Type="http://schemas.openxmlformats.org/officeDocument/2006/relationships/image" Target="../media/image2.png"/><Relationship Id="rId4" Type="http://schemas.openxmlformats.org/officeDocument/2006/relationships/tags" Target="../tags/tag125.xml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9.xml"/><Relationship Id="rId7" Type="http://schemas.openxmlformats.org/officeDocument/2006/relationships/image" Target="../media/image7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0.xml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3.xml"/><Relationship Id="rId7" Type="http://schemas.openxmlformats.org/officeDocument/2006/relationships/image" Target="../media/image7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7.xml"/><Relationship Id="rId7" Type="http://schemas.openxmlformats.org/officeDocument/2006/relationships/image" Target="../media/image7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1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10" Type="http://schemas.openxmlformats.org/officeDocument/2006/relationships/image" Target="../media/image2.png"/><Relationship Id="rId4" Type="http://schemas.openxmlformats.org/officeDocument/2006/relationships/tags" Target="../tags/tag142.xml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6.xml"/><Relationship Id="rId7" Type="http://schemas.openxmlformats.org/officeDocument/2006/relationships/image" Target="../media/image1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0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10" Type="http://schemas.openxmlformats.org/officeDocument/2006/relationships/image" Target="../media/image2.png"/><Relationship Id="rId4" Type="http://schemas.openxmlformats.org/officeDocument/2006/relationships/tags" Target="../tags/tag151.xml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5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10" Type="http://schemas.openxmlformats.org/officeDocument/2006/relationships/image" Target="../media/image2.png"/><Relationship Id="rId4" Type="http://schemas.openxmlformats.org/officeDocument/2006/relationships/tags" Target="../tags/tag156.xml"/><Relationship Id="rId9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60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2.xml"/><Relationship Id="rId10" Type="http://schemas.openxmlformats.org/officeDocument/2006/relationships/image" Target="../media/image2.png"/><Relationship Id="rId4" Type="http://schemas.openxmlformats.org/officeDocument/2006/relationships/tags" Target="../tags/tag161.xml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65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7.xml"/><Relationship Id="rId10" Type="http://schemas.openxmlformats.org/officeDocument/2006/relationships/image" Target="../media/image2.png"/><Relationship Id="rId4" Type="http://schemas.openxmlformats.org/officeDocument/2006/relationships/tags" Target="../tags/tag166.xml"/><Relationship Id="rId9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0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2.xml"/><Relationship Id="rId10" Type="http://schemas.openxmlformats.org/officeDocument/2006/relationships/image" Target="../media/image2.png"/><Relationship Id="rId4" Type="http://schemas.openxmlformats.org/officeDocument/2006/relationships/tags" Target="../tags/tag171.xml"/><Relationship Id="rId9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5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7.xml"/><Relationship Id="rId10" Type="http://schemas.openxmlformats.org/officeDocument/2006/relationships/image" Target="../media/image2.png"/><Relationship Id="rId4" Type="http://schemas.openxmlformats.org/officeDocument/2006/relationships/tags" Target="../tags/tag176.xml"/><Relationship Id="rId9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0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2.xml"/><Relationship Id="rId10" Type="http://schemas.openxmlformats.org/officeDocument/2006/relationships/image" Target="../media/image2.png"/><Relationship Id="rId4" Type="http://schemas.openxmlformats.org/officeDocument/2006/relationships/tags" Target="../tags/tag18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5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7.xml"/><Relationship Id="rId10" Type="http://schemas.openxmlformats.org/officeDocument/2006/relationships/image" Target="../media/image2.png"/><Relationship Id="rId4" Type="http://schemas.openxmlformats.org/officeDocument/2006/relationships/tags" Target="../tags/tag186.xml"/><Relationship Id="rId9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0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tags" Target="../tags/tag192.xml"/><Relationship Id="rId10" Type="http://schemas.openxmlformats.org/officeDocument/2006/relationships/image" Target="../media/image1.png"/><Relationship Id="rId4" Type="http://schemas.openxmlformats.org/officeDocument/2006/relationships/tags" Target="../tags/tag191.xml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5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7.xml"/><Relationship Id="rId10" Type="http://schemas.openxmlformats.org/officeDocument/2006/relationships/image" Target="../media/image2.png"/><Relationship Id="rId4" Type="http://schemas.openxmlformats.org/officeDocument/2006/relationships/tags" Target="../tags/tag196.xml"/><Relationship Id="rId9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0.xml"/><Relationship Id="rId7" Type="http://schemas.openxmlformats.org/officeDocument/2006/relationships/image" Target="../media/image1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6.png"/><Relationship Id="rId5" Type="http://schemas.openxmlformats.org/officeDocument/2006/relationships/tags" Target="../tags/tag28.xml"/><Relationship Id="rId10" Type="http://schemas.openxmlformats.org/officeDocument/2006/relationships/image" Target="../media/image1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tags" Target="../tags/tag35.xml"/><Relationship Id="rId10" Type="http://schemas.openxmlformats.org/officeDocument/2006/relationships/image" Target="../media/image1.png"/><Relationship Id="rId4" Type="http://schemas.openxmlformats.org/officeDocument/2006/relationships/tags" Target="../tags/tag3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9.png"/><Relationship Id="rId5" Type="http://schemas.openxmlformats.org/officeDocument/2006/relationships/tags" Target="../tags/tag40.xml"/><Relationship Id="rId10" Type="http://schemas.openxmlformats.org/officeDocument/2006/relationships/image" Target="../media/image1.png"/><Relationship Id="rId4" Type="http://schemas.openxmlformats.org/officeDocument/2006/relationships/tags" Target="../tags/tag39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6.xml"/><Relationship Id="rId10" Type="http://schemas.openxmlformats.org/officeDocument/2006/relationships/image" Target="../media/image2.png"/><Relationship Id="rId4" Type="http://schemas.openxmlformats.org/officeDocument/2006/relationships/tags" Target="../tags/tag4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31641" y="4149080"/>
            <a:ext cx="6264696" cy="1656184"/>
          </a:xfrm>
          <a:prstGeom prst="rect">
            <a:avLst/>
          </a:prstGeom>
        </p:spPr>
        <p:txBody>
          <a:bodyPr lIns="45720" rIns="45720"/>
          <a:lstStyle/>
          <a:p>
            <a:pPr algn="r" fontAlgn="auto">
              <a:spcAft>
                <a:spcPts val="0"/>
              </a:spcAft>
              <a:defRPr/>
            </a:pPr>
            <a:r>
              <a:rPr lang="fr-CA" sz="4400" b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j-ea"/>
                <a:cs typeface="+mj-cs"/>
              </a:rPr>
              <a:t>Stratégies d’études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CA" sz="4400" b="1" cap="sm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ea typeface="+mj-ea"/>
                <a:cs typeface="+mj-cs"/>
              </a:rPr>
              <a:t>pour les examens</a:t>
            </a:r>
            <a:endParaRPr lang="fr-CA" sz="4400" b="1" cap="sm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6" name="Image 15" descr="deuxver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484784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268288"/>
            <a:ext cx="864731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Identifie les ressources disponibles :</a:t>
            </a: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700808"/>
            <a:ext cx="7848600" cy="4814292"/>
          </a:xfrm>
        </p:spPr>
        <p:txBody>
          <a:bodyPr>
            <a:noAutofit/>
          </a:bodyPr>
          <a:lstStyle/>
          <a:p>
            <a:pPr marL="1252538" lvl="1" indent="-803275">
              <a:buBlip>
                <a:blip r:embed="rId8"/>
              </a:buBlip>
            </a:pPr>
            <a:r>
              <a:rPr lang="fr-CA" sz="3600" dirty="0" smtClean="0"/>
              <a:t>ton matériel;  </a:t>
            </a:r>
          </a:p>
          <a:p>
            <a:pPr marL="1252538" lvl="1" indent="-803275">
              <a:buBlip>
                <a:blip r:embed="rId8"/>
              </a:buBlip>
            </a:pPr>
            <a:r>
              <a:rPr lang="fr-CA" sz="3600" dirty="0" smtClean="0"/>
              <a:t>tes camarades;</a:t>
            </a:r>
          </a:p>
          <a:p>
            <a:pPr marL="1252538" lvl="1" indent="-803275">
              <a:buBlip>
                <a:blip r:embed="rId8"/>
              </a:buBlip>
            </a:pPr>
            <a:r>
              <a:rPr lang="fr-CA" sz="3600" dirty="0" smtClean="0"/>
              <a:t>les moments où tu peux consulter tes enseignants;</a:t>
            </a:r>
          </a:p>
          <a:p>
            <a:pPr marL="1252538" lvl="1" indent="-803275">
              <a:buBlip>
                <a:blip r:embed="rId8"/>
              </a:buBlip>
            </a:pPr>
            <a:r>
              <a:rPr lang="fr-CA" sz="3600" dirty="0" smtClean="0"/>
              <a:t>tes périodes de récupération.</a:t>
            </a:r>
          </a:p>
        </p:txBody>
      </p:sp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8313" y="692696"/>
            <a:ext cx="7467600" cy="5462043"/>
          </a:xfrm>
        </p:spPr>
        <p:txBody>
          <a:bodyPr/>
          <a:lstStyle/>
          <a:p>
            <a:pPr>
              <a:buBlip>
                <a:blip r:embed="rId7"/>
              </a:buBlip>
            </a:pPr>
            <a:r>
              <a:rPr lang="fr-CA" sz="3600" dirty="0" smtClean="0"/>
              <a:t> 1. Inscris les dates des examens dans ton agenda.</a:t>
            </a:r>
          </a:p>
          <a:p>
            <a:pPr>
              <a:buBlip>
                <a:blip r:embed="rId7"/>
              </a:buBlip>
            </a:pPr>
            <a:endParaRPr lang="fr-CA" sz="3600" u="sng" dirty="0" smtClean="0"/>
          </a:p>
          <a:p>
            <a:pPr>
              <a:buBlip>
                <a:blip r:embed="rId7"/>
              </a:buBlip>
            </a:pPr>
            <a:r>
              <a:rPr lang="fr-CA" sz="3600" dirty="0" smtClean="0"/>
              <a:t> 2. Ce n’est pas tout de les inscrire. Encore faut-il PRÉVOIR quand tu vas étudier pour être prêt(e) le jour de l’examen.</a:t>
            </a:r>
            <a:endParaRPr lang="fr-CA" sz="3600" b="1" dirty="0" smtClean="0"/>
          </a:p>
          <a:p>
            <a:endParaRPr lang="fr-CA" dirty="0" smtClean="0"/>
          </a:p>
        </p:txBody>
      </p:sp>
      <p:pic>
        <p:nvPicPr>
          <p:cNvPr id="4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7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8313" y="692696"/>
            <a:ext cx="7467600" cy="5533479"/>
          </a:xfrm>
        </p:spPr>
        <p:txBody>
          <a:bodyPr>
            <a:noAutofit/>
          </a:bodyPr>
          <a:lstStyle/>
          <a:p>
            <a:pPr marL="627063" indent="-590550" fontAlgn="auto">
              <a:spcAft>
                <a:spcPts val="0"/>
              </a:spcAft>
              <a:buBlip>
                <a:blip r:embed="rId7"/>
              </a:buBlip>
              <a:defRPr/>
            </a:pPr>
            <a:r>
              <a:rPr lang="fr-CA" sz="3600" dirty="0" smtClean="0"/>
              <a:t>3. Planifie tes périodes de travail à l’avance en trouvant un environnement propice à tes besoins.</a:t>
            </a:r>
          </a:p>
          <a:p>
            <a:pPr marL="627063" indent="-590550" fontAlgn="auto">
              <a:spcAft>
                <a:spcPts val="0"/>
              </a:spcAft>
              <a:buBlip>
                <a:blip r:embed="rId7"/>
              </a:buBlip>
              <a:defRPr/>
            </a:pPr>
            <a:endParaRPr lang="fr-CA" sz="3600" dirty="0" smtClean="0"/>
          </a:p>
          <a:p>
            <a:pPr marL="627063" indent="-590550" fontAlgn="auto">
              <a:spcAft>
                <a:spcPts val="0"/>
              </a:spcAft>
              <a:buBlip>
                <a:blip r:embed="rId7"/>
              </a:buBlip>
              <a:defRPr/>
            </a:pPr>
            <a:r>
              <a:rPr lang="fr-CA" sz="3600" dirty="0" smtClean="0"/>
              <a:t>4. Planifie des périodes plus courtes, mais plus fréquentes</a:t>
            </a:r>
            <a:r>
              <a:rPr lang="fr-CA" sz="36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fr-CA" sz="3600" dirty="0" smtClean="0"/>
              <a:t> en te donnant des sous-objectifs à atteindre.</a:t>
            </a:r>
            <a:endParaRPr lang="fr-CA" sz="3600" dirty="0"/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10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2720237"/>
            <a:ext cx="6629400" cy="1826363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Stratégies affectives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Image 15" descr="C3_chem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22" name="Image 21" descr="face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1600" y="1808820"/>
            <a:ext cx="1097282" cy="1097282"/>
          </a:xfrm>
          <a:prstGeom prst="rect">
            <a:avLst/>
          </a:prstGeom>
        </p:spPr>
      </p:pic>
      <p:pic>
        <p:nvPicPr>
          <p:cNvPr id="23" name="Image 22" descr="face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03748" y="1052736"/>
            <a:ext cx="1097282" cy="1097282"/>
          </a:xfrm>
          <a:prstGeom prst="rect">
            <a:avLst/>
          </a:prstGeom>
        </p:spPr>
      </p:pic>
      <p:pic>
        <p:nvPicPr>
          <p:cNvPr id="24" name="Image 23" descr="face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764704"/>
            <a:ext cx="1097282" cy="1097282"/>
          </a:xfrm>
          <a:prstGeom prst="rect">
            <a:avLst/>
          </a:prstGeom>
        </p:spPr>
      </p:pic>
      <p:pic>
        <p:nvPicPr>
          <p:cNvPr id="25" name="Image 24" descr="face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12060" y="1052736"/>
            <a:ext cx="1097282" cy="1097282"/>
          </a:xfrm>
          <a:prstGeom prst="rect">
            <a:avLst/>
          </a:prstGeom>
        </p:spPr>
      </p:pic>
      <p:pic>
        <p:nvPicPr>
          <p:cNvPr id="26" name="Image 25" descr="face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1808820"/>
            <a:ext cx="1097282" cy="109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323850" y="476672"/>
            <a:ext cx="8280400" cy="5400600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Récompense-toi après une période d’étude bien intense, rentable et productive.</a:t>
            </a:r>
          </a:p>
          <a:p>
            <a:pPr>
              <a:lnSpc>
                <a:spcPct val="80000"/>
              </a:lnSpc>
              <a:buBlip>
                <a:blip r:embed="rId8"/>
              </a:buBlip>
            </a:pPr>
            <a:endParaRPr lang="fr-CA" sz="3600" dirty="0" smtClean="0"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Parle-toi de façon positive : ton cerveau écoute vraiment ce que tu lui dis comme message.</a:t>
            </a:r>
          </a:p>
          <a:p>
            <a:pPr>
              <a:lnSpc>
                <a:spcPct val="80000"/>
              </a:lnSpc>
              <a:buBlip>
                <a:blip r:embed="rId8"/>
              </a:buBlip>
            </a:pPr>
            <a:endParaRPr lang="fr-CA" sz="3600" dirty="0" smtClean="0">
              <a:cs typeface="Arial" charset="0"/>
            </a:endParaRPr>
          </a:p>
          <a:p>
            <a:pPr marL="450850" indent="-414338">
              <a:lnSpc>
                <a:spcPct val="80000"/>
              </a:lnSpc>
              <a:buBlip>
                <a:blip r:embed="rId8"/>
              </a:buBlip>
              <a:tabLst>
                <a:tab pos="1077913" algn="l"/>
              </a:tabLst>
            </a:pPr>
            <a:r>
              <a:rPr lang="fr-CA" sz="3600" dirty="0" smtClean="0">
                <a:cs typeface="Arial" charset="0"/>
              </a:rPr>
              <a:t>Contrôle ton anxiété par de la relaxation et des respirations.   	  	Clique </a:t>
            </a:r>
            <a:r>
              <a:rPr lang="fr-CA" sz="3600" dirty="0" smtClean="0">
                <a:cs typeface="Arial" charset="0"/>
                <a:hlinkClick r:id="rId9"/>
              </a:rPr>
              <a:t>ici</a:t>
            </a:r>
            <a:r>
              <a:rPr lang="fr-CA" sz="3600" dirty="0" smtClean="0">
                <a:cs typeface="Arial" charset="0"/>
              </a:rPr>
              <a:t> pour plus d’information.</a:t>
            </a:r>
          </a:p>
        </p:txBody>
      </p:sp>
      <p:pic>
        <p:nvPicPr>
          <p:cNvPr id="6" name="Espace réservé du contenu 7" descr="C3_chemin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Image 9" descr="leboutonsouris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99592" y="5301208"/>
            <a:ext cx="432589" cy="443076"/>
          </a:xfrm>
          <a:prstGeom prst="rect">
            <a:avLst/>
          </a:prstGeom>
        </p:spPr>
      </p:pic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8313" y="476672"/>
            <a:ext cx="7991475" cy="5255791"/>
          </a:xfrm>
        </p:spPr>
        <p:txBody>
          <a:bodyPr/>
          <a:lstStyle/>
          <a:p>
            <a:pPr marL="627063" indent="-590550">
              <a:lnSpc>
                <a:spcPct val="15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Maintiens ta concentration. </a:t>
            </a:r>
          </a:p>
          <a:p>
            <a:pPr marL="627063" indent="-590550">
              <a:lnSpc>
                <a:spcPct val="150000"/>
              </a:lnSpc>
              <a:buNone/>
            </a:pPr>
            <a:endParaRPr lang="fr-CA" sz="3600" dirty="0" smtClean="0">
              <a:cs typeface="Arial" charset="0"/>
            </a:endParaRPr>
          </a:p>
          <a:p>
            <a:pPr marL="627063" indent="-590550">
              <a:lnSpc>
                <a:spcPct val="15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Établis et soutiens ta motivation.</a:t>
            </a:r>
          </a:p>
          <a:p>
            <a:pPr marL="627063" indent="-590550">
              <a:lnSpc>
                <a:spcPct val="150000"/>
              </a:lnSpc>
              <a:buNone/>
            </a:pPr>
            <a:endParaRPr lang="fr-CA" sz="3600" dirty="0" smtClean="0">
              <a:cs typeface="Arial" charset="0"/>
            </a:endParaRPr>
          </a:p>
          <a:p>
            <a:pPr marL="627063" indent="-590550">
              <a:lnSpc>
                <a:spcPct val="15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Persiste et engage-toi dans ton parcours scolaire.</a:t>
            </a:r>
            <a:endParaRPr lang="fr-CA" sz="3600" dirty="0" smtClean="0"/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16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755576" y="4221088"/>
            <a:ext cx="6629400" cy="1189112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prise de notes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Image 10" descr="monstre_livr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275856" y="1772816"/>
            <a:ext cx="1837948" cy="1953772"/>
          </a:xfrm>
          <a:prstGeom prst="rect">
            <a:avLst/>
          </a:prstGeom>
        </p:spPr>
      </p:pic>
      <p:pic>
        <p:nvPicPr>
          <p:cNvPr id="10" name="Image 9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457200" y="836712"/>
            <a:ext cx="8507413" cy="5294213"/>
          </a:xfrm>
        </p:spPr>
        <p:txBody>
          <a:bodyPr>
            <a:normAutofit fontScale="92500" lnSpcReduction="10000"/>
          </a:bodyPr>
          <a:lstStyle/>
          <a:p>
            <a:pPr marL="87313" indent="-50800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Prends des notes à chaque cours pour mieux réviser sans te décourager. </a:t>
            </a:r>
          </a:p>
          <a:p>
            <a:pPr marL="87313" indent="-50800">
              <a:lnSpc>
                <a:spcPct val="90000"/>
              </a:lnSpc>
              <a:buBlip>
                <a:blip r:embed="rId7"/>
              </a:buBlip>
            </a:pPr>
            <a:endParaRPr lang="fr-CA" sz="3600" dirty="0" smtClean="0">
              <a:cs typeface="Arial" charset="0"/>
            </a:endParaRPr>
          </a:p>
          <a:p>
            <a:pPr marL="87313" indent="-50800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Des notes partielles valent mieux qu’une page blanche. </a:t>
            </a:r>
          </a:p>
          <a:p>
            <a:pPr marL="87313" indent="-50800">
              <a:lnSpc>
                <a:spcPct val="90000"/>
              </a:lnSpc>
              <a:buFont typeface="Wingdings 2" pitchFamily="18" charset="2"/>
              <a:buNone/>
            </a:pPr>
            <a:endParaRPr lang="fr-CA" sz="3600" dirty="0" smtClean="0">
              <a:cs typeface="Arial" charset="0"/>
            </a:endParaRPr>
          </a:p>
          <a:p>
            <a:pPr marL="87313" indent="-50800">
              <a:lnSpc>
                <a:spcPct val="90000"/>
              </a:lnSpc>
              <a:buFont typeface="Wingdings 2" pitchFamily="18" charset="2"/>
              <a:buNone/>
            </a:pPr>
            <a:r>
              <a:rPr lang="fr-CA" sz="3600" dirty="0" smtClean="0">
                <a:cs typeface="Arial" charset="0"/>
              </a:rPr>
              <a:t>Écris :</a:t>
            </a:r>
          </a:p>
          <a:p>
            <a:pPr lvl="1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la date;</a:t>
            </a:r>
          </a:p>
          <a:p>
            <a:pPr lvl="1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le sujet de la leçon;</a:t>
            </a:r>
          </a:p>
          <a:p>
            <a:pPr lvl="1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les sous-titres.</a:t>
            </a:r>
          </a:p>
        </p:txBody>
      </p:sp>
      <p:pic>
        <p:nvPicPr>
          <p:cNvPr id="8" name="Espace réservé du contenu 7" descr="C3_chemin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Image 6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95288" y="476672"/>
            <a:ext cx="8281168" cy="5390729"/>
          </a:xfrm>
        </p:spPr>
        <p:txBody>
          <a:bodyPr>
            <a:noAutofit/>
          </a:bodyPr>
          <a:lstStyle/>
          <a:p>
            <a:pPr marL="0" indent="36513">
              <a:lnSpc>
                <a:spcPct val="90000"/>
              </a:lnSpc>
              <a:buFont typeface="Wingdings 2" pitchFamily="18" charset="2"/>
              <a:buNone/>
            </a:pPr>
            <a:r>
              <a:rPr lang="fr-CA" sz="3600" dirty="0" smtClean="0">
                <a:cs typeface="Arial" charset="0"/>
              </a:rPr>
              <a:t>Note les éléments essentiels.       </a:t>
            </a:r>
          </a:p>
          <a:p>
            <a:pPr marL="0" indent="36513">
              <a:lnSpc>
                <a:spcPct val="90000"/>
              </a:lnSpc>
              <a:buFont typeface="Wingdings 2" pitchFamily="18" charset="2"/>
              <a:buNone/>
            </a:pPr>
            <a:r>
              <a:rPr lang="fr-CA" sz="3600" dirty="0" smtClean="0">
                <a:cs typeface="Arial" charset="0"/>
              </a:rPr>
              <a:t>Pour ce faire :</a:t>
            </a:r>
          </a:p>
          <a:p>
            <a:pPr marL="1165225" lvl="1" indent="-715963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Utilise des abréviations;</a:t>
            </a:r>
          </a:p>
          <a:p>
            <a:pPr marL="1165225" lvl="1" indent="-715963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Laisse des espaces pour faire des ajouts;</a:t>
            </a:r>
          </a:p>
          <a:p>
            <a:pPr marL="1165225" lvl="1" indent="-715963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Compose tes propres exemples durant la relecture de tes notes;</a:t>
            </a:r>
          </a:p>
          <a:p>
            <a:pPr marL="1165225" lvl="1" indent="-715963">
              <a:lnSpc>
                <a:spcPct val="9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Note les questions à poser à ton enseignant au prochain cours.</a:t>
            </a: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4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676672" y="3789040"/>
            <a:ext cx="6991672" cy="1117104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contenu à mémoriser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Image 9" descr="sac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563888" y="1916832"/>
            <a:ext cx="1706883" cy="1770892"/>
          </a:xfrm>
          <a:prstGeom prst="rect">
            <a:avLst/>
          </a:prstGeom>
        </p:spPr>
      </p:pic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3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3068960"/>
            <a:ext cx="7344816" cy="1261120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Être actif dans ses études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Image 9" descr="ecol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699792" y="1268760"/>
            <a:ext cx="1761748" cy="1770892"/>
          </a:xfrm>
          <a:prstGeom prst="rect">
            <a:avLst/>
          </a:prstGeom>
        </p:spPr>
      </p:pic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7467600" cy="5145435"/>
          </a:xfrm>
        </p:spPr>
        <p:txBody>
          <a:bodyPr/>
          <a:lstStyle/>
          <a:p>
            <a:pPr marL="538163" indent="-501650">
              <a:buBlip>
                <a:blip r:embed="rId7"/>
              </a:buBlip>
            </a:pPr>
            <a:r>
              <a:rPr lang="fr-CA" sz="3600" dirty="0" smtClean="0">
                <a:cs typeface="Arial" pitchFamily="34" charset="0"/>
              </a:rPr>
              <a:t>La mémoire retient mieux ce qui est ordonné et logique.</a:t>
            </a:r>
            <a:br>
              <a:rPr lang="fr-CA" sz="3600" dirty="0" smtClean="0">
                <a:cs typeface="Arial" pitchFamily="34" charset="0"/>
              </a:rPr>
            </a:br>
            <a:r>
              <a:rPr lang="fr-CA" sz="3600" dirty="0" smtClean="0">
                <a:cs typeface="Arial" pitchFamily="34" charset="0"/>
              </a:rPr>
              <a:t/>
            </a:r>
            <a:br>
              <a:rPr lang="fr-CA" sz="3600" dirty="0" smtClean="0">
                <a:cs typeface="Arial" pitchFamily="34" charset="0"/>
              </a:rPr>
            </a:br>
            <a:r>
              <a:rPr lang="fr-CA" sz="3600" dirty="0" smtClean="0">
                <a:cs typeface="Arial" pitchFamily="34" charset="0"/>
              </a:rPr>
              <a:t>Les trucs de mémorisation peuvent te faire épargner de 50 à 60 % de ton temps d’études.</a:t>
            </a:r>
            <a:endParaRPr lang="fr-CA" sz="3600" dirty="0"/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6FE23C6D-E575-411F-A8BE-CC8EBA4B095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Voici quelques trucs…</a:t>
            </a:r>
            <a:br>
              <a:rPr lang="fr-CA" sz="4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sz="4400" dirty="0"/>
          </a:p>
        </p:txBody>
      </p:sp>
      <p:sp>
        <p:nvSpPr>
          <p:cNvPr id="37890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0" y="1268760"/>
            <a:ext cx="7467600" cy="4814540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Utilise des schémas et des organisateurs graphiques pour ordonner et faire des liens.</a:t>
            </a:r>
          </a:p>
          <a:p>
            <a:pPr>
              <a:lnSpc>
                <a:spcPct val="80000"/>
              </a:lnSpc>
              <a:buBlip>
                <a:blip r:embed="rId8"/>
              </a:buBlip>
            </a:pPr>
            <a:endParaRPr lang="fr-CA" sz="3600" dirty="0" smtClean="0"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Associe ta matière à un rythme.  </a:t>
            </a:r>
          </a:p>
          <a:p>
            <a:pPr>
              <a:lnSpc>
                <a:spcPct val="80000"/>
              </a:lnSpc>
              <a:buBlip>
                <a:blip r:embed="rId8"/>
              </a:buBlip>
            </a:pPr>
            <a:endParaRPr lang="fr-CA" sz="3600" dirty="0" smtClean="0">
              <a:cs typeface="Arial" charset="0"/>
            </a:endParaRPr>
          </a:p>
          <a:p>
            <a:pPr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Utilise des acronymes, tu traites en « économie » de mémoire.</a:t>
            </a:r>
          </a:p>
          <a:p>
            <a:endParaRPr lang="fr-CA" dirty="0" smtClean="0"/>
          </a:p>
        </p:txBody>
      </p:sp>
      <p:pic>
        <p:nvPicPr>
          <p:cNvPr id="4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8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Image 8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8312" y="620688"/>
            <a:ext cx="8280152" cy="5400600"/>
          </a:xfrm>
        </p:spPr>
        <p:txBody>
          <a:bodyPr>
            <a:noAutofit/>
          </a:bodyPr>
          <a:lstStyle/>
          <a:p>
            <a:pPr marL="627063" indent="-590550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Regroupe ton contenu à mémoriser sous différents thèmes.</a:t>
            </a:r>
          </a:p>
          <a:p>
            <a:pPr marL="627063" indent="-590550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cs typeface="Arial" charset="0"/>
            </a:endParaRPr>
          </a:p>
          <a:p>
            <a:pPr marL="627063" indent="-590550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Utilise des rimes pour mieux retenir des faits, des listes et différents éléments.</a:t>
            </a:r>
          </a:p>
          <a:p>
            <a:pPr marL="627063" indent="-590550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cs typeface="Arial" charset="0"/>
            </a:endParaRPr>
          </a:p>
          <a:p>
            <a:pPr marL="627063" indent="-590550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Cela facilite les liens pour approfondir ta compréhension et cela favorise aussi l’évocation d’images dans ta tête.</a:t>
            </a:r>
            <a:endParaRPr lang="fr-CA" sz="3600" dirty="0" smtClean="0"/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4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42578" y="2933706"/>
            <a:ext cx="7416824" cy="1826363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Valide ta compréhension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Image 9" descr="skate_fill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771800" y="1196752"/>
            <a:ext cx="1706883" cy="1770892"/>
          </a:xfrm>
          <a:prstGeom prst="rect">
            <a:avLst/>
          </a:prstGeom>
        </p:spPr>
      </p:pic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332656"/>
            <a:ext cx="7787208" cy="1143000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Quel contenu dois-tu comprendre?</a:t>
            </a:r>
            <a:b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8312" y="1773238"/>
            <a:ext cx="7992119" cy="4525962"/>
          </a:xfrm>
        </p:spPr>
        <p:txBody>
          <a:bodyPr/>
          <a:lstStyle/>
          <a:p>
            <a:pPr marL="627063" indent="-590550"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cs typeface="Arial" charset="0"/>
              </a:rPr>
              <a:t>Inscris, dans un schéma organisateur, tes connaissances et les liens entre celles-ci. </a:t>
            </a:r>
          </a:p>
          <a:p>
            <a:pPr marL="627063" indent="-590550">
              <a:lnSpc>
                <a:spcPct val="80000"/>
              </a:lnSpc>
              <a:buBlip>
                <a:blip r:embed="rId8"/>
              </a:buBlip>
            </a:pPr>
            <a:endParaRPr lang="fr-CA" sz="3200" dirty="0" smtClean="0">
              <a:cs typeface="Arial" charset="0"/>
            </a:endParaRPr>
          </a:p>
          <a:p>
            <a:pPr marL="627063" indent="-590550"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cs typeface="Arial" charset="0"/>
              </a:rPr>
              <a:t>Énumère, classe, regroupe les notions semblables.</a:t>
            </a:r>
          </a:p>
          <a:p>
            <a:pPr marL="627063" indent="-590550">
              <a:lnSpc>
                <a:spcPct val="80000"/>
              </a:lnSpc>
              <a:buBlip>
                <a:blip r:embed="rId8"/>
              </a:buBlip>
            </a:pPr>
            <a:endParaRPr lang="fr-CA" sz="3200" dirty="0" smtClean="0">
              <a:cs typeface="Arial" charset="0"/>
            </a:endParaRPr>
          </a:p>
          <a:p>
            <a:pPr marL="627063" indent="-590550"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cs typeface="Arial" charset="0"/>
              </a:rPr>
              <a:t>Compare deux exemples ou deux numéros et trouve les ressemblances et les différences.</a:t>
            </a: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Image 12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3850" y="764705"/>
            <a:ext cx="8280598" cy="5390034"/>
          </a:xfrm>
        </p:spPr>
        <p:txBody>
          <a:bodyPr/>
          <a:lstStyle/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Invente tes propres exemples.</a:t>
            </a: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cs typeface="Arial" charset="0"/>
            </a:endParaRP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Après une première lecture, réécris ou résume ta compréhension; refais l’activité jusqu’à ce que le contenu soit couvert et assimilé.</a:t>
            </a: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cs typeface="Arial" charset="0"/>
            </a:endParaRPr>
          </a:p>
          <a:p>
            <a:pPr marL="714375" indent="-677863">
              <a:buBlip>
                <a:blip r:embed="rId7"/>
              </a:buBlip>
            </a:pPr>
            <a:endParaRPr lang="fr-CA" sz="3600" dirty="0" smtClean="0"/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250825" y="548680"/>
            <a:ext cx="8353623" cy="5577483"/>
          </a:xfrm>
        </p:spPr>
        <p:txBody>
          <a:bodyPr/>
          <a:lstStyle/>
          <a:p>
            <a:pPr marL="550862" indent="-514350">
              <a:buBlip>
                <a:blip r:embed="rId7"/>
              </a:buBlip>
            </a:pPr>
            <a:r>
              <a:rPr lang="fr-CA" sz="3600" dirty="0" smtClean="0">
                <a:cs typeface="Arial" charset="0"/>
              </a:rPr>
              <a:t>Pêle-mêle de tes connaissances :</a:t>
            </a:r>
          </a:p>
          <a:p>
            <a:pPr marL="963613" lvl="1" indent="-514350">
              <a:buBlip>
                <a:blip r:embed="rId7"/>
              </a:buBlip>
            </a:pPr>
            <a:r>
              <a:rPr lang="fr-CA" sz="2800" dirty="0" smtClean="0">
                <a:cs typeface="Arial" charset="0"/>
              </a:rPr>
              <a:t>écris une liste de mots relatifs à la matière à étudier, un en dessous de l’autre;   </a:t>
            </a:r>
          </a:p>
          <a:p>
            <a:pPr marL="963613" lvl="1" indent="-514350">
              <a:buBlip>
                <a:blip r:embed="rId7"/>
              </a:buBlip>
            </a:pPr>
            <a:r>
              <a:rPr lang="fr-CA" sz="2800" dirty="0" smtClean="0">
                <a:cs typeface="Arial" charset="0"/>
              </a:rPr>
              <a:t>change de couleur de crayon et écris un mot en lien avec ceux de la première colonne; </a:t>
            </a:r>
          </a:p>
          <a:p>
            <a:pPr marL="963613" lvl="1" indent="-514350">
              <a:buBlip>
                <a:blip r:embed="rId7"/>
              </a:buBlip>
            </a:pPr>
            <a:r>
              <a:rPr lang="fr-CA" sz="2800" dirty="0" smtClean="0">
                <a:cs typeface="Arial" charset="0"/>
              </a:rPr>
              <a:t>change encore de couleur de crayon, réécris un troisième mot en lien avec les deux premiers;</a:t>
            </a:r>
          </a:p>
          <a:p>
            <a:pPr marL="963613" lvl="1" indent="-514350">
              <a:buBlip>
                <a:blip r:embed="rId7"/>
              </a:buBlip>
            </a:pPr>
            <a:r>
              <a:rPr lang="fr-CA" sz="2800" dirty="0" smtClean="0">
                <a:cs typeface="Arial" charset="0"/>
              </a:rPr>
              <a:t>refais la même chose jusqu’à ce que le contenu soit compris. </a:t>
            </a:r>
          </a:p>
          <a:p>
            <a:pPr marL="550862" indent="-514350">
              <a:buBlip>
                <a:blip r:embed="rId7"/>
              </a:buBlip>
            </a:pPr>
            <a:endParaRPr lang="fr-CA" dirty="0" smtClean="0"/>
          </a:p>
        </p:txBody>
      </p:sp>
      <p:pic>
        <p:nvPicPr>
          <p:cNvPr id="3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  <a:prstGeom prst="rect">
            <a:avLst/>
          </a:prstGeom>
        </p:spPr>
      </p:pic>
      <p:pic>
        <p:nvPicPr>
          <p:cNvPr id="5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6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Image 6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4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4005064"/>
            <a:ext cx="7272808" cy="1045096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Stratégies durant l’examen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Image 9" descr="clef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915816" y="1988840"/>
            <a:ext cx="1706883" cy="1770892"/>
          </a:xfrm>
          <a:prstGeom prst="rect">
            <a:avLst/>
          </a:prstGeom>
        </p:spPr>
      </p:pic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sz="half" idx="1"/>
            <p:custDataLst>
              <p:tags r:id="rId1"/>
            </p:custDataLst>
          </p:nvPr>
        </p:nvSpPr>
        <p:spPr>
          <a:xfrm>
            <a:off x="323850" y="836712"/>
            <a:ext cx="8208590" cy="5510113"/>
          </a:xfrm>
        </p:spPr>
        <p:txBody>
          <a:bodyPr/>
          <a:lstStyle/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Adopte une attitude de confiance et d’assurance. </a:t>
            </a: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solidFill>
                <a:schemeClr val="bg1"/>
              </a:solidFill>
              <a:cs typeface="Arial" charset="0"/>
            </a:endParaRP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Vérifie si tu as tout le matériel nécessaire. </a:t>
            </a: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solidFill>
                <a:schemeClr val="bg1"/>
              </a:solidFill>
              <a:cs typeface="Arial" charset="0"/>
            </a:endParaRP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Vérifie si tu as bien inscrit ton nom et ton groupe.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fr-CA" sz="3200" dirty="0" smtClean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fr-CA" sz="3200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Image 6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8312" y="620688"/>
            <a:ext cx="8064127" cy="5462612"/>
          </a:xfrm>
        </p:spPr>
        <p:txBody>
          <a:bodyPr/>
          <a:lstStyle/>
          <a:p>
            <a:pPr marL="714375" indent="-677863"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Fais une première lecture de l’examen au complet en laissant ton crayon sur le bureau. </a:t>
            </a:r>
          </a:p>
          <a:p>
            <a:pPr marL="714375" indent="-677863">
              <a:buBlip>
                <a:blip r:embed="rId7"/>
              </a:buBlip>
            </a:pPr>
            <a:endParaRPr lang="fr-CA" sz="3600" dirty="0" smtClean="0">
              <a:solidFill>
                <a:schemeClr val="bg1"/>
              </a:solidFill>
              <a:cs typeface="Arial" charset="0"/>
            </a:endParaRPr>
          </a:p>
          <a:p>
            <a:pPr marL="714375" indent="-677863"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Commence à traiter l’information lentement tout en te laissant le temps de gérer les émotions qui risquent de monter (confiance, </a:t>
            </a:r>
            <a:r>
              <a:rPr lang="fr-CA" sz="3600" dirty="0" smtClean="0">
                <a:cs typeface="Arial" charset="0"/>
              </a:rPr>
              <a:t>anxiété…). </a:t>
            </a:r>
          </a:p>
          <a:p>
            <a:endParaRPr lang="fr-CA" sz="3600" dirty="0" smtClean="0"/>
          </a:p>
        </p:txBody>
      </p:sp>
      <p:pic>
        <p:nvPicPr>
          <p:cNvPr id="4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7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Image 8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250825" y="1628775"/>
            <a:ext cx="8291513" cy="45307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200" dirty="0" smtClean="0">
                <a:cs typeface="Arial" charset="0"/>
              </a:rPr>
              <a:t> Est-ce que tu es motivé(e)?</a:t>
            </a:r>
          </a:p>
          <a:p>
            <a:pPr>
              <a:lnSpc>
                <a:spcPct val="15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200" dirty="0" smtClean="0">
                <a:cs typeface="Arial" charset="0"/>
              </a:rPr>
              <a:t> Est-ce que tu es attentif ou attentive?</a:t>
            </a:r>
          </a:p>
          <a:p>
            <a:pPr>
              <a:lnSpc>
                <a:spcPct val="15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200" dirty="0" smtClean="0">
                <a:cs typeface="Arial" charset="0"/>
              </a:rPr>
              <a:t> Est-ce que tu sais quoi faire?</a:t>
            </a:r>
          </a:p>
          <a:p>
            <a:pPr>
              <a:lnSpc>
                <a:spcPct val="15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200" dirty="0" smtClean="0">
                <a:cs typeface="Arial" charset="0"/>
              </a:rPr>
              <a:t> Est-ce que tu sais comment le faire?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endParaRPr lang="fr-CA" sz="3200" dirty="0" smtClean="0">
              <a:cs typeface="Arial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fr-CA" sz="3200" b="1" dirty="0" smtClean="0">
                <a:solidFill>
                  <a:srgbClr val="FC2312"/>
                </a:solidFill>
                <a:cs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fr-CA" sz="3200" b="1" dirty="0" smtClean="0">
              <a:solidFill>
                <a:srgbClr val="FC2312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me pose des questions</a:t>
            </a: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3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Image 8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11" name="Image 10" descr="face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1412776"/>
            <a:ext cx="1097282" cy="10972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contenu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8312" y="620688"/>
            <a:ext cx="8064127" cy="5184575"/>
          </a:xfrm>
        </p:spPr>
        <p:txBody>
          <a:bodyPr/>
          <a:lstStyle/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Fais une deuxième lecture en inscrivant un petit symbole dans la marge à côté des numéros dont tu es </a:t>
            </a:r>
            <a:r>
              <a:rPr lang="fr-CA" sz="3600" dirty="0" smtClean="0">
                <a:cs typeface="Arial" charset="0"/>
              </a:rPr>
              <a:t>certain de la réponse.</a:t>
            </a: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solidFill>
                <a:schemeClr val="bg1"/>
              </a:solidFill>
              <a:cs typeface="Arial" charset="0"/>
            </a:endParaRP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Commence à travailler ces numéros.</a:t>
            </a: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endParaRPr lang="fr-CA" sz="3600" dirty="0" smtClean="0">
              <a:solidFill>
                <a:schemeClr val="bg1"/>
              </a:solidFill>
              <a:cs typeface="Arial" charset="0"/>
            </a:endParaRPr>
          </a:p>
          <a:p>
            <a:pPr marL="714375" indent="-677863">
              <a:lnSpc>
                <a:spcPct val="80000"/>
              </a:lnSpc>
              <a:buBlip>
                <a:blip r:embed="rId7"/>
              </a:buBlip>
            </a:pPr>
            <a:r>
              <a:rPr lang="fr-CA" sz="3600" dirty="0" smtClean="0">
                <a:solidFill>
                  <a:schemeClr val="bg1"/>
                </a:solidFill>
                <a:cs typeface="Arial" charset="0"/>
              </a:rPr>
              <a:t>Complète, par la suite, les autres numéros.</a:t>
            </a:r>
          </a:p>
          <a:p>
            <a:pPr marL="714375" indent="-677863">
              <a:buBlip>
                <a:blip r:embed="rId7"/>
              </a:buBlip>
            </a:pPr>
            <a:endParaRPr lang="fr-CA" sz="3600" dirty="0" smtClean="0">
              <a:solidFill>
                <a:schemeClr val="bg1"/>
              </a:solidFill>
            </a:endParaRP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Pour ton examen de lecture </a:t>
            </a:r>
            <a:b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916113"/>
            <a:ext cx="7467600" cy="4525962"/>
          </a:xfrm>
        </p:spPr>
        <p:txBody>
          <a:bodyPr/>
          <a:lstStyle/>
          <a:p>
            <a:pPr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solidFill>
                  <a:schemeClr val="bg1"/>
                </a:solidFill>
                <a:cs typeface="Arial" charset="0"/>
              </a:rPr>
              <a:t>Lis d’abord les questions :</a:t>
            </a:r>
          </a:p>
          <a:p>
            <a:pPr marL="989013" lvl="1" indent="-539750"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solidFill>
                  <a:schemeClr val="bg1"/>
                </a:solidFill>
                <a:cs typeface="Arial" charset="0"/>
              </a:rPr>
              <a:t>tu cibleras ainsi les grandes lignes des réponses attendues;  </a:t>
            </a:r>
          </a:p>
          <a:p>
            <a:pPr marL="989013" lvl="1" indent="-539750"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solidFill>
                  <a:schemeClr val="bg1"/>
                </a:solidFill>
                <a:cs typeface="Arial" charset="0"/>
              </a:rPr>
              <a:t>ton intention de lecture; </a:t>
            </a:r>
          </a:p>
          <a:p>
            <a:pPr marL="989013" lvl="1" indent="-539750">
              <a:lnSpc>
                <a:spcPct val="80000"/>
              </a:lnSpc>
              <a:buBlip>
                <a:blip r:embed="rId8"/>
              </a:buBlip>
            </a:pPr>
            <a:r>
              <a:rPr lang="fr-CA" sz="3200" dirty="0" smtClean="0">
                <a:solidFill>
                  <a:schemeClr val="bg1"/>
                </a:solidFill>
                <a:cs typeface="Arial" charset="0"/>
              </a:rPr>
              <a:t>tes stratégies.</a:t>
            </a:r>
          </a:p>
          <a:p>
            <a:pPr lvl="1">
              <a:lnSpc>
                <a:spcPct val="80000"/>
              </a:lnSpc>
              <a:buBlip>
                <a:blip r:embed="rId8"/>
              </a:buBlip>
            </a:pPr>
            <a:endParaRPr lang="fr-CA" sz="3200" dirty="0" smtClean="0">
              <a:solidFill>
                <a:schemeClr val="bg1"/>
              </a:solidFill>
              <a:cs typeface="Arial" charset="0"/>
            </a:endParaRPr>
          </a:p>
          <a:p>
            <a:pPr lvl="1" algn="ctr">
              <a:lnSpc>
                <a:spcPct val="80000"/>
              </a:lnSpc>
              <a:buNone/>
            </a:pPr>
            <a:r>
              <a:rPr lang="fr-CA" sz="3200" dirty="0" smtClean="0">
                <a:solidFill>
                  <a:schemeClr val="bg1"/>
                </a:solidFill>
                <a:cs typeface="Arial" charset="0"/>
              </a:rPr>
              <a:t>Ta façon d’annoter ton texte</a:t>
            </a:r>
            <a:br>
              <a:rPr lang="fr-CA" sz="3200" dirty="0" smtClean="0">
                <a:solidFill>
                  <a:schemeClr val="bg1"/>
                </a:solidFill>
                <a:cs typeface="Arial" charset="0"/>
              </a:rPr>
            </a:br>
            <a:r>
              <a:rPr lang="fr-CA" sz="3200" dirty="0" smtClean="0">
                <a:solidFill>
                  <a:schemeClr val="bg1"/>
                </a:solidFill>
                <a:cs typeface="Arial" charset="0"/>
              </a:rPr>
              <a:t> en sera influencée.</a:t>
            </a: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9552" y="260648"/>
            <a:ext cx="8208912" cy="5400600"/>
          </a:xfrm>
        </p:spPr>
        <p:txBody>
          <a:bodyPr>
            <a:noAutofit/>
          </a:bodyPr>
          <a:lstStyle/>
          <a:p>
            <a:pPr marL="627063" indent="-627063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Réponds à toutes les questions et écris ce que tu sais. Tu pourras peut-être aller chercher 1 ou 2 points pour une réponse même partielle. </a:t>
            </a:r>
          </a:p>
          <a:p>
            <a:pPr marL="627063" indent="-627063">
              <a:lnSpc>
                <a:spcPct val="80000"/>
              </a:lnSpc>
              <a:buNone/>
            </a:pPr>
            <a:endParaRPr lang="fr-CA" sz="3600" dirty="0" smtClean="0">
              <a:cs typeface="Arial" charset="0"/>
            </a:endParaRPr>
          </a:p>
          <a:p>
            <a:pPr marL="627063" indent="-627063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Gère ton temps.</a:t>
            </a:r>
          </a:p>
          <a:p>
            <a:pPr marL="627063" indent="-627063">
              <a:lnSpc>
                <a:spcPct val="80000"/>
              </a:lnSpc>
              <a:buBlip>
                <a:blip r:embed="rId8"/>
              </a:buBlip>
            </a:pPr>
            <a:endParaRPr lang="fr-CA" sz="3600" dirty="0" smtClean="0">
              <a:cs typeface="Arial" charset="0"/>
            </a:endParaRPr>
          </a:p>
          <a:p>
            <a:pPr marL="627063" indent="-627063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À la fin, vérifie toutes tes questions.</a:t>
            </a:r>
          </a:p>
          <a:p>
            <a:pPr marL="627063" indent="-627063" algn="ctr">
              <a:lnSpc>
                <a:spcPct val="80000"/>
              </a:lnSpc>
              <a:buNone/>
            </a:pPr>
            <a:r>
              <a:rPr lang="fr-CA" sz="3200" dirty="0" smtClean="0">
                <a:cs typeface="Arial" charset="0"/>
              </a:rPr>
              <a:t>ATTENTION AUX DOUTES! </a:t>
            </a:r>
          </a:p>
          <a:p>
            <a:pPr marL="452438" indent="-452438" algn="ctr">
              <a:lnSpc>
                <a:spcPct val="80000"/>
              </a:lnSpc>
              <a:buNone/>
            </a:pPr>
            <a:r>
              <a:rPr lang="fr-CA" sz="3200" dirty="0" smtClean="0">
                <a:cs typeface="Arial" charset="0"/>
              </a:rPr>
              <a:t>Ils pourraient te jouer des tours…</a:t>
            </a:r>
          </a:p>
          <a:p>
            <a:pPr marL="452438" indent="-452438">
              <a:lnSpc>
                <a:spcPct val="80000"/>
              </a:lnSpc>
              <a:buFont typeface="Wingdings" pitchFamily="2" charset="2"/>
              <a:buNone/>
            </a:pPr>
            <a:endParaRPr lang="fr-CA" sz="3200" dirty="0" smtClean="0">
              <a:latin typeface="Arial" charset="0"/>
              <a:cs typeface="Arial" charset="0"/>
            </a:endParaRPr>
          </a:p>
        </p:txBody>
      </p:sp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Image 9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Pour ta production écrite</a:t>
            </a:r>
            <a:endParaRPr lang="fr-C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9750" y="1772816"/>
            <a:ext cx="7992690" cy="4742284"/>
          </a:xfrm>
        </p:spPr>
        <p:txBody>
          <a:bodyPr/>
          <a:lstStyle/>
          <a:p>
            <a:pPr marL="620713" indent="-584200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Impose-toi des temps de relecture :  </a:t>
            </a:r>
          </a:p>
          <a:p>
            <a:pPr marL="1077913" lvl="1" indent="-628650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tente de lire en chuchotant;</a:t>
            </a:r>
          </a:p>
          <a:p>
            <a:pPr marL="1077913" lvl="1" indent="-628650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apporte tout de suite les correctifs si tu remarques une incohérence;</a:t>
            </a:r>
          </a:p>
          <a:p>
            <a:pPr marL="1077913" lvl="1" indent="-628650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cs typeface="Arial" charset="0"/>
              </a:rPr>
              <a:t>applique les étapes de correction une à la fois.</a:t>
            </a: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7838" y="244476"/>
            <a:ext cx="7467600" cy="1142999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Pour l’orthographe d’usage</a:t>
            </a:r>
            <a:br>
              <a:rPr lang="fr-C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8313" y="1916113"/>
            <a:ext cx="7467600" cy="4525962"/>
          </a:xfrm>
        </p:spPr>
        <p:txBody>
          <a:bodyPr/>
          <a:lstStyle/>
          <a:p>
            <a:pPr marL="538163" lvl="1" indent="-501650">
              <a:buSzPct val="80000"/>
              <a:buBlip>
                <a:blip r:embed="rId8"/>
              </a:buBlip>
            </a:pPr>
            <a:r>
              <a:rPr lang="fr-CA" sz="3200" dirty="0" smtClean="0">
                <a:cs typeface="Arial" charset="0"/>
              </a:rPr>
              <a:t>Lis </a:t>
            </a:r>
            <a:r>
              <a:rPr lang="fr-CA" sz="3200" b="1" dirty="0" smtClean="0">
                <a:cs typeface="Arial" charset="0"/>
              </a:rPr>
              <a:t>attentivement</a:t>
            </a:r>
            <a:r>
              <a:rPr lang="fr-CA" sz="3200" dirty="0" smtClean="0">
                <a:cs typeface="Arial" charset="0"/>
              </a:rPr>
              <a:t> le mot que tu as réellement écrit.</a:t>
            </a:r>
          </a:p>
          <a:p>
            <a:pPr marL="538163" lvl="1" indent="-501650">
              <a:buSzPct val="80000"/>
              <a:buBlip>
                <a:blip r:embed="rId8"/>
              </a:buBlip>
            </a:pPr>
            <a:endParaRPr lang="fr-CA" sz="3200" dirty="0" smtClean="0">
              <a:cs typeface="Arial" charset="0"/>
            </a:endParaRPr>
          </a:p>
          <a:p>
            <a:pPr marL="538163" lvl="1" indent="-501650">
              <a:buSzPct val="80000"/>
              <a:buBlip>
                <a:blip r:embed="rId8"/>
              </a:buBlip>
            </a:pPr>
            <a:r>
              <a:rPr lang="fr-CA" sz="3200" dirty="0" smtClean="0">
                <a:cs typeface="Arial" charset="0"/>
              </a:rPr>
              <a:t>Utilise le dictionnaire.</a:t>
            </a:r>
          </a:p>
          <a:p>
            <a:pPr marL="538163" lvl="1" indent="-501650">
              <a:buSzPct val="80000"/>
              <a:buBlip>
                <a:blip r:embed="rId8"/>
              </a:buBlip>
            </a:pPr>
            <a:endParaRPr lang="fr-CA" sz="3200" dirty="0" smtClean="0">
              <a:cs typeface="Arial" charset="0"/>
            </a:endParaRPr>
          </a:p>
          <a:p>
            <a:pPr marL="538163" lvl="1" indent="-501650">
              <a:buSzPct val="80000"/>
              <a:buBlip>
                <a:blip r:embed="rId8"/>
              </a:buBlip>
            </a:pPr>
            <a:r>
              <a:rPr lang="fr-CA" sz="3200" dirty="0" smtClean="0">
                <a:cs typeface="Arial" charset="0"/>
              </a:rPr>
              <a:t>Change ta phrase si tu ne trouves pas.</a:t>
            </a:r>
          </a:p>
          <a:p>
            <a:endParaRPr lang="fr-CA" dirty="0" smtClean="0"/>
          </a:p>
        </p:txBody>
      </p:sp>
      <p:pic>
        <p:nvPicPr>
          <p:cNvPr id="4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7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3356992"/>
            <a:ext cx="7272808" cy="172819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Habiletés</a:t>
            </a:r>
            <a:br>
              <a:rPr lang="fr-CA" sz="48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CA" sz="48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   </a:t>
            </a:r>
            <a:br>
              <a:rPr lang="fr-CA" sz="48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CA" sz="48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gestes cognitifs</a:t>
            </a:r>
            <a:endParaRPr lang="fr-CA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Image 9" descr="fleches_cibl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211960" y="1052736"/>
            <a:ext cx="1761748" cy="1770892"/>
          </a:xfrm>
          <a:prstGeom prst="rect">
            <a:avLst/>
          </a:prstGeom>
        </p:spPr>
      </p:pic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gestes à faire lorsque tu apprends</a:t>
            </a: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9750" y="1341438"/>
            <a:ext cx="7467600" cy="5183906"/>
          </a:xfrm>
        </p:spPr>
        <p:txBody>
          <a:bodyPr>
            <a:normAutofit/>
          </a:bodyPr>
          <a:lstStyle/>
          <a:p>
            <a:pPr marL="0" indent="36513">
              <a:buFont typeface="Wingdings" pitchFamily="2" charset="2"/>
              <a:buNone/>
            </a:pPr>
            <a:endParaRPr lang="fr-CA" dirty="0" smtClean="0">
              <a:solidFill>
                <a:srgbClr val="3A4230"/>
              </a:solidFill>
            </a:endParaRPr>
          </a:p>
          <a:p>
            <a:pPr marL="989013" lvl="1" indent="-539750">
              <a:buBlip>
                <a:blip r:embed="rId8"/>
              </a:buBlip>
            </a:pPr>
            <a:r>
              <a:rPr lang="fr-CA" sz="3600" dirty="0" smtClean="0">
                <a:solidFill>
                  <a:srgbClr val="514A38"/>
                </a:solidFill>
              </a:rPr>
              <a:t>  Tu identifies</a:t>
            </a:r>
          </a:p>
          <a:p>
            <a:pPr marL="989013" lvl="1" indent="-539750">
              <a:buBlip>
                <a:blip r:embed="rId8"/>
              </a:buBlip>
            </a:pPr>
            <a:r>
              <a:rPr lang="fr-CA" sz="3600" dirty="0" smtClean="0">
                <a:solidFill>
                  <a:srgbClr val="514A38"/>
                </a:solidFill>
              </a:rPr>
              <a:t>  Tu gères ta mémoire</a:t>
            </a:r>
          </a:p>
          <a:p>
            <a:pPr marL="989013" lvl="1" indent="-539750">
              <a:buBlip>
                <a:blip r:embed="rId8"/>
              </a:buBlip>
            </a:pPr>
            <a:r>
              <a:rPr lang="fr-CA" sz="3600" dirty="0" smtClean="0">
                <a:solidFill>
                  <a:srgbClr val="514A38"/>
                </a:solidFill>
              </a:rPr>
              <a:t>  Tu planifies</a:t>
            </a:r>
          </a:p>
          <a:p>
            <a:pPr marL="989013" lvl="1" indent="-539750">
              <a:buBlip>
                <a:blip r:embed="rId8"/>
              </a:buBlip>
            </a:pPr>
            <a:r>
              <a:rPr lang="fr-CA" sz="3600" dirty="0" smtClean="0">
                <a:solidFill>
                  <a:srgbClr val="514A38"/>
                </a:solidFill>
              </a:rPr>
              <a:t>  Tu exécutes </a:t>
            </a:r>
          </a:p>
          <a:p>
            <a:pPr marL="989013" lvl="1" indent="-539750">
              <a:buBlip>
                <a:blip r:embed="rId8"/>
              </a:buBlip>
            </a:pPr>
            <a:r>
              <a:rPr lang="fr-CA" sz="3600" dirty="0" smtClean="0">
                <a:solidFill>
                  <a:srgbClr val="514A38"/>
                </a:solidFill>
              </a:rPr>
              <a:t>  Tu surveilles</a:t>
            </a:r>
          </a:p>
          <a:p>
            <a:pPr marL="989013" lvl="1" indent="-539750">
              <a:buBlip>
                <a:blip r:embed="rId8"/>
              </a:buBlip>
            </a:pPr>
            <a:r>
              <a:rPr lang="fr-CA" sz="3600" dirty="0" smtClean="0">
                <a:solidFill>
                  <a:srgbClr val="514A38"/>
                </a:solidFill>
              </a:rPr>
              <a:t>  Tu vérifies</a:t>
            </a:r>
          </a:p>
          <a:p>
            <a:pPr marL="0" indent="36513" algn="ctr">
              <a:buFont typeface="Wingdings" pitchFamily="2" charset="2"/>
              <a:buNone/>
            </a:pPr>
            <a:endParaRPr lang="fr-CA" sz="2800" dirty="0" smtClean="0"/>
          </a:p>
          <a:p>
            <a:pPr marL="0" indent="36513"/>
            <a:endParaRPr lang="fr-CA" sz="2800" dirty="0" smtClean="0"/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 identifies</a:t>
            </a: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1052513"/>
            <a:ext cx="8218487" cy="46466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fr-CA" sz="3200" dirty="0" smtClean="0"/>
          </a:p>
          <a:p>
            <a:pPr marL="538163" indent="-501650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sz="3600" dirty="0" smtClean="0"/>
              <a:t>Qu’est-ce que tu dois faire?</a:t>
            </a:r>
          </a:p>
          <a:p>
            <a:pPr marL="538163" indent="-501650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sz="3600" dirty="0" smtClean="0"/>
              <a:t>Quelle est ton intention?</a:t>
            </a:r>
          </a:p>
          <a:p>
            <a:pPr marL="538163" indent="-501650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sz="3600" dirty="0" smtClean="0"/>
              <a:t>Quelles sont les informations importantes?</a:t>
            </a:r>
          </a:p>
          <a:p>
            <a:pPr marL="538163" indent="-501650">
              <a:spcBef>
                <a:spcPts val="600"/>
              </a:spcBef>
              <a:spcAft>
                <a:spcPts val="600"/>
              </a:spcAft>
              <a:buBlip>
                <a:blip r:embed="rId8"/>
              </a:buBlip>
            </a:pPr>
            <a:r>
              <a:rPr lang="fr-CA" sz="3600" dirty="0" smtClean="0"/>
              <a:t>Quels sont les mots-clés?</a:t>
            </a:r>
          </a:p>
          <a:p>
            <a:endParaRPr lang="fr-CA" sz="3200" dirty="0" smtClean="0"/>
          </a:p>
        </p:txBody>
      </p:sp>
      <p:pic>
        <p:nvPicPr>
          <p:cNvPr id="7" name="Espace réservé du contenu 7" descr="C3_chemin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88182" y="535980"/>
            <a:ext cx="8229600" cy="8469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 gères ta mémoire</a:t>
            </a:r>
            <a:r>
              <a:rPr lang="en-C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C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23850" y="1052736"/>
            <a:ext cx="8424863" cy="4457477"/>
          </a:xfrm>
        </p:spPr>
        <p:txBody>
          <a:bodyPr/>
          <a:lstStyle/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Qu'est-ce que tu sais? Qu’est-ce que tu connais déjà?</a:t>
            </a:r>
          </a:p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Fais des photos dans ta tête...</a:t>
            </a:r>
          </a:p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Parle-toi ce dont tu te souviens…</a:t>
            </a:r>
          </a:p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Associe ces connaissances à celles que tu as déjà…</a:t>
            </a:r>
          </a:p>
        </p:txBody>
      </p:sp>
      <p:pic>
        <p:nvPicPr>
          <p:cNvPr id="9" name="Espace réservé du contenu 7" descr="C3_chemin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76672"/>
            <a:ext cx="6707088" cy="1143000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 planifies </a:t>
            </a:r>
            <a:b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39750" y="1340768"/>
            <a:ext cx="7704138" cy="4680520"/>
          </a:xfrm>
        </p:spPr>
        <p:txBody>
          <a:bodyPr/>
          <a:lstStyle/>
          <a:p>
            <a:pPr marL="627063" indent="-627063">
              <a:buBlip>
                <a:blip r:embed="rId8"/>
              </a:buBlip>
            </a:pPr>
            <a:r>
              <a:rPr lang="fr-CA" sz="3600" dirty="0" smtClean="0"/>
              <a:t>Organise ton information. </a:t>
            </a:r>
          </a:p>
          <a:p>
            <a:pPr marL="627063" indent="-627063">
              <a:buBlip>
                <a:blip r:embed="rId8"/>
              </a:buBlip>
            </a:pPr>
            <a:r>
              <a:rPr lang="fr-CA" sz="3600" dirty="0" smtClean="0"/>
              <a:t>Fais une liste de toutes les solutions et choisis la meilleure pour la tâche.</a:t>
            </a:r>
          </a:p>
          <a:p>
            <a:pPr marL="627063" indent="-627063">
              <a:buBlip>
                <a:blip r:embed="rId8"/>
              </a:buBlip>
            </a:pPr>
            <a:r>
              <a:rPr lang="fr-CA" sz="3600" dirty="0" smtClean="0"/>
              <a:t>Fais un plan d'exécution.</a:t>
            </a:r>
          </a:p>
          <a:p>
            <a:pPr marL="627063" indent="-627063">
              <a:buBlip>
                <a:blip r:embed="rId8"/>
              </a:buBlip>
            </a:pPr>
            <a:r>
              <a:rPr lang="fr-CA" sz="3600" dirty="0" smtClean="0"/>
              <a:t>Anticipe ton travail une fois terminé. De quoi aura-t-il l'air? </a:t>
            </a:r>
          </a:p>
        </p:txBody>
      </p:sp>
      <p:pic>
        <p:nvPicPr>
          <p:cNvPr id="9" name="Espace réservé du contenu 7" descr="C3_chemin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836712"/>
            <a:ext cx="878497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Quel résultat veux-tu obtenir?</a:t>
            </a:r>
            <a:b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8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700213"/>
            <a:ext cx="82804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fr-CA" sz="3200" b="1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fr-CA" sz="3200" b="1" smtClean="0">
                <a:cs typeface="Arial" charset="0"/>
              </a:rPr>
              <a:t>Le minimum?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fr-CA" sz="3200" b="1" smtClean="0">
                <a:cs typeface="Arial" charset="0"/>
              </a:rPr>
              <a:t>Le maximum?</a:t>
            </a:r>
            <a:endParaRPr lang="fr-CA" sz="320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CA" sz="3200" smtClean="0"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sz="3200" smtClean="0">
                <a:cs typeface="Arial" charset="0"/>
              </a:rPr>
              <a:t>À ton examen? ____  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sz="3200" smtClean="0">
                <a:cs typeface="Arial" charset="0"/>
              </a:rPr>
              <a:t>Sur ton bulletin? ____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CA" sz="3200" smtClean="0">
                <a:cs typeface="Arial" charset="0"/>
              </a:rPr>
              <a:t>Pour l’obtention de ton diplôme? ____</a:t>
            </a:r>
            <a:endParaRPr lang="fr-CA" sz="3200" b="1" smtClean="0">
              <a:solidFill>
                <a:srgbClr val="FC2312"/>
              </a:solidFill>
              <a:cs typeface="Arial" charset="0"/>
            </a:endParaRP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7813"/>
            <a:ext cx="6563072" cy="990947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 exécutes</a:t>
            </a:r>
            <a:r>
              <a:rPr lang="en-C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C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1196753"/>
            <a:ext cx="7715250" cy="5438998"/>
          </a:xfrm>
        </p:spPr>
        <p:txBody>
          <a:bodyPr/>
          <a:lstStyle/>
          <a:p>
            <a:pPr marL="452438" indent="-45243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As-tu tout ce dont tu as besoin?</a:t>
            </a:r>
          </a:p>
          <a:p>
            <a:pPr marL="452438" indent="-45243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Demeure attentif sur la tâche.</a:t>
            </a:r>
          </a:p>
          <a:p>
            <a:pPr marL="452438" indent="-45243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Parle-toi dans ta tête.</a:t>
            </a:r>
          </a:p>
          <a:p>
            <a:pPr marL="452438" indent="-45243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Garde un bon rythme de travail.</a:t>
            </a:r>
          </a:p>
          <a:p>
            <a:pPr marL="452438" indent="-45243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Travaille avec application.</a:t>
            </a:r>
          </a:p>
        </p:txBody>
      </p:sp>
      <p:pic>
        <p:nvPicPr>
          <p:cNvPr id="9" name="Espace réservé du contenu 7" descr="C3_chemin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 surveilles</a:t>
            </a: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1628775"/>
            <a:ext cx="7715250" cy="5006975"/>
          </a:xfrm>
        </p:spPr>
        <p:txBody>
          <a:bodyPr/>
          <a:lstStyle/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Est-ce que tout est correct?</a:t>
            </a:r>
          </a:p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Que fais-tu si tu es en panne?</a:t>
            </a:r>
          </a:p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As-tu fait comme prévu?</a:t>
            </a:r>
          </a:p>
          <a:p>
            <a:pPr marL="534988" indent="-534988">
              <a:lnSpc>
                <a:spcPct val="150000"/>
              </a:lnSpc>
              <a:buBlip>
                <a:blip r:embed="rId8"/>
              </a:buBlip>
            </a:pPr>
            <a:r>
              <a:rPr lang="fr-CA" sz="3600" dirty="0" smtClean="0"/>
              <a:t>As-tu utilisé le temps prévu?</a:t>
            </a:r>
          </a:p>
          <a:p>
            <a:pPr marL="534988" indent="-534988">
              <a:buFont typeface="Wingdings 2" pitchFamily="18" charset="2"/>
              <a:buBlip>
                <a:blip r:embed="rId9"/>
              </a:buBlip>
            </a:pPr>
            <a:endParaRPr lang="fr-CA" sz="3600" dirty="0" smtClean="0"/>
          </a:p>
          <a:p>
            <a:pPr marL="534988" indent="-534988">
              <a:buFont typeface="Wingdings 2" pitchFamily="18" charset="2"/>
              <a:buBlip>
                <a:blip r:embed="rId9"/>
              </a:buBlip>
            </a:pPr>
            <a:endParaRPr lang="fr-CA" sz="3600" dirty="0" smtClean="0"/>
          </a:p>
        </p:txBody>
      </p:sp>
      <p:pic>
        <p:nvPicPr>
          <p:cNvPr id="9" name="Espace réservé du contenu 7" descr="C3_chemin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7813"/>
            <a:ext cx="6131024" cy="99094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 vérifies</a:t>
            </a:r>
            <a:r>
              <a:rPr lang="en-C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C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95536" y="764704"/>
            <a:ext cx="8352928" cy="5871046"/>
          </a:xfrm>
        </p:spPr>
        <p:txBody>
          <a:bodyPr/>
          <a:lstStyle/>
          <a:p>
            <a:pPr marL="452438" indent="-452438">
              <a:buBlip>
                <a:blip r:embed="rId8"/>
              </a:buBlip>
            </a:pPr>
            <a:r>
              <a:rPr lang="fr-CA" sz="3600" dirty="0" smtClean="0"/>
              <a:t>As-tu respecté les consignes?</a:t>
            </a:r>
          </a:p>
          <a:p>
            <a:pPr marL="452438" indent="-452438">
              <a:buBlip>
                <a:blip r:embed="rId8"/>
              </a:buBlip>
            </a:pPr>
            <a:r>
              <a:rPr lang="fr-CA" sz="3600" dirty="0" smtClean="0"/>
              <a:t>As-tu répondu à toutes les questions?</a:t>
            </a:r>
          </a:p>
          <a:p>
            <a:pPr marL="452438" indent="-452438">
              <a:buBlip>
                <a:blip r:embed="rId8"/>
              </a:buBlip>
            </a:pPr>
            <a:r>
              <a:rPr lang="fr-CA" sz="3600" dirty="0" smtClean="0"/>
              <a:t>Es-tu satisfait de ce que tu as fait?</a:t>
            </a:r>
          </a:p>
          <a:p>
            <a:pPr marL="452438" indent="-452438">
              <a:buBlip>
                <a:blip r:embed="rId8"/>
              </a:buBlip>
            </a:pPr>
            <a:r>
              <a:rPr lang="fr-CA" sz="3600" dirty="0" smtClean="0"/>
              <a:t>Comment penses-tu avoir réussi?</a:t>
            </a:r>
          </a:p>
          <a:p>
            <a:pPr marL="754063" lvl="1" indent="-452438">
              <a:buBlip>
                <a:blip r:embed="rId8"/>
              </a:buBlip>
            </a:pPr>
            <a:r>
              <a:rPr lang="fr-CA" sz="2800" dirty="0" smtClean="0"/>
              <a:t>Tu as réussi parce que... </a:t>
            </a:r>
          </a:p>
          <a:p>
            <a:pPr marL="754063" lvl="1" indent="-452438">
              <a:buBlip>
                <a:blip r:embed="rId8"/>
              </a:buBlip>
            </a:pPr>
            <a:r>
              <a:rPr lang="fr-CA" sz="2800" dirty="0" smtClean="0"/>
              <a:t>Tu n’as pas réussi parce que...</a:t>
            </a:r>
          </a:p>
          <a:p>
            <a:pPr marL="452438" indent="-452438">
              <a:buBlip>
                <a:blip r:embed="rId8"/>
              </a:buBlip>
            </a:pPr>
            <a:r>
              <a:rPr lang="fr-CA" sz="3600" dirty="0" smtClean="0"/>
              <a:t>Prends des notes sur tes nouvelles connaissances.</a:t>
            </a:r>
          </a:p>
        </p:txBody>
      </p:sp>
      <p:pic>
        <p:nvPicPr>
          <p:cNvPr id="9" name="Espace réservé du contenu 7" descr="C3_chemin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 cstate="print"/>
          <a:srcRect l="3220" r="86641"/>
          <a:stretch>
            <a:fillRect/>
          </a:stretch>
        </p:blipFill>
        <p:spPr>
          <a:xfrm>
            <a:off x="0" y="5938941"/>
            <a:ext cx="792088" cy="919059"/>
          </a:xfrm>
        </p:spPr>
      </p:pic>
      <p:pic>
        <p:nvPicPr>
          <p:cNvPr id="11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Image 7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4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2486025"/>
            <a:ext cx="6629400" cy="1066800"/>
          </a:xfrm>
        </p:spPr>
        <p:txBody>
          <a:bodyPr/>
          <a:lstStyle/>
          <a:p>
            <a:r>
              <a:rPr lang="fr-CA" sz="1400" smtClean="0"/>
              <a:t>Merci à madame Danielle Côté, conseillère pédagogique en adaptation scolaire de la Commission scolaire au Cœur-des-Vallées, qui nous a permis d’utiliser son travail pour un plus grand partage des connaissances.</a:t>
            </a: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" name="Image 9" descr="C3_chem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3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4017764"/>
            <a:ext cx="7507882" cy="829072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Es-tu prêt(e) pour ta période d’études?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Image 9" descr="C3_chem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003232" cy="114300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Quand vas-tu étudier ?</a:t>
            </a:r>
            <a:br>
              <a:rPr lang="fr-C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288" y="1700213"/>
            <a:ext cx="7467600" cy="4525962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None/>
            </a:pPr>
            <a:r>
              <a:rPr lang="fr-CA" sz="3600" dirty="0" smtClean="0">
                <a:cs typeface="Arial" charset="0"/>
              </a:rPr>
              <a:t>Les différents moments : </a:t>
            </a:r>
          </a:p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600" dirty="0" smtClean="0">
                <a:cs typeface="Arial" charset="0"/>
              </a:rPr>
              <a:t> le matin;  </a:t>
            </a:r>
          </a:p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600" dirty="0" smtClean="0">
                <a:cs typeface="Arial" charset="0"/>
              </a:rPr>
              <a:t> sur l'heure du midi; </a:t>
            </a:r>
          </a:p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600" dirty="0" smtClean="0">
                <a:cs typeface="Arial" charset="0"/>
              </a:rPr>
              <a:t> avant le souper;</a:t>
            </a:r>
          </a:p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600" dirty="0" smtClean="0">
                <a:cs typeface="Arial" charset="0"/>
              </a:rPr>
              <a:t> en soirée;</a:t>
            </a:r>
          </a:p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600" dirty="0" smtClean="0">
                <a:cs typeface="Arial" charset="0"/>
              </a:rPr>
              <a:t> avant d’aller dormir;</a:t>
            </a:r>
          </a:p>
          <a:p>
            <a:pPr lvl="1">
              <a:lnSpc>
                <a:spcPct val="80000"/>
              </a:lnSpc>
              <a:buClr>
                <a:srgbClr val="3A4230"/>
              </a:buClr>
              <a:buFont typeface="Wingdings" pitchFamily="2" charset="2"/>
              <a:buChar char="q"/>
            </a:pPr>
            <a:r>
              <a:rPr lang="fr-CA" sz="3600" dirty="0" smtClean="0">
                <a:cs typeface="Arial" charset="0"/>
              </a:rPr>
              <a:t>___________.</a:t>
            </a:r>
          </a:p>
          <a:p>
            <a:pPr>
              <a:lnSpc>
                <a:spcPct val="80000"/>
              </a:lnSpc>
            </a:pPr>
            <a:endParaRPr lang="fr-CA" sz="3600" b="1" dirty="0" smtClean="0">
              <a:solidFill>
                <a:srgbClr val="FC2312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0" name="Espace réservé du numéro de diapositive 1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Image 11" descr="monstre_horloge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228184" y="2420888"/>
            <a:ext cx="2148844" cy="1953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Combien de temps vas-tu étudier? </a:t>
            </a: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714375" indent="-677863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une heure le soir avant mon examen</a:t>
            </a:r>
          </a:p>
          <a:p>
            <a:pPr marL="714375" indent="-677863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une heure la fin de semaine</a:t>
            </a:r>
          </a:p>
          <a:p>
            <a:pPr marL="714375" indent="-677863">
              <a:lnSpc>
                <a:spcPct val="80000"/>
              </a:lnSpc>
              <a:buBlip>
                <a:blip r:embed="rId8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quelques minutes le matin</a:t>
            </a:r>
          </a:p>
          <a:p>
            <a:pPr>
              <a:lnSpc>
                <a:spcPct val="80000"/>
              </a:lnSpc>
              <a:buFont typeface="Wingdings 2" pitchFamily="18" charset="2"/>
              <a:buBlip>
                <a:blip r:embed="rId9"/>
              </a:buBlip>
            </a:pPr>
            <a:endParaRPr lang="fr-CA" sz="3600" dirty="0" smtClean="0">
              <a:solidFill>
                <a:srgbClr val="3A4230"/>
              </a:solidFill>
              <a:cs typeface="Arial" charset="0"/>
            </a:endParaRPr>
          </a:p>
          <a:p>
            <a:pPr marL="85725" indent="-49213">
              <a:lnSpc>
                <a:spcPct val="80000"/>
              </a:lnSpc>
              <a:buFont typeface="Wingdings 2" pitchFamily="18" charset="2"/>
              <a:buNone/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Trois périodes de 20 minutes valent peut-être mieux qu'une heure sans arrêt...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fr-CA" sz="3200" b="1" dirty="0" smtClean="0">
              <a:solidFill>
                <a:srgbClr val="3A4230"/>
              </a:solidFill>
              <a:cs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fr-CA" sz="3200" b="1" dirty="0" smtClean="0">
              <a:solidFill>
                <a:srgbClr val="3A4230"/>
              </a:solidFill>
              <a:cs typeface="Arial" charset="0"/>
            </a:endParaRPr>
          </a:p>
          <a:p>
            <a:endParaRPr lang="fr-CA" sz="3200" dirty="0" smtClean="0"/>
          </a:p>
        </p:txBody>
      </p:sp>
      <p:pic>
        <p:nvPicPr>
          <p:cNvPr id="7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11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Image 11" descr="C3_chem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Où vas-tu étudier? </a:t>
            </a:r>
            <a:br>
              <a:rPr lang="fr-C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</a:br>
            <a:endParaRPr lang="fr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9750" y="980728"/>
            <a:ext cx="7467600" cy="51025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fr-CA" sz="3600" dirty="0" smtClean="0">
                <a:cs typeface="Arial" charset="0"/>
              </a:rPr>
              <a:t>Dans l'autobus?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À la cafétéria?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À la bibliothèque?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À l’agora?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Dans ta chambre?</a:t>
            </a:r>
          </a:p>
          <a:p>
            <a:pPr>
              <a:lnSpc>
                <a:spcPct val="80000"/>
              </a:lnSpc>
              <a:buBlip>
                <a:blip r:embed="rId9"/>
              </a:buBlip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Devant la télévision?</a:t>
            </a:r>
          </a:p>
          <a:p>
            <a:pPr>
              <a:lnSpc>
                <a:spcPct val="80000"/>
              </a:lnSpc>
            </a:pPr>
            <a:endParaRPr lang="fr-CA" sz="3600" dirty="0" smtClean="0">
              <a:solidFill>
                <a:srgbClr val="3A4230"/>
              </a:solidFill>
              <a:cs typeface="Arial" charset="0"/>
            </a:endParaRPr>
          </a:p>
          <a:p>
            <a:pPr marL="0" indent="36513">
              <a:lnSpc>
                <a:spcPct val="80000"/>
              </a:lnSpc>
              <a:buFont typeface="Wingdings 2" pitchFamily="18" charset="2"/>
              <a:buNone/>
            </a:pPr>
            <a:r>
              <a:rPr lang="fr-CA" sz="3600" dirty="0" smtClean="0">
                <a:solidFill>
                  <a:srgbClr val="3A4230"/>
                </a:solidFill>
                <a:cs typeface="Arial" charset="0"/>
              </a:rPr>
              <a:t>Choisis un environnement calme et bien éclairé.</a:t>
            </a:r>
          </a:p>
          <a:p>
            <a:pPr>
              <a:lnSpc>
                <a:spcPct val="80000"/>
              </a:lnSpc>
            </a:pPr>
            <a:endParaRPr lang="fr-CA" dirty="0" smtClean="0"/>
          </a:p>
        </p:txBody>
      </p:sp>
      <p:pic>
        <p:nvPicPr>
          <p:cNvPr id="4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7" name="Espace réservé du numéro de diapositive 1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Image 7" descr="monstre_chaise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24128" y="1628800"/>
            <a:ext cx="1716027" cy="1953772"/>
          </a:xfrm>
          <a:prstGeom prst="rect">
            <a:avLst/>
          </a:prstGeom>
        </p:spPr>
      </p:pic>
      <p:pic>
        <p:nvPicPr>
          <p:cNvPr id="9" name="Image 8" descr="C3_chem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4"/>
          <p:cNvSpPr>
            <a:spLocks noGrp="1" noChangeArrowheads="1" noChangeShapeType="1" noTextEdit="1"/>
          </p:cNvSpPr>
          <p:nvPr>
            <p:ph type="title"/>
            <p:custDataLst>
              <p:tags r:id="rId1"/>
            </p:custDataLst>
          </p:nvPr>
        </p:nvSpPr>
        <p:spPr>
          <a:xfrm>
            <a:off x="419349" y="3508946"/>
            <a:ext cx="7272808" cy="901080"/>
          </a:xfr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Stratégies de gestion des ressources</a:t>
            </a:r>
            <a:endParaRPr lang="fr-CA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Espace réservé du contenu 7" descr="C3_chemin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 l="3220" r="86641"/>
          <a:stretch>
            <a:fillRect/>
          </a:stretch>
        </p:blipFill>
        <p:spPr bwMode="auto">
          <a:xfrm>
            <a:off x="0" y="5938941"/>
            <a:ext cx="792088" cy="91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C3_chemin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l="83307" r="1491"/>
          <a:stretch>
            <a:fillRect/>
          </a:stretch>
        </p:blipFill>
        <p:spPr>
          <a:xfrm>
            <a:off x="7956376" y="5938941"/>
            <a:ext cx="1187624" cy="919059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6FE23C6D-E575-411F-A8BE-CC8EBA4B095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Image 9" descr="monstre_livre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915816" y="1340768"/>
            <a:ext cx="1837948" cy="1953772"/>
          </a:xfrm>
          <a:prstGeom prst="rect">
            <a:avLst/>
          </a:prstGeom>
        </p:spPr>
      </p:pic>
      <p:pic>
        <p:nvPicPr>
          <p:cNvPr id="11" name="Image 10" descr="C3_chem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560" y="5938941"/>
            <a:ext cx="7812000" cy="9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echnique">
  <a:themeElements>
    <a:clrScheme name="Personnalisé 6">
      <a:dk1>
        <a:sysClr val="windowText" lastClr="000000"/>
      </a:dk1>
      <a:lt1>
        <a:srgbClr val="3A422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ersonnalisé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7164</TotalTime>
  <Words>1008</Words>
  <Application>Microsoft Office PowerPoint</Application>
  <PresentationFormat>Affichage à l'écran (4:3)</PresentationFormat>
  <Paragraphs>237</Paragraphs>
  <Slides>43</Slides>
  <Notes>43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Technique</vt:lpstr>
      <vt:lpstr>Diapositive 1</vt:lpstr>
      <vt:lpstr>Être actif dans ses études</vt:lpstr>
      <vt:lpstr>Je me pose des questions</vt:lpstr>
      <vt:lpstr>Quel résultat veux-tu obtenir? </vt:lpstr>
      <vt:lpstr>Es-tu prêt(e) pour ta période d’études?</vt:lpstr>
      <vt:lpstr>Quand vas-tu étudier ? </vt:lpstr>
      <vt:lpstr>Combien de temps vas-tu étudier? </vt:lpstr>
      <vt:lpstr>Où vas-tu étudier?  </vt:lpstr>
      <vt:lpstr>Stratégies de gestion des ressources</vt:lpstr>
      <vt:lpstr>Identifie les ressources disponibles :</vt:lpstr>
      <vt:lpstr>Diapositive 11</vt:lpstr>
      <vt:lpstr>Diapositive 12</vt:lpstr>
      <vt:lpstr>Stratégies affectives</vt:lpstr>
      <vt:lpstr>Diapositive 14</vt:lpstr>
      <vt:lpstr>Diapositive 15</vt:lpstr>
      <vt:lpstr>La prise de notes</vt:lpstr>
      <vt:lpstr>Diapositive 17</vt:lpstr>
      <vt:lpstr>Diapositive 18</vt:lpstr>
      <vt:lpstr>Le contenu à mémoriser</vt:lpstr>
      <vt:lpstr>Diapositive 20</vt:lpstr>
      <vt:lpstr>Voici quelques trucs… </vt:lpstr>
      <vt:lpstr>Diapositive 22</vt:lpstr>
      <vt:lpstr>Valide ta compréhension</vt:lpstr>
      <vt:lpstr>Quel contenu dois-tu comprendre? </vt:lpstr>
      <vt:lpstr>Diapositive 25</vt:lpstr>
      <vt:lpstr>Diapositive 26</vt:lpstr>
      <vt:lpstr>Stratégies durant l’examen</vt:lpstr>
      <vt:lpstr>Diapositive 28</vt:lpstr>
      <vt:lpstr>Diapositive 29</vt:lpstr>
      <vt:lpstr>Diapositive 30</vt:lpstr>
      <vt:lpstr>Pour ton examen de lecture  </vt:lpstr>
      <vt:lpstr>Diapositive 32</vt:lpstr>
      <vt:lpstr>Pour ta production écrite</vt:lpstr>
      <vt:lpstr>Pour l’orthographe d’usage </vt:lpstr>
      <vt:lpstr>Habiletés et    gestes cognitifs</vt:lpstr>
      <vt:lpstr>6 gestes à faire lorsque tu apprends</vt:lpstr>
      <vt:lpstr>Tu identifies</vt:lpstr>
      <vt:lpstr>Tu gères ta mémoire </vt:lpstr>
      <vt:lpstr>Tu planifies  </vt:lpstr>
      <vt:lpstr>Tu exécutes </vt:lpstr>
      <vt:lpstr>Tu surveilles</vt:lpstr>
      <vt:lpstr>Tu vérifies </vt:lpstr>
      <vt:lpstr>Diapositive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Lynne</dc:creator>
  <cp:lastModifiedBy>Nathalie Lehoux</cp:lastModifiedBy>
  <cp:revision>107</cp:revision>
  <dcterms:created xsi:type="dcterms:W3CDTF">2011-08-12T14:43:22Z</dcterms:created>
  <dcterms:modified xsi:type="dcterms:W3CDTF">2012-09-26T19:58:11Z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TC010690501036</vt:lpwstr>
  </property>
</Properties>
</file>