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JG" lastIdx="6" clrIdx="0"/>
  <p:cmAuthor id="1" name="STI" initials="UQO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66" d="100"/>
          <a:sy n="66" d="100"/>
        </p:scale>
        <p:origin x="-12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284C-B863-47B1-B5CD-61035D8D8552}" type="datetimeFigureOut">
              <a:rPr lang="fr-CA" smtClean="0"/>
              <a:pPr/>
              <a:t>2012-09-26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646D5-C476-4845-87BA-B9E83C791152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1252827-FA72-42C0-9BA7-13286DDC0FC1}" type="datetimeFigureOut">
              <a:rPr lang="fr-CA" smtClean="0"/>
              <a:pPr/>
              <a:t>2012-09-26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1F1D350-A395-402C-8280-B456DABF62F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57896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73757-79F0-44B3-9F8B-DEE679C36B8E}" type="slidenum">
              <a:rPr lang="fr-CA" smtClean="0">
                <a:latin typeface="Times New Roman" pitchFamily="18" charset="0"/>
              </a:rPr>
              <a:pPr/>
              <a:t>6</a:t>
            </a:fld>
            <a:endParaRPr lang="fr-CA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188F-F0E7-484D-8370-8CBDE53E87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FE23C6D-E575-411F-A8BE-CC8EBA4B095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2.png"/><Relationship Id="rId4" Type="http://schemas.openxmlformats.org/officeDocument/2006/relationships/tags" Target="../tags/tag3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2.png"/><Relationship Id="rId4" Type="http://schemas.openxmlformats.org/officeDocument/2006/relationships/tags" Target="../tags/tag38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4221088"/>
            <a:ext cx="8001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fr-CA" sz="4000" b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</a:p>
        </p:txBody>
      </p:sp>
      <p:pic>
        <p:nvPicPr>
          <p:cNvPr id="8" name="Espace réservé du contenu 7" descr="C3_chemi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0" name="Espace réservé du contenu 7" descr="C3_chemin.png"/>
          <p:cNvPicPr>
            <a:picLocks noChangeAspect="1"/>
          </p:cNvPicPr>
          <p:nvPr/>
        </p:nvPicPr>
        <p:blipFill>
          <a:blip r:embed="rId3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9" name="Image 8" descr="deuxve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556792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11" name="Group 119"/>
          <p:cNvGraphicFramePr>
            <a:graphicFrameLocks noGrp="1"/>
          </p:cNvGraphicFramePr>
          <p:nvPr>
            <p:ph type="tbl" idx="1"/>
            <p:custDataLst>
              <p:tags r:id="rId1"/>
            </p:custDataLst>
          </p:nvPr>
        </p:nvGraphicFramePr>
        <p:xfrm>
          <a:off x="755576" y="1052736"/>
          <a:ext cx="7920880" cy="4460113"/>
        </p:xfrm>
        <a:graphic>
          <a:graphicData uri="http://schemas.openxmlformats.org/drawingml/2006/table">
            <a:tbl>
              <a:tblPr/>
              <a:tblGrid>
                <a:gridCol w="1512168"/>
                <a:gridCol w="1584176"/>
                <a:gridCol w="1584176"/>
                <a:gridCol w="1656184"/>
                <a:gridCol w="1584176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Lundi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Mardi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Mercredi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11Jeudi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Vendredi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Arts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Examen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Lecture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Remise Production écrite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Sciences Techno.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Devoir Pages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14 à 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Éducation Physique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Arts.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Éducation Physique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</a:rPr>
                        <a:t>****</a:t>
                      </a: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Carte Géo pour Lundi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5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7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activité pratique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20" name="Oval 1131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3363888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3</a:t>
            </a:r>
          </a:p>
        </p:txBody>
      </p:sp>
      <p:sp>
        <p:nvSpPr>
          <p:cNvPr id="21" name="Oval 1132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>
            <a:off x="1763688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</a:rPr>
              <a:t>Jour 2</a:t>
            </a:r>
            <a:endParaRPr lang="fr-CA" sz="800" dirty="0">
              <a:latin typeface="Comic Sans MS" pitchFamily="66" charset="0"/>
            </a:endParaRPr>
          </a:p>
        </p:txBody>
      </p:sp>
      <p:sp>
        <p:nvSpPr>
          <p:cNvPr id="22" name="Oval 1131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959896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4</a:t>
            </a:r>
          </a:p>
        </p:txBody>
      </p:sp>
      <p:sp>
        <p:nvSpPr>
          <p:cNvPr id="23" name="Oval 1131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6616080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5</a:t>
            </a:r>
          </a:p>
        </p:txBody>
      </p:sp>
      <p:sp>
        <p:nvSpPr>
          <p:cNvPr id="24" name="Oval 1131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8200256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6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188F-F0E7-484D-8370-8CBDE53E871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93" name="Group 77"/>
          <p:cNvGraphicFramePr>
            <a:graphicFrameLocks noGrp="1"/>
          </p:cNvGraphicFramePr>
          <p:nvPr>
            <p:ph type="tbl" idx="1"/>
            <p:custDataLst>
              <p:tags r:id="rId1"/>
            </p:custDataLst>
          </p:nvPr>
        </p:nvGraphicFramePr>
        <p:xfrm>
          <a:off x="683568" y="1124744"/>
          <a:ext cx="8001000" cy="4308603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Lundi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Mardi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Mercredi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11Jeudi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Vendredi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Arts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Examen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Lecture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Remise Production écrite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Sciences Techno.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Pages 14 à 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Éducation Physique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Arts.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Éducation Physique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Géographie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**** Carte Géo pour Lundi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Lire le texte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Étude Éco.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Maths. 14 à 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Étude Éco.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Production Anglais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charset="0"/>
                        </a:rPr>
                        <a:t>********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5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7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activité pratique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20" name="Oval 1131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3363888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3</a:t>
            </a:r>
          </a:p>
        </p:txBody>
      </p:sp>
      <p:sp>
        <p:nvSpPr>
          <p:cNvPr id="21" name="Oval 1132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>
            <a:off x="1763688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</a:rPr>
              <a:t>Jour 2</a:t>
            </a:r>
            <a:endParaRPr lang="fr-CA" sz="800" dirty="0">
              <a:latin typeface="Comic Sans MS" pitchFamily="66" charset="0"/>
            </a:endParaRPr>
          </a:p>
        </p:txBody>
      </p:sp>
      <p:sp>
        <p:nvSpPr>
          <p:cNvPr id="22" name="Oval 1131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959896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4</a:t>
            </a:r>
          </a:p>
        </p:txBody>
      </p:sp>
      <p:sp>
        <p:nvSpPr>
          <p:cNvPr id="23" name="Oval 1131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6616080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5</a:t>
            </a:r>
          </a:p>
        </p:txBody>
      </p:sp>
      <p:sp>
        <p:nvSpPr>
          <p:cNvPr id="24" name="Oval 1131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8200256" y="126876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6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188F-F0E7-484D-8370-8CBDE53E871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67544" y="836712"/>
            <a:ext cx="7988424" cy="5184576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  <a:defRPr/>
            </a:pPr>
            <a:r>
              <a:rPr lang="fr-CA" sz="2400" b="1" dirty="0" smtClean="0">
                <a:latin typeface="Comic Sans MS" pitchFamily="66" charset="0"/>
              </a:rPr>
              <a:t>Stratégies de planification pour une </a:t>
            </a:r>
          </a:p>
          <a:p>
            <a:pPr eaLnBrk="1" hangingPunct="1">
              <a:buNone/>
              <a:defRPr/>
            </a:pPr>
            <a:r>
              <a:rPr lang="fr-CA" sz="2400" b="1" dirty="0" smtClean="0">
                <a:latin typeface="Comic Sans MS" pitchFamily="66" charset="0"/>
              </a:rPr>
              <a:t>période d’études rentable.</a:t>
            </a:r>
          </a:p>
          <a:p>
            <a:pPr eaLnBrk="1" hangingPunct="1">
              <a:buNone/>
              <a:defRPr/>
            </a:pPr>
            <a:endParaRPr lang="fr-CA" sz="2400" b="1" dirty="0" smtClean="0">
              <a:latin typeface="Comic Sans MS" pitchFamily="66" charset="0"/>
            </a:endParaRPr>
          </a:p>
          <a:p>
            <a:pPr marL="449263" indent="-449263">
              <a:buBlip>
                <a:blip r:embed="rId4"/>
              </a:buBlip>
              <a:defRPr/>
            </a:pPr>
            <a:r>
              <a:rPr lang="fr-CA" sz="2400" dirty="0" smtClean="0">
                <a:latin typeface="Comic Sans MS" pitchFamily="66" charset="0"/>
              </a:rPr>
              <a:t>Après chaque cours, inscris dans le coin de ta période un mot ou deux qui résume la matière vue ou enseignée. </a:t>
            </a:r>
          </a:p>
          <a:p>
            <a:pPr marL="449263" indent="-449263">
              <a:buBlip>
                <a:blip r:embed="rId4"/>
              </a:buBlip>
              <a:defRPr/>
            </a:pPr>
            <a:endParaRPr lang="fr-CA" sz="2400" dirty="0" smtClean="0">
              <a:latin typeface="Comic Sans MS" pitchFamily="66" charset="0"/>
            </a:endParaRPr>
          </a:p>
          <a:p>
            <a:pPr marL="449263" indent="-449263">
              <a:buBlip>
                <a:blip r:embed="rId4"/>
              </a:buBlip>
              <a:defRPr/>
            </a:pPr>
            <a:r>
              <a:rPr lang="fr-CA" sz="2400" dirty="0" smtClean="0">
                <a:latin typeface="Comic Sans MS" pitchFamily="66" charset="0"/>
              </a:rPr>
              <a:t>Ce RAPPEL permettra de te mettre en projet plus rapidement et d’activer ta mémoire de travail en commençant tes leçons et devoirs.</a:t>
            </a:r>
          </a:p>
          <a:p>
            <a:pPr marL="449263" indent="-449263">
              <a:buBlip>
                <a:blip r:embed="rId4"/>
              </a:buBlip>
              <a:defRPr/>
            </a:pPr>
            <a:endParaRPr lang="fr-CA" sz="2400" dirty="0" smtClean="0">
              <a:latin typeface="Comic Sans MS" pitchFamily="66" charset="0"/>
            </a:endParaRPr>
          </a:p>
          <a:p>
            <a:pPr marL="449263" indent="-449263">
              <a:buBlip>
                <a:blip r:embed="rId4"/>
              </a:buBlip>
              <a:defRPr/>
            </a:pPr>
            <a:r>
              <a:rPr lang="fr-CA" sz="2400" dirty="0" smtClean="0">
                <a:latin typeface="Comic Sans MS" pitchFamily="66" charset="0"/>
              </a:rPr>
              <a:t>Fais-le penser à ton enseignant pour que chacun puisse le faire.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83568" y="836712"/>
            <a:ext cx="7920880" cy="519492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fr-CA" sz="2800" b="1" dirty="0" smtClean="0">
                <a:latin typeface="Comic Sans MS" pitchFamily="66" charset="0"/>
              </a:rPr>
              <a:t>Stratégies (suite)</a:t>
            </a:r>
          </a:p>
          <a:p>
            <a:pPr eaLnBrk="1" hangingPunct="1">
              <a:buNone/>
              <a:defRPr/>
            </a:pPr>
            <a:endParaRPr lang="fr-CA" sz="2800" b="1" dirty="0" smtClean="0">
              <a:latin typeface="Comic Sans MS" pitchFamily="66" charset="0"/>
            </a:endParaRPr>
          </a:p>
          <a:p>
            <a:pPr marL="536575" indent="-536575" eaLnBrk="1" hangingPunct="1">
              <a:buBlip>
                <a:blip r:embed="rId4"/>
              </a:buBlip>
              <a:defRPr/>
            </a:pPr>
            <a:r>
              <a:rPr lang="fr-CA" sz="2800" dirty="0" smtClean="0">
                <a:latin typeface="Comic Sans MS" pitchFamily="66" charset="0"/>
              </a:rPr>
              <a:t>Ton enseignant te guidera en ajoutant approximativement le temps nécessaire pour la réalisation de ton étude ou de ton devoir de la matière enseignée. </a:t>
            </a:r>
          </a:p>
          <a:p>
            <a:pPr marL="536575" indent="-536575" eaLnBrk="1" hangingPunct="1">
              <a:buNone/>
              <a:defRPr/>
            </a:pPr>
            <a:endParaRPr lang="fr-CA" sz="2800" dirty="0" smtClean="0">
              <a:latin typeface="Comic Sans MS" pitchFamily="66" charset="0"/>
            </a:endParaRPr>
          </a:p>
          <a:p>
            <a:pPr marL="536575" indent="-536575" eaLnBrk="1" hangingPunct="1">
              <a:buBlip>
                <a:blip r:embed="rId4"/>
              </a:buBlip>
              <a:defRPr/>
            </a:pPr>
            <a:r>
              <a:rPr lang="fr-CA" sz="2800" dirty="0" smtClean="0">
                <a:latin typeface="Comic Sans MS" pitchFamily="66" charset="0"/>
              </a:rPr>
              <a:t>En fin de journée, tu sauras combien de temps il te faudra investir, pour une réussite…</a:t>
            </a:r>
          </a:p>
        </p:txBody>
      </p:sp>
      <p:pic>
        <p:nvPicPr>
          <p:cNvPr id="12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4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endParaRPr lang="fr-CA" sz="3200" dirty="0" smtClean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49280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08720"/>
            <a:ext cx="8075240" cy="5217443"/>
          </a:xfrm>
        </p:spPr>
        <p:txBody>
          <a:bodyPr/>
          <a:lstStyle/>
          <a:p>
            <a:pPr marL="87313" indent="-50800" eaLnBrk="1" hangingPunct="1">
              <a:buNone/>
            </a:pPr>
            <a:r>
              <a:rPr lang="fr-CA" b="1" dirty="0" smtClean="0">
                <a:latin typeface="Comic Sans MS" pitchFamily="66" charset="0"/>
              </a:rPr>
              <a:t>Stratégies d’exécution pour une meilleure gestion de ton agenda.</a:t>
            </a:r>
          </a:p>
          <a:p>
            <a:pPr>
              <a:buBlip>
                <a:blip r:embed="rId4"/>
              </a:buBlip>
            </a:pPr>
            <a:endParaRPr lang="fr-CA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fr-CA" sz="2400" dirty="0" smtClean="0">
                <a:latin typeface="Comic Sans MS" pitchFamily="66" charset="0"/>
              </a:rPr>
              <a:t>Note au fur et à mesure.</a:t>
            </a:r>
          </a:p>
          <a:p>
            <a:pPr>
              <a:buNone/>
            </a:pPr>
            <a:endParaRPr lang="fr-CA" sz="2400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fr-CA" sz="2400" dirty="0" smtClean="0">
                <a:latin typeface="Comic Sans MS" pitchFamily="66" charset="0"/>
              </a:rPr>
              <a:t>N’écris pas les détails inutiles.</a:t>
            </a:r>
          </a:p>
          <a:p>
            <a:pPr>
              <a:buNone/>
            </a:pPr>
            <a:endParaRPr lang="fr-CA" sz="2400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fr-CA" sz="2400" dirty="0" smtClean="0">
                <a:latin typeface="Comic Sans MS" pitchFamily="66" charset="0"/>
              </a:rPr>
              <a:t>Fais-toi des rappels surtout pour le lundi matin.</a:t>
            </a:r>
          </a:p>
          <a:p>
            <a:pPr>
              <a:buNone/>
            </a:pPr>
            <a:endParaRPr lang="fr-CA" sz="2400" dirty="0" smtClean="0">
              <a:latin typeface="Comic Sans MS" pitchFamily="66" charset="0"/>
            </a:endParaRPr>
          </a:p>
          <a:p>
            <a:pPr>
              <a:buBlip>
                <a:blip r:embed="rId5"/>
              </a:buBlip>
            </a:pPr>
            <a:r>
              <a:rPr lang="fr-CA" sz="2400" dirty="0" smtClean="0">
                <a:latin typeface="Comic Sans MS" pitchFamily="66" charset="0"/>
              </a:rPr>
              <a:t>Fais un crochet devant chaque travail accompli.</a:t>
            </a:r>
          </a:p>
        </p:txBody>
      </p:sp>
      <p:pic>
        <p:nvPicPr>
          <p:cNvPr id="10" name="Espace réservé du contenu 7" descr="C3_chemin.png"/>
          <p:cNvPicPr>
            <a:picLocks noChangeAspect="1"/>
          </p:cNvPicPr>
          <p:nvPr/>
        </p:nvPicPr>
        <p:blipFill>
          <a:blip r:embed="rId6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2" name="Espace réservé du contenu 7" descr="C3_chemin.png"/>
          <p:cNvPicPr>
            <a:picLocks noChangeAspect="1"/>
          </p:cNvPicPr>
          <p:nvPr/>
        </p:nvPicPr>
        <p:blipFill>
          <a:blip r:embed="rId6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83568" y="908720"/>
            <a:ext cx="7844408" cy="518457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fr-CA" b="1" dirty="0" smtClean="0">
                <a:latin typeface="Comic Sans MS" pitchFamily="66" charset="0"/>
              </a:rPr>
              <a:t>Ton agenda,</a:t>
            </a:r>
            <a:r>
              <a:rPr lang="fr-CA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CA" b="1" dirty="0" smtClean="0">
                <a:latin typeface="Comic Sans MS" pitchFamily="66" charset="0"/>
              </a:rPr>
              <a:t>ton passeport…</a:t>
            </a:r>
          </a:p>
          <a:p>
            <a:pPr eaLnBrk="1" hangingPunct="1">
              <a:buNone/>
            </a:pPr>
            <a:endParaRPr lang="fr-CA" b="1" dirty="0" smtClean="0">
              <a:latin typeface="Comic Sans MS" pitchFamily="66" charset="0"/>
            </a:endParaRPr>
          </a:p>
          <a:p>
            <a:pPr eaLnBrk="1" hangingPunct="1">
              <a:buBlip>
                <a:blip r:embed="rId4"/>
              </a:buBlip>
            </a:pPr>
            <a:r>
              <a:rPr lang="fr-CA" dirty="0" smtClean="0">
                <a:latin typeface="Comic Sans MS" pitchFamily="66" charset="0"/>
              </a:rPr>
              <a:t>Les feuilles de communication servent à tes parents et à tes enseignants. Ils doivent utiliser ces espaces pour communiquer entre eux.</a:t>
            </a:r>
          </a:p>
          <a:p>
            <a:pPr eaLnBrk="1" hangingPunct="1">
              <a:buBlip>
                <a:blip r:embed="rId4"/>
              </a:buBlip>
            </a:pPr>
            <a:endParaRPr lang="fr-CA" dirty="0" smtClean="0">
              <a:latin typeface="Comic Sans MS" pitchFamily="66" charset="0"/>
            </a:endParaRPr>
          </a:p>
          <a:p>
            <a:pPr eaLnBrk="1" hangingPunct="1">
              <a:buBlip>
                <a:blip r:embed="rId4"/>
              </a:buBlip>
            </a:pPr>
            <a:r>
              <a:rPr lang="fr-CA" dirty="0" smtClean="0">
                <a:latin typeface="Comic Sans MS" pitchFamily="66" charset="0"/>
              </a:rPr>
              <a:t>Les formulaires doivent être remplis pour tes absences, tes retards et tes visites au centre d’aide.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08720"/>
            <a:ext cx="8075240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fr-CA" dirty="0" smtClean="0">
                <a:latin typeface="Comic Sans MS" pitchFamily="66" charset="0"/>
              </a:rPr>
              <a:t>Ton agenda… </a:t>
            </a:r>
          </a:p>
          <a:p>
            <a:pPr eaLnBrk="1" hangingPunct="1">
              <a:lnSpc>
                <a:spcPct val="90000"/>
              </a:lnSpc>
              <a:buNone/>
            </a:pPr>
            <a:endParaRPr lang="fr-CA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CA" sz="2800" dirty="0" smtClean="0">
                <a:latin typeface="Comic Sans MS" pitchFamily="66" charset="0"/>
              </a:rPr>
              <a:t>Ton agenda doit demeurer propre, des photos sont permises aux endroits indiqués, pas de message violent et vulgaire… </a:t>
            </a:r>
          </a:p>
          <a:p>
            <a:pPr>
              <a:lnSpc>
                <a:spcPct val="90000"/>
              </a:lnSpc>
              <a:buNone/>
            </a:pPr>
            <a:endParaRPr lang="fr-CA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fr-CA" sz="2800" dirty="0" smtClean="0">
                <a:latin typeface="Comic Sans MS" pitchFamily="66" charset="0"/>
              </a:rPr>
              <a:t>Il se peut que ton enseignant vérifie ton agenda, il pourra te le retirer s’il n’est pas conforme à ce qu’il doit être selon les règles de l’école…</a:t>
            </a:r>
            <a:endParaRPr lang="fr-CA" sz="1000" dirty="0" smtClean="0">
              <a:latin typeface="Comic Sans MS" pitchFamily="66" charset="0"/>
            </a:endParaRPr>
          </a:p>
        </p:txBody>
      </p:sp>
      <p:pic>
        <p:nvPicPr>
          <p:cNvPr id="13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5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4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sz="1600" dirty="0" smtClean="0">
                <a:latin typeface="Comic Sans MS" pitchFamily="66" charset="0"/>
              </a:rPr>
              <a:t>Merci à madame Danielle Côté, conseillère pédagogique en adaptation scolaire de la Commission scolaire au Cœur-des-Vallées, qui nous a permis d’utiliser son travail pour un plus grand partage des connaissances.</a:t>
            </a: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/>
        </p:nvPicPr>
        <p:blipFill>
          <a:blip r:embed="rId4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9" name="Espace réservé du contenu 7" descr="C3_chemin.png"/>
          <p:cNvPicPr>
            <a:picLocks noChangeAspect="1"/>
          </p:cNvPicPr>
          <p:nvPr/>
        </p:nvPicPr>
        <p:blipFill>
          <a:blip r:embed="rId4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83568" y="47667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54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Arial" pitchFamily="34" charset="0"/>
              </a:rPr>
              <a:t>L’agenda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/>
        </p:nvPicPr>
        <p:blipFill>
          <a:blip r:embed="rId3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/>
        </p:nvPicPr>
        <p:blipFill>
          <a:blip r:embed="rId3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26" name="AutoShape 5"/>
          <p:cNvSpPr>
            <a:spLocks noChangeArrowheads="1"/>
          </p:cNvSpPr>
          <p:nvPr/>
        </p:nvSpPr>
        <p:spPr bwMode="auto">
          <a:xfrm>
            <a:off x="3563888" y="1484784"/>
            <a:ext cx="4592637" cy="2057400"/>
          </a:xfrm>
          <a:prstGeom prst="wedgeRoundRectCallout">
            <a:avLst>
              <a:gd name="adj1" fmla="val -67156"/>
              <a:gd name="adj2" fmla="val 15413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CA" sz="4400" dirty="0" smtClean="0">
                <a:latin typeface="Comic Sans MS" pitchFamily="66" charset="0"/>
              </a:rPr>
              <a:t>Qu’est-ce que c’est l’agenda ?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71600" y="4005064"/>
            <a:ext cx="4968552" cy="1512168"/>
          </a:xfrm>
          <a:prstGeom prst="wedgeRoundRectCallout">
            <a:avLst>
              <a:gd name="adj1" fmla="val 70286"/>
              <a:gd name="adj2" fmla="val -9942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CA" sz="4400" dirty="0" smtClean="0">
                <a:latin typeface="Comic Sans MS" pitchFamily="66" charset="0"/>
              </a:rPr>
              <a:t>C’est ta mémoire écrite…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 descr="intervena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4747" y="4365104"/>
            <a:ext cx="1440000" cy="1683380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7" name="Image 16" descr="filleve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844824"/>
            <a:ext cx="1440000" cy="148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11560" y="2780928"/>
            <a:ext cx="7467600" cy="3024336"/>
          </a:xfrm>
        </p:spPr>
        <p:txBody>
          <a:bodyPr/>
          <a:lstStyle/>
          <a:p>
            <a:pPr eaLnBrk="1" hangingPunct="1">
              <a:buBlip>
                <a:blip r:embed="rId4"/>
              </a:buBlip>
            </a:pPr>
            <a:r>
              <a:rPr lang="fr-CA" sz="2800" dirty="0" smtClean="0">
                <a:latin typeface="Comic Sans MS" pitchFamily="66" charset="0"/>
              </a:rPr>
              <a:t>Organiser, planifier et prévoir tes études, tes devoirs, tes loisirs et tes périodes de détente.</a:t>
            </a:r>
          </a:p>
          <a:p>
            <a:pPr eaLnBrk="1" hangingPunct="1">
              <a:buBlip>
                <a:blip r:embed="rId4"/>
              </a:buBlip>
            </a:pPr>
            <a:r>
              <a:rPr lang="fr-CA" sz="2800" dirty="0" smtClean="0">
                <a:latin typeface="Comic Sans MS" pitchFamily="66" charset="0"/>
              </a:rPr>
              <a:t>Visualiser les tâches et les activités dans le temps afin de respecter les délais.</a:t>
            </a:r>
          </a:p>
          <a:p>
            <a:pPr eaLnBrk="1" hangingPunct="1">
              <a:buBlip>
                <a:blip r:embed="rId4"/>
              </a:buBlip>
            </a:pPr>
            <a:r>
              <a:rPr lang="fr-CA" sz="2800" dirty="0" smtClean="0">
                <a:latin typeface="Comic Sans MS" pitchFamily="66" charset="0"/>
              </a:rPr>
              <a:t>Réduire les risques d’oubli.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75856" y="1556792"/>
            <a:ext cx="4592637" cy="648072"/>
          </a:xfrm>
          <a:prstGeom prst="wedgeRoundRectCallout">
            <a:avLst>
              <a:gd name="adj1" fmla="val -67156"/>
              <a:gd name="adj2" fmla="val 15413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CA" sz="2800" dirty="0" smtClean="0">
                <a:solidFill>
                  <a:srgbClr val="336600"/>
                </a:solidFill>
                <a:latin typeface="Comic Sans MS" pitchFamily="66" charset="0"/>
              </a:rPr>
              <a:t>À quoi ça sert?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Image 17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3" name="Image 12" descr="filleve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052736"/>
            <a:ext cx="1440000" cy="148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22" name="Group 30"/>
          <p:cNvGraphicFramePr>
            <a:graphicFrameLocks noGrp="1"/>
          </p:cNvGraphicFramePr>
          <p:nvPr>
            <p:ph type="tbl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014965745"/>
              </p:ext>
            </p:extLst>
          </p:nvPr>
        </p:nvGraphicFramePr>
        <p:xfrm>
          <a:off x="899592" y="1988840"/>
          <a:ext cx="7632848" cy="3222030"/>
        </p:xfrm>
        <a:graphic>
          <a:graphicData uri="http://schemas.openxmlformats.org/drawingml/2006/table">
            <a:tbl>
              <a:tblPr/>
              <a:tblGrid>
                <a:gridCol w="3600400"/>
                <a:gridCol w="403244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Page de présentation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Règles de vie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Feuilles de communication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Tableaux de suivis: retards, absences, devoirs non remis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Grille horaire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Capsules d’information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Répertoire téléphonique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Calendrier (3 types):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annuel, mensuel, hebdomadaire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Pochette personnelle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Laissez-passer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8" name="TextBox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592" y="5373216"/>
            <a:ext cx="763284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18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Il peut aussi y avoir </a:t>
            </a:r>
            <a:r>
              <a:rPr lang="fr-CA" sz="18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autre chose, </a:t>
            </a:r>
            <a:r>
              <a:rPr lang="fr-CA" sz="18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cela dépend des écoles…</a:t>
            </a:r>
          </a:p>
        </p:txBody>
      </p:sp>
      <p:pic>
        <p:nvPicPr>
          <p:cNvPr id="11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3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275856" y="980728"/>
            <a:ext cx="4592637" cy="648072"/>
          </a:xfrm>
          <a:prstGeom prst="wedgeRoundRectCallout">
            <a:avLst>
              <a:gd name="adj1" fmla="val -67156"/>
              <a:gd name="adj2" fmla="val 15413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CA" sz="2800" dirty="0" smtClean="0">
                <a:solidFill>
                  <a:srgbClr val="336600"/>
                </a:solidFill>
                <a:latin typeface="Comic Sans MS" pitchFamily="66" charset="0"/>
              </a:rPr>
              <a:t>De quoi est-ce composé?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188F-F0E7-484D-8370-8CBDE53E871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14" name="Image 13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2" name="Image 11" descr="filleve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76672"/>
            <a:ext cx="1440000" cy="148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67544" y="2132856"/>
            <a:ext cx="7467600" cy="3052936"/>
          </a:xfrm>
        </p:spPr>
        <p:txBody>
          <a:bodyPr/>
          <a:lstStyle/>
          <a:p>
            <a:pPr eaLnBrk="1" hangingPunct="1">
              <a:buNone/>
            </a:pPr>
            <a:r>
              <a:rPr lang="fr-CA" b="1" dirty="0" smtClean="0">
                <a:latin typeface="Comic Sans MS" pitchFamily="66" charset="0"/>
              </a:rPr>
              <a:t>Calendrier annuel</a:t>
            </a:r>
          </a:p>
          <a:p>
            <a:pPr eaLnBrk="1" hangingPunct="1">
              <a:buFont typeface="Wingdings" pitchFamily="2" charset="2"/>
              <a:buNone/>
            </a:pPr>
            <a:endParaRPr lang="fr-CA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sz="2400" dirty="0" smtClean="0">
                <a:latin typeface="Comic Sans MS" pitchFamily="66" charset="0"/>
              </a:rPr>
              <a:t>Début et fin d’étape: t</a:t>
            </a:r>
            <a:r>
              <a:rPr lang="fr-CA" sz="2000" dirty="0" smtClean="0">
                <a:latin typeface="Comic Sans MS" pitchFamily="66" charset="0"/>
              </a:rPr>
              <a:t>emps intense d’études</a:t>
            </a:r>
          </a:p>
          <a:p>
            <a:pPr eaLnBrk="1" hangingPunct="1">
              <a:buFont typeface="Wingdings" pitchFamily="2" charset="2"/>
              <a:buNone/>
            </a:pPr>
            <a:endParaRPr lang="fr-CA" sz="20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sz="2400" dirty="0" smtClean="0">
                <a:latin typeface="Comic Sans MS" pitchFamily="66" charset="0"/>
              </a:rPr>
              <a:t>Journées pédagogiques…</a:t>
            </a:r>
          </a:p>
          <a:p>
            <a:pPr eaLnBrk="1" hangingPunct="1">
              <a:buFont typeface="Wingdings" pitchFamily="2" charset="2"/>
              <a:buNone/>
            </a:pPr>
            <a:endParaRPr lang="fr-CA" sz="2400" dirty="0" smtClean="0">
              <a:latin typeface="Comic Sans MS" pitchFamily="66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/>
        </p:nvPicPr>
        <p:blipFill>
          <a:blip r:embed="rId4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/>
        </p:nvPicPr>
        <p:blipFill>
          <a:blip r:embed="rId4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275856" y="1268760"/>
            <a:ext cx="4592637" cy="648072"/>
          </a:xfrm>
          <a:prstGeom prst="wedgeRoundRectCallout">
            <a:avLst>
              <a:gd name="adj1" fmla="val -67156"/>
              <a:gd name="adj2" fmla="val 15413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CA" sz="2800" dirty="0" smtClean="0">
                <a:solidFill>
                  <a:srgbClr val="336600"/>
                </a:solidFill>
                <a:latin typeface="Comic Sans MS" pitchFamily="66" charset="0"/>
              </a:rPr>
              <a:t>Comment l’utilise-t-on?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3" name="Image 12" descr="filleve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76672"/>
            <a:ext cx="1440000" cy="148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827584" y="1628800"/>
            <a:ext cx="8001000" cy="43068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fr-CA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fr-CA" b="1" dirty="0" smtClean="0">
                <a:latin typeface="Comic Sans MS" pitchFamily="66" charset="0"/>
              </a:rPr>
              <a:t>Calendrier mensuel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400" dirty="0" smtClean="0">
                <a:latin typeface="Comic Sans MS" pitchFamily="66" charset="0"/>
              </a:rPr>
              <a:t>Activités personnelles:  T</a:t>
            </a:r>
            <a:r>
              <a:rPr lang="fr-CA" sz="2000" dirty="0" smtClean="0">
                <a:latin typeface="Comic Sans MS" pitchFamily="66" charset="0"/>
              </a:rPr>
              <a:t>ournois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000" dirty="0" smtClean="0">
                <a:latin typeface="Comic Sans MS" pitchFamily="66" charset="0"/>
              </a:rPr>
              <a:t>                                             Spectacles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000" dirty="0" smtClean="0">
                <a:latin typeface="Comic Sans MS" pitchFamily="66" charset="0"/>
              </a:rPr>
              <a:t>                                             Anniversaires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000" dirty="0" smtClean="0">
                <a:latin typeface="Comic Sans MS" pitchFamily="66" charset="0"/>
              </a:rPr>
              <a:t>				          Sorties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400" dirty="0" smtClean="0">
                <a:latin typeface="Comic Sans MS" pitchFamily="66" charset="0"/>
              </a:rPr>
              <a:t>Contenu scolaire:   D</a:t>
            </a:r>
            <a:r>
              <a:rPr lang="fr-CA" sz="2000" dirty="0" smtClean="0">
                <a:latin typeface="Comic Sans MS" pitchFamily="66" charset="0"/>
              </a:rPr>
              <a:t>ates d’examens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000" dirty="0" smtClean="0">
                <a:latin typeface="Comic Sans MS" pitchFamily="66" charset="0"/>
              </a:rPr>
              <a:t>                                    Retour de livres à la bibliothèque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000" dirty="0" smtClean="0">
                <a:latin typeface="Comic Sans MS" pitchFamily="66" charset="0"/>
              </a:rPr>
              <a:t>                                    Remise de travaux importants</a:t>
            </a:r>
            <a:r>
              <a:rPr lang="fr-CA" sz="2000" b="1" dirty="0" smtClean="0">
                <a:latin typeface="Comic Sans MS" pitchFamily="66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CA" sz="2000" b="1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sz="2000" b="1" dirty="0" smtClean="0">
                <a:latin typeface="Comic Sans MS" pitchFamily="66" charset="0"/>
              </a:rPr>
              <a:t>ATTENTION! IL PEUT Y AVOIR DES CONFLITS ENTRE LES INFORMATIONS PERSONNELLES ET LES INFORMATIONS SCOLAIRES. IL TE FAUDRA FAIRE DES CHOIX!                                 </a:t>
            </a: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203848" y="980728"/>
            <a:ext cx="4592637" cy="648072"/>
          </a:xfrm>
          <a:prstGeom prst="wedgeRoundRectCallout">
            <a:avLst>
              <a:gd name="adj1" fmla="val -67156"/>
              <a:gd name="adj2" fmla="val 15413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CA" sz="2800" dirty="0" smtClean="0">
                <a:solidFill>
                  <a:srgbClr val="336600"/>
                </a:solidFill>
                <a:latin typeface="Comic Sans MS" pitchFamily="66" charset="0"/>
              </a:rPr>
              <a:t>Comment l’utilise-t-on?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6" name="Image 15" descr="filleve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76672"/>
            <a:ext cx="1440000" cy="148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67544" y="2204864"/>
            <a:ext cx="7467600" cy="3845024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fr-CA" b="1" dirty="0" smtClean="0">
                <a:latin typeface="Comic Sans MS" pitchFamily="66" charset="0"/>
              </a:rPr>
              <a:t>Calendrier hebdomadaire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Retranscrire ta grille horaire.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Aller chercher les informations dans le calendrier mensuel.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Prévoir les périodes de récupération.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Prévoir les retenues.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Prévoir des périodes d’études.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Noter les remise des travaux.</a:t>
            </a:r>
          </a:p>
          <a:p>
            <a:pPr eaLnBrk="1" hangingPunct="1">
              <a:buBlip>
                <a:blip r:embed="rId4"/>
              </a:buBlip>
            </a:pPr>
            <a:r>
              <a:rPr lang="fr-CA" sz="2400" dirty="0" smtClean="0">
                <a:latin typeface="Comic Sans MS" pitchFamily="66" charset="0"/>
              </a:rPr>
              <a:t>En profiter pour consulter les petites capsules.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/>
        </p:nvPicPr>
        <p:blipFill>
          <a:blip r:embed="rId5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75856" y="1268760"/>
            <a:ext cx="4592637" cy="648072"/>
          </a:xfrm>
          <a:prstGeom prst="wedgeRoundRectCallout">
            <a:avLst>
              <a:gd name="adj1" fmla="val -67156"/>
              <a:gd name="adj2" fmla="val 15413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fr-CA" sz="2800" dirty="0" smtClean="0">
                <a:solidFill>
                  <a:srgbClr val="336600"/>
                </a:solidFill>
                <a:latin typeface="Comic Sans MS" pitchFamily="66" charset="0"/>
              </a:rPr>
              <a:t>Comment l’utilise-t-on?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L’agenda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0" name="Image 9" descr="filleve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76672"/>
            <a:ext cx="1440000" cy="148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43" name="Group 1123"/>
          <p:cNvGraphicFramePr>
            <a:graphicFrameLocks noGrp="1"/>
          </p:cNvGraphicFramePr>
          <p:nvPr>
            <p:ph type="tbl" idx="1"/>
            <p:custDataLst>
              <p:tags r:id="rId1"/>
            </p:custDataLst>
          </p:nvPr>
        </p:nvGraphicFramePr>
        <p:xfrm>
          <a:off x="611560" y="1484784"/>
          <a:ext cx="8001000" cy="3733800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Lundi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Mardi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Mercredi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11Jeudi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Vendredi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51" name="Oval 1131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264024" y="170080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3</a:t>
            </a:r>
          </a:p>
        </p:txBody>
      </p:sp>
      <p:sp>
        <p:nvSpPr>
          <p:cNvPr id="57452" name="Oval 1132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1663824" y="170080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</a:rPr>
              <a:t>Jour 2</a:t>
            </a:r>
            <a:endParaRPr lang="fr-CA" sz="800" dirty="0">
              <a:latin typeface="Comic Sans MS" pitchFamily="66" charset="0"/>
            </a:endParaRPr>
          </a:p>
        </p:txBody>
      </p:sp>
      <p:pic>
        <p:nvPicPr>
          <p:cNvPr id="17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9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activité pratique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22" name="Oval 1131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860032" y="170080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4</a:t>
            </a:r>
          </a:p>
        </p:txBody>
      </p:sp>
      <p:sp>
        <p:nvSpPr>
          <p:cNvPr id="23" name="Oval 1131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6516216" y="170080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5</a:t>
            </a:r>
          </a:p>
        </p:txBody>
      </p:sp>
      <p:sp>
        <p:nvSpPr>
          <p:cNvPr id="24" name="Oval 1131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8100392" y="170080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6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188F-F0E7-484D-8370-8CBDE53E871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44" name="Group 76"/>
          <p:cNvGraphicFramePr>
            <a:graphicFrameLocks noGrp="1"/>
          </p:cNvGraphicFramePr>
          <p:nvPr>
            <p:ph type="tbl" idx="1"/>
            <p:custDataLst>
              <p:tags r:id="rId1"/>
            </p:custDataLst>
          </p:nvPr>
        </p:nvGraphicFramePr>
        <p:xfrm>
          <a:off x="611560" y="1124744"/>
          <a:ext cx="8001000" cy="4160520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Lundi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Mardi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Mercredi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11Jeudi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Vendredi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Arts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Géographie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Sciences Techno.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Éducation Physique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Français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Arts.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Mathématique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Anglais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Éducation Physique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Géographie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Étude Parascolaire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5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7" name="Espace réservé du contenu 7" descr="C3_chemin.png"/>
          <p:cNvPicPr>
            <a:picLocks noChangeAspect="1"/>
          </p:cNvPicPr>
          <p:nvPr/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433048" cy="576064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activité pratique</a:t>
            </a:r>
            <a:br>
              <a:rPr lang="fr-C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</a:br>
            <a:endParaRPr lang="fr-CA" sz="3200" dirty="0" smtClean="0"/>
          </a:p>
        </p:txBody>
      </p:sp>
      <p:sp>
        <p:nvSpPr>
          <p:cNvPr id="20" name="Oval 1131"/>
          <p:cNvSpPr>
            <a:spLocks noChangeArrowheads="1"/>
          </p:cNvSpPr>
          <p:nvPr>
            <p:custDataLst>
              <p:tags r:id="rId3"/>
            </p:custDataLst>
          </p:nvPr>
        </p:nvSpPr>
        <p:spPr bwMode="ltGray">
          <a:xfrm>
            <a:off x="3291880" y="134076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3</a:t>
            </a:r>
          </a:p>
        </p:txBody>
      </p:sp>
      <p:sp>
        <p:nvSpPr>
          <p:cNvPr id="21" name="Oval 1132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>
            <a:off x="1691680" y="134076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</a:rPr>
              <a:t>Jour 2</a:t>
            </a:r>
            <a:endParaRPr lang="fr-CA" sz="800" dirty="0">
              <a:latin typeface="Comic Sans MS" pitchFamily="66" charset="0"/>
            </a:endParaRPr>
          </a:p>
        </p:txBody>
      </p:sp>
      <p:sp>
        <p:nvSpPr>
          <p:cNvPr id="22" name="Oval 1131"/>
          <p:cNvSpPr>
            <a:spLocks noChangeArrowheads="1"/>
          </p:cNvSpPr>
          <p:nvPr>
            <p:custDataLst>
              <p:tags r:id="rId5"/>
            </p:custDataLst>
          </p:nvPr>
        </p:nvSpPr>
        <p:spPr bwMode="ltGray">
          <a:xfrm>
            <a:off x="4887888" y="134076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4</a:t>
            </a:r>
          </a:p>
        </p:txBody>
      </p:sp>
      <p:sp>
        <p:nvSpPr>
          <p:cNvPr id="23" name="Oval 1131"/>
          <p:cNvSpPr>
            <a:spLocks noChangeArrowheads="1"/>
          </p:cNvSpPr>
          <p:nvPr>
            <p:custDataLst>
              <p:tags r:id="rId6"/>
            </p:custDataLst>
          </p:nvPr>
        </p:nvSpPr>
        <p:spPr bwMode="ltGray">
          <a:xfrm>
            <a:off x="6544072" y="134076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5</a:t>
            </a:r>
          </a:p>
        </p:txBody>
      </p:sp>
      <p:sp>
        <p:nvSpPr>
          <p:cNvPr id="24" name="Oval 1131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8128248" y="1340768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 sz="800" dirty="0" smtClean="0">
                <a:latin typeface="Comic Sans MS" pitchFamily="66" charset="0"/>
                <a:cs typeface="Consolas" pitchFamily="49" charset="0"/>
              </a:rPr>
              <a:t>Jour 6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188F-F0E7-484D-8370-8CBDE53E871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echnique">
  <a:themeElements>
    <a:clrScheme name="Personnalisé 10">
      <a:dk1>
        <a:sysClr val="windowText" lastClr="000000"/>
      </a:dk1>
      <a:lt1>
        <a:srgbClr val="3A422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1500</TotalTime>
  <Words>756</Words>
  <Application>Microsoft Office PowerPoint</Application>
  <PresentationFormat>Affichage à l'écran (4:3)</PresentationFormat>
  <Paragraphs>260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Technique</vt:lpstr>
      <vt:lpstr>L’agenda</vt:lpstr>
      <vt:lpstr>Diapositive 2</vt:lpstr>
      <vt:lpstr>L’agenda </vt:lpstr>
      <vt:lpstr>L’agenda </vt:lpstr>
      <vt:lpstr>L’agenda </vt:lpstr>
      <vt:lpstr>L’agenda </vt:lpstr>
      <vt:lpstr>L’agenda </vt:lpstr>
      <vt:lpstr>activité pratique </vt:lpstr>
      <vt:lpstr>activité pratique </vt:lpstr>
      <vt:lpstr>activité pratique </vt:lpstr>
      <vt:lpstr>activité pratique </vt:lpstr>
      <vt:lpstr>L’agenda </vt:lpstr>
      <vt:lpstr>L’agenda</vt:lpstr>
      <vt:lpstr>L’agenda </vt:lpstr>
      <vt:lpstr>L’agenda </vt:lpstr>
      <vt:lpstr>L’agenda </vt:lpstr>
      <vt:lpstr>L’agenda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Routière vers le secondaire. Toute une expédition!</dc:title>
  <dc:creator>Lynne</dc:creator>
  <cp:lastModifiedBy>Nathalie Lehoux</cp:lastModifiedBy>
  <cp:revision>44</cp:revision>
  <dcterms:created xsi:type="dcterms:W3CDTF">2011-08-12T15:26:34Z</dcterms:created>
  <dcterms:modified xsi:type="dcterms:W3CDTF">2012-09-26T19:53:21Z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TC010690501036</vt:lpwstr>
  </property>
</Properties>
</file>