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4021" r:id="rId2"/>
  </p:sldMasterIdLst>
  <p:notesMasterIdLst>
    <p:notesMasterId r:id="rId88"/>
  </p:notesMasterIdLst>
  <p:handoutMasterIdLst>
    <p:handoutMasterId r:id="rId89"/>
  </p:handoutMasterIdLst>
  <p:sldIdLst>
    <p:sldId id="256" r:id="rId3"/>
    <p:sldId id="279" r:id="rId4"/>
    <p:sldId id="281" r:id="rId5"/>
    <p:sldId id="266" r:id="rId6"/>
    <p:sldId id="271" r:id="rId7"/>
    <p:sldId id="363" r:id="rId8"/>
    <p:sldId id="332" r:id="rId9"/>
    <p:sldId id="282" r:id="rId10"/>
    <p:sldId id="312" r:id="rId11"/>
    <p:sldId id="280" r:id="rId12"/>
    <p:sldId id="277" r:id="rId13"/>
    <p:sldId id="358" r:id="rId14"/>
    <p:sldId id="314" r:id="rId15"/>
    <p:sldId id="262" r:id="rId16"/>
    <p:sldId id="284" r:id="rId17"/>
    <p:sldId id="264" r:id="rId18"/>
    <p:sldId id="265" r:id="rId19"/>
    <p:sldId id="342" r:id="rId20"/>
    <p:sldId id="286" r:id="rId21"/>
    <p:sldId id="337" r:id="rId22"/>
    <p:sldId id="356" r:id="rId23"/>
    <p:sldId id="313" r:id="rId24"/>
    <p:sldId id="326" r:id="rId25"/>
    <p:sldId id="293" r:id="rId26"/>
    <p:sldId id="349" r:id="rId27"/>
    <p:sldId id="350" r:id="rId28"/>
    <p:sldId id="294" r:id="rId29"/>
    <p:sldId id="347" r:id="rId30"/>
    <p:sldId id="287" r:id="rId31"/>
    <p:sldId id="357" r:id="rId32"/>
    <p:sldId id="351" r:id="rId33"/>
    <p:sldId id="295" r:id="rId34"/>
    <p:sldId id="296" r:id="rId35"/>
    <p:sldId id="343" r:id="rId36"/>
    <p:sldId id="344" r:id="rId37"/>
    <p:sldId id="334" r:id="rId38"/>
    <p:sldId id="335" r:id="rId39"/>
    <p:sldId id="341" r:id="rId40"/>
    <p:sldId id="283" r:id="rId41"/>
    <p:sldId id="272" r:id="rId42"/>
    <p:sldId id="362" r:id="rId43"/>
    <p:sldId id="301" r:id="rId44"/>
    <p:sldId id="339" r:id="rId45"/>
    <p:sldId id="354" r:id="rId46"/>
    <p:sldId id="322" r:id="rId47"/>
    <p:sldId id="318" r:id="rId48"/>
    <p:sldId id="319" r:id="rId49"/>
    <p:sldId id="320" r:id="rId50"/>
    <p:sldId id="329" r:id="rId51"/>
    <p:sldId id="331" r:id="rId52"/>
    <p:sldId id="321" r:id="rId53"/>
    <p:sldId id="336" r:id="rId54"/>
    <p:sldId id="309" r:id="rId55"/>
    <p:sldId id="345" r:id="rId56"/>
    <p:sldId id="330" r:id="rId57"/>
    <p:sldId id="278" r:id="rId58"/>
    <p:sldId id="307" r:id="rId59"/>
    <p:sldId id="290" r:id="rId60"/>
    <p:sldId id="291" r:id="rId61"/>
    <p:sldId id="306" r:id="rId62"/>
    <p:sldId id="359" r:id="rId63"/>
    <p:sldId id="311" r:id="rId64"/>
    <p:sldId id="361" r:id="rId65"/>
    <p:sldId id="299" r:id="rId66"/>
    <p:sldId id="300" r:id="rId67"/>
    <p:sldId id="360" r:id="rId68"/>
    <p:sldId id="352" r:id="rId69"/>
    <p:sldId id="324" r:id="rId70"/>
    <p:sldId id="325" r:id="rId71"/>
    <p:sldId id="327" r:id="rId72"/>
    <p:sldId id="328" r:id="rId73"/>
    <p:sldId id="353" r:id="rId74"/>
    <p:sldId id="267" r:id="rId75"/>
    <p:sldId id="258" r:id="rId76"/>
    <p:sldId id="315" r:id="rId77"/>
    <p:sldId id="259" r:id="rId78"/>
    <p:sldId id="275" r:id="rId79"/>
    <p:sldId id="260" r:id="rId80"/>
    <p:sldId id="303" r:id="rId81"/>
    <p:sldId id="268" r:id="rId82"/>
    <p:sldId id="269" r:id="rId83"/>
    <p:sldId id="274" r:id="rId84"/>
    <p:sldId id="270" r:id="rId85"/>
    <p:sldId id="316" r:id="rId86"/>
    <p:sldId id="302" r:id="rId8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627E5DBB-15E2-4F92-BBAF-3DB884301D78}">
          <p14:sldIdLst>
            <p14:sldId id="256"/>
            <p14:sldId id="279"/>
            <p14:sldId id="281"/>
            <p14:sldId id="266"/>
            <p14:sldId id="271"/>
            <p14:sldId id="363"/>
            <p14:sldId id="332"/>
            <p14:sldId id="282"/>
            <p14:sldId id="312"/>
            <p14:sldId id="280"/>
            <p14:sldId id="277"/>
            <p14:sldId id="358"/>
            <p14:sldId id="314"/>
            <p14:sldId id="262"/>
            <p14:sldId id="284"/>
            <p14:sldId id="264"/>
            <p14:sldId id="265"/>
            <p14:sldId id="342"/>
            <p14:sldId id="286"/>
            <p14:sldId id="337"/>
            <p14:sldId id="356"/>
            <p14:sldId id="313"/>
            <p14:sldId id="326"/>
          </p14:sldIdLst>
        </p14:section>
        <p14:section name="Section sans titre" id="{631718DD-E6FE-4385-84A1-223D6D143491}">
          <p14:sldIdLst>
            <p14:sldId id="293"/>
            <p14:sldId id="349"/>
            <p14:sldId id="350"/>
            <p14:sldId id="294"/>
            <p14:sldId id="347"/>
            <p14:sldId id="287"/>
            <p14:sldId id="357"/>
            <p14:sldId id="351"/>
            <p14:sldId id="295"/>
          </p14:sldIdLst>
        </p14:section>
        <p14:section name="Section sans titre" id="{FABB9A2F-B791-4DAE-9C1D-DB8297BC7699}">
          <p14:sldIdLst/>
        </p14:section>
        <p14:section name="Section sans titre" id="{19543E05-5847-4BFF-89BC-8A4B8C024614}">
          <p14:sldIdLst>
            <p14:sldId id="296"/>
            <p14:sldId id="343"/>
          </p14:sldIdLst>
        </p14:section>
        <p14:section name="Section sans titre" id="{E5FD6DFA-C962-4D19-96C3-E28F14FBE5CB}">
          <p14:sldIdLst>
            <p14:sldId id="344"/>
            <p14:sldId id="334"/>
            <p14:sldId id="335"/>
            <p14:sldId id="341"/>
            <p14:sldId id="283"/>
            <p14:sldId id="272"/>
            <p14:sldId id="362"/>
            <p14:sldId id="301"/>
            <p14:sldId id="339"/>
            <p14:sldId id="354"/>
            <p14:sldId id="322"/>
            <p14:sldId id="318"/>
            <p14:sldId id="319"/>
            <p14:sldId id="320"/>
            <p14:sldId id="329"/>
            <p14:sldId id="331"/>
            <p14:sldId id="321"/>
            <p14:sldId id="336"/>
            <p14:sldId id="309"/>
            <p14:sldId id="345"/>
            <p14:sldId id="330"/>
            <p14:sldId id="278"/>
          </p14:sldIdLst>
        </p14:section>
        <p14:section name="Section sans titre" id="{EAAAEC8D-E1C4-4CA0-A0DE-F8C66B076378}">
          <p14:sldIdLst>
            <p14:sldId id="307"/>
            <p14:sldId id="290"/>
            <p14:sldId id="291"/>
            <p14:sldId id="306"/>
            <p14:sldId id="359"/>
            <p14:sldId id="311"/>
            <p14:sldId id="361"/>
            <p14:sldId id="299"/>
            <p14:sldId id="300"/>
            <p14:sldId id="360"/>
            <p14:sldId id="352"/>
            <p14:sldId id="324"/>
            <p14:sldId id="325"/>
            <p14:sldId id="327"/>
            <p14:sldId id="328"/>
            <p14:sldId id="353"/>
            <p14:sldId id="267"/>
            <p14:sldId id="258"/>
            <p14:sldId id="315"/>
            <p14:sldId id="259"/>
            <p14:sldId id="275"/>
            <p14:sldId id="260"/>
            <p14:sldId id="303"/>
            <p14:sldId id="268"/>
            <p14:sldId id="269"/>
            <p14:sldId id="274"/>
            <p14:sldId id="270"/>
            <p14:sldId id="316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00CCFF"/>
    <a:srgbClr val="FF5050"/>
    <a:srgbClr val="FF99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00" autoAdjust="0"/>
    <p:restoredTop sz="86433" autoAdjust="0"/>
  </p:normalViewPr>
  <p:slideViewPr>
    <p:cSldViewPr>
      <p:cViewPr varScale="1">
        <p:scale>
          <a:sx n="114" d="100"/>
          <a:sy n="114" d="100"/>
        </p:scale>
        <p:origin x="11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8016"/>
    </p:cViewPr>
  </p:sorterViewPr>
  <p:notesViewPr>
    <p:cSldViewPr>
      <p:cViewPr varScale="1">
        <p:scale>
          <a:sx n="82" d="100"/>
          <a:sy n="82" d="100"/>
        </p:scale>
        <p:origin x="324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03218D-27EC-47A8-AF19-90486BD98E8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2932F6-424E-434C-8352-75A816CE6065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FD14C8-9A5A-455A-9229-3AB04E98F1D0}" type="slidenum">
              <a:rPr lang="en-CA" altLang="fr-FR" smtClean="0">
                <a:latin typeface="Arial Narrow" panose="020B0606020202030204" pitchFamily="34" charset="0"/>
              </a:rPr>
              <a:pPr>
                <a:spcBef>
                  <a:spcPct val="0"/>
                </a:spcBef>
              </a:pPr>
              <a:t>48</a:t>
            </a:fld>
            <a:endParaRPr lang="en-CA" altLang="fr-FR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7493000" y="2992438"/>
            <a:ext cx="201613" cy="201612"/>
          </a:xfrm>
          <a:prstGeom prst="ellipse">
            <a:avLst/>
          </a:prstGeom>
          <a:solidFill>
            <a:srgbClr val="E84316"/>
          </a:solidFill>
          <a:ln w="9525">
            <a:solidFill>
              <a:srgbClr val="E8431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7777163" y="2992438"/>
            <a:ext cx="201612" cy="201612"/>
          </a:xfrm>
          <a:prstGeom prst="ellipse">
            <a:avLst/>
          </a:prstGeom>
          <a:solidFill>
            <a:srgbClr val="E843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8061325" y="2992438"/>
            <a:ext cx="201613" cy="201612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7493000" y="3276600"/>
            <a:ext cx="201613" cy="201613"/>
          </a:xfrm>
          <a:prstGeom prst="ellipse">
            <a:avLst/>
          </a:prstGeom>
          <a:solidFill>
            <a:srgbClr val="E843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7777163" y="3276600"/>
            <a:ext cx="201612" cy="201613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8061325" y="3276600"/>
            <a:ext cx="201613" cy="201613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8345488" y="3276600"/>
            <a:ext cx="201612" cy="201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7493000" y="3560763"/>
            <a:ext cx="201613" cy="201612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7777163" y="3560763"/>
            <a:ext cx="201612" cy="201612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8061325" y="3560763"/>
            <a:ext cx="201613" cy="201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8345488" y="3560763"/>
            <a:ext cx="201612" cy="201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8629650" y="3560763"/>
            <a:ext cx="201613" cy="20161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7493000" y="3843338"/>
            <a:ext cx="201613" cy="203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7777163" y="3843338"/>
            <a:ext cx="201612" cy="2032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8061325" y="3843338"/>
            <a:ext cx="201613" cy="2032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20" name="Oval 24"/>
          <p:cNvSpPr>
            <a:spLocks noChangeArrowheads="1"/>
          </p:cNvSpPr>
          <p:nvPr/>
        </p:nvSpPr>
        <p:spPr bwMode="auto">
          <a:xfrm>
            <a:off x="8345488" y="3843338"/>
            <a:ext cx="201612" cy="2032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7493000" y="4127500"/>
            <a:ext cx="201613" cy="2032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22" name="Oval 26"/>
          <p:cNvSpPr>
            <a:spLocks noChangeArrowheads="1"/>
          </p:cNvSpPr>
          <p:nvPr/>
        </p:nvSpPr>
        <p:spPr bwMode="auto">
          <a:xfrm>
            <a:off x="7777163" y="4127500"/>
            <a:ext cx="201612" cy="2032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23" name="Oval 27"/>
          <p:cNvSpPr>
            <a:spLocks noChangeArrowheads="1"/>
          </p:cNvSpPr>
          <p:nvPr/>
        </p:nvSpPr>
        <p:spPr bwMode="auto">
          <a:xfrm>
            <a:off x="8061325" y="4127500"/>
            <a:ext cx="201613" cy="2032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24" name="Oval 28"/>
          <p:cNvSpPr>
            <a:spLocks noChangeArrowheads="1"/>
          </p:cNvSpPr>
          <p:nvPr/>
        </p:nvSpPr>
        <p:spPr bwMode="auto">
          <a:xfrm>
            <a:off x="8345488" y="4127500"/>
            <a:ext cx="201612" cy="2032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25" name="Oval 29"/>
          <p:cNvSpPr>
            <a:spLocks noChangeArrowheads="1"/>
          </p:cNvSpPr>
          <p:nvPr/>
        </p:nvSpPr>
        <p:spPr bwMode="auto">
          <a:xfrm>
            <a:off x="8629650" y="4127500"/>
            <a:ext cx="201613" cy="2032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26" name="Oval 30"/>
          <p:cNvSpPr>
            <a:spLocks noChangeArrowheads="1"/>
          </p:cNvSpPr>
          <p:nvPr/>
        </p:nvSpPr>
        <p:spPr bwMode="auto">
          <a:xfrm>
            <a:off x="7493000" y="4411663"/>
            <a:ext cx="201613" cy="201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27" name="Oval 31"/>
          <p:cNvSpPr>
            <a:spLocks noChangeArrowheads="1"/>
          </p:cNvSpPr>
          <p:nvPr/>
        </p:nvSpPr>
        <p:spPr bwMode="auto">
          <a:xfrm>
            <a:off x="7777163" y="4411663"/>
            <a:ext cx="201612" cy="20161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28" name="Oval 32"/>
          <p:cNvSpPr>
            <a:spLocks noChangeArrowheads="1"/>
          </p:cNvSpPr>
          <p:nvPr/>
        </p:nvSpPr>
        <p:spPr bwMode="auto">
          <a:xfrm>
            <a:off x="8061325" y="4411663"/>
            <a:ext cx="201613" cy="20161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29" name="Oval 33"/>
          <p:cNvSpPr>
            <a:spLocks noChangeArrowheads="1"/>
          </p:cNvSpPr>
          <p:nvPr/>
        </p:nvSpPr>
        <p:spPr bwMode="auto">
          <a:xfrm>
            <a:off x="8345488" y="4411663"/>
            <a:ext cx="201612" cy="201612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30" name="Oval 34"/>
          <p:cNvSpPr>
            <a:spLocks noChangeArrowheads="1"/>
          </p:cNvSpPr>
          <p:nvPr/>
        </p:nvSpPr>
        <p:spPr bwMode="auto">
          <a:xfrm>
            <a:off x="7493000" y="4695825"/>
            <a:ext cx="201613" cy="20161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31" name="Oval 35"/>
          <p:cNvSpPr>
            <a:spLocks noChangeArrowheads="1"/>
          </p:cNvSpPr>
          <p:nvPr/>
        </p:nvSpPr>
        <p:spPr bwMode="auto">
          <a:xfrm>
            <a:off x="7777163" y="4695825"/>
            <a:ext cx="201612" cy="20161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32" name="Oval 36"/>
          <p:cNvSpPr>
            <a:spLocks noChangeArrowheads="1"/>
          </p:cNvSpPr>
          <p:nvPr/>
        </p:nvSpPr>
        <p:spPr bwMode="auto">
          <a:xfrm>
            <a:off x="8061325" y="4695825"/>
            <a:ext cx="201613" cy="201613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33" name="Oval 37"/>
          <p:cNvSpPr>
            <a:spLocks noChangeArrowheads="1"/>
          </p:cNvSpPr>
          <p:nvPr/>
        </p:nvSpPr>
        <p:spPr bwMode="auto">
          <a:xfrm>
            <a:off x="8345488" y="4695825"/>
            <a:ext cx="201612" cy="201613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34" name="Oval 38"/>
          <p:cNvSpPr>
            <a:spLocks noChangeArrowheads="1"/>
          </p:cNvSpPr>
          <p:nvPr/>
        </p:nvSpPr>
        <p:spPr bwMode="auto">
          <a:xfrm>
            <a:off x="7777163" y="4979988"/>
            <a:ext cx="201612" cy="201612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35" name="Oval 39"/>
          <p:cNvSpPr>
            <a:spLocks noChangeArrowheads="1"/>
          </p:cNvSpPr>
          <p:nvPr/>
        </p:nvSpPr>
        <p:spPr bwMode="auto">
          <a:xfrm>
            <a:off x="8345488" y="4979988"/>
            <a:ext cx="201612" cy="201612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100"/>
            </a:lvl1pPr>
          </a:lstStyle>
          <a:p>
            <a:r>
              <a:rPr lang="fr-FR" altLang="en-US"/>
              <a:t>Modifiez le style du titre</a:t>
            </a:r>
            <a:endParaRPr lang="en-US" alt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>
                <a:latin typeface="Arial" charset="0"/>
              </a:defRPr>
            </a:lvl1pPr>
          </a:lstStyle>
          <a:p>
            <a:r>
              <a:rPr lang="fr-FR" altLang="en-US"/>
              <a:t>Modifiez le style des sous-titres du masque</a:t>
            </a:r>
            <a:endParaRPr lang="en-US" altLang="en-US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0" y="6237288"/>
            <a:ext cx="2895600" cy="45720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38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FC21CF91-0430-4395-930E-A556C1F0E70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897344307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6340D-EEA4-49A4-A73F-6DC7E53F612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4360663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2300" y="-457200"/>
            <a:ext cx="2171700" cy="6858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-457200"/>
            <a:ext cx="6362700" cy="68580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CFE51-E3D0-48CD-B586-7711CA87B89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7775453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7493000" y="2992438"/>
            <a:ext cx="201613" cy="201612"/>
          </a:xfrm>
          <a:prstGeom prst="ellipse">
            <a:avLst/>
          </a:prstGeom>
          <a:solidFill>
            <a:srgbClr val="E84316"/>
          </a:solidFill>
          <a:ln w="9525">
            <a:solidFill>
              <a:srgbClr val="E8431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7777163" y="2992438"/>
            <a:ext cx="201612" cy="201612"/>
          </a:xfrm>
          <a:prstGeom prst="ellipse">
            <a:avLst/>
          </a:prstGeom>
          <a:solidFill>
            <a:srgbClr val="E843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8061325" y="2992438"/>
            <a:ext cx="201613" cy="201612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7493000" y="3276600"/>
            <a:ext cx="201613" cy="201613"/>
          </a:xfrm>
          <a:prstGeom prst="ellipse">
            <a:avLst/>
          </a:prstGeom>
          <a:solidFill>
            <a:srgbClr val="E843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7777163" y="3276600"/>
            <a:ext cx="201612" cy="201613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8061325" y="3276600"/>
            <a:ext cx="201613" cy="201613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8345488" y="3276600"/>
            <a:ext cx="201612" cy="201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7493000" y="3560763"/>
            <a:ext cx="201613" cy="201612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7777163" y="3560763"/>
            <a:ext cx="201612" cy="201612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8061325" y="3560763"/>
            <a:ext cx="201613" cy="201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8345488" y="3560763"/>
            <a:ext cx="201612" cy="201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8629650" y="3560763"/>
            <a:ext cx="201613" cy="20161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7493000" y="3843338"/>
            <a:ext cx="201613" cy="203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7777163" y="3843338"/>
            <a:ext cx="201612" cy="2032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8061325" y="3843338"/>
            <a:ext cx="201613" cy="2032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20" name="Oval 24"/>
          <p:cNvSpPr>
            <a:spLocks noChangeArrowheads="1"/>
          </p:cNvSpPr>
          <p:nvPr/>
        </p:nvSpPr>
        <p:spPr bwMode="auto">
          <a:xfrm>
            <a:off x="8345488" y="3843338"/>
            <a:ext cx="201612" cy="2032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7493000" y="4127500"/>
            <a:ext cx="201613" cy="2032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22" name="Oval 26"/>
          <p:cNvSpPr>
            <a:spLocks noChangeArrowheads="1"/>
          </p:cNvSpPr>
          <p:nvPr/>
        </p:nvSpPr>
        <p:spPr bwMode="auto">
          <a:xfrm>
            <a:off x="7777163" y="4127500"/>
            <a:ext cx="201612" cy="2032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23" name="Oval 27"/>
          <p:cNvSpPr>
            <a:spLocks noChangeArrowheads="1"/>
          </p:cNvSpPr>
          <p:nvPr/>
        </p:nvSpPr>
        <p:spPr bwMode="auto">
          <a:xfrm>
            <a:off x="8061325" y="4127500"/>
            <a:ext cx="201613" cy="2032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24" name="Oval 28"/>
          <p:cNvSpPr>
            <a:spLocks noChangeArrowheads="1"/>
          </p:cNvSpPr>
          <p:nvPr/>
        </p:nvSpPr>
        <p:spPr bwMode="auto">
          <a:xfrm>
            <a:off x="8345488" y="4127500"/>
            <a:ext cx="201612" cy="2032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25" name="Oval 29"/>
          <p:cNvSpPr>
            <a:spLocks noChangeArrowheads="1"/>
          </p:cNvSpPr>
          <p:nvPr/>
        </p:nvSpPr>
        <p:spPr bwMode="auto">
          <a:xfrm>
            <a:off x="8629650" y="4127500"/>
            <a:ext cx="201613" cy="2032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26" name="Oval 30"/>
          <p:cNvSpPr>
            <a:spLocks noChangeArrowheads="1"/>
          </p:cNvSpPr>
          <p:nvPr/>
        </p:nvSpPr>
        <p:spPr bwMode="auto">
          <a:xfrm>
            <a:off x="7493000" y="4411663"/>
            <a:ext cx="201613" cy="201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27" name="Oval 31"/>
          <p:cNvSpPr>
            <a:spLocks noChangeArrowheads="1"/>
          </p:cNvSpPr>
          <p:nvPr/>
        </p:nvSpPr>
        <p:spPr bwMode="auto">
          <a:xfrm>
            <a:off x="7777163" y="4411663"/>
            <a:ext cx="201612" cy="20161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28" name="Oval 32"/>
          <p:cNvSpPr>
            <a:spLocks noChangeArrowheads="1"/>
          </p:cNvSpPr>
          <p:nvPr/>
        </p:nvSpPr>
        <p:spPr bwMode="auto">
          <a:xfrm>
            <a:off x="8061325" y="4411663"/>
            <a:ext cx="201613" cy="20161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29" name="Oval 33"/>
          <p:cNvSpPr>
            <a:spLocks noChangeArrowheads="1"/>
          </p:cNvSpPr>
          <p:nvPr/>
        </p:nvSpPr>
        <p:spPr bwMode="auto">
          <a:xfrm>
            <a:off x="8345488" y="4411663"/>
            <a:ext cx="201612" cy="201612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30" name="Oval 34"/>
          <p:cNvSpPr>
            <a:spLocks noChangeArrowheads="1"/>
          </p:cNvSpPr>
          <p:nvPr/>
        </p:nvSpPr>
        <p:spPr bwMode="auto">
          <a:xfrm>
            <a:off x="7493000" y="4695825"/>
            <a:ext cx="201613" cy="20161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31" name="Oval 35"/>
          <p:cNvSpPr>
            <a:spLocks noChangeArrowheads="1"/>
          </p:cNvSpPr>
          <p:nvPr/>
        </p:nvSpPr>
        <p:spPr bwMode="auto">
          <a:xfrm>
            <a:off x="7777163" y="4695825"/>
            <a:ext cx="201612" cy="20161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32" name="Oval 36"/>
          <p:cNvSpPr>
            <a:spLocks noChangeArrowheads="1"/>
          </p:cNvSpPr>
          <p:nvPr/>
        </p:nvSpPr>
        <p:spPr bwMode="auto">
          <a:xfrm>
            <a:off x="8061325" y="4695825"/>
            <a:ext cx="201613" cy="201613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33" name="Oval 37"/>
          <p:cNvSpPr>
            <a:spLocks noChangeArrowheads="1"/>
          </p:cNvSpPr>
          <p:nvPr/>
        </p:nvSpPr>
        <p:spPr bwMode="auto">
          <a:xfrm>
            <a:off x="8345488" y="4695825"/>
            <a:ext cx="201612" cy="201613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34" name="Oval 38"/>
          <p:cNvSpPr>
            <a:spLocks noChangeArrowheads="1"/>
          </p:cNvSpPr>
          <p:nvPr/>
        </p:nvSpPr>
        <p:spPr bwMode="auto">
          <a:xfrm>
            <a:off x="7777163" y="4979988"/>
            <a:ext cx="201612" cy="201612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35" name="Oval 39"/>
          <p:cNvSpPr>
            <a:spLocks noChangeArrowheads="1"/>
          </p:cNvSpPr>
          <p:nvPr/>
        </p:nvSpPr>
        <p:spPr bwMode="auto">
          <a:xfrm>
            <a:off x="8345488" y="4979988"/>
            <a:ext cx="201612" cy="201612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CA" altLang="fr-FR"/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100"/>
            </a:lvl1pPr>
          </a:lstStyle>
          <a:p>
            <a:r>
              <a:rPr lang="fr-FR" altLang="en-US"/>
              <a:t>Modifiez le style du titre</a:t>
            </a:r>
            <a:endParaRPr lang="en-US" alt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>
                <a:latin typeface="Arial" charset="0"/>
              </a:defRPr>
            </a:lvl1pPr>
          </a:lstStyle>
          <a:p>
            <a:r>
              <a:rPr lang="fr-FR" altLang="en-US"/>
              <a:t>Modifiez le style des sous-titres du masque</a:t>
            </a:r>
            <a:endParaRPr lang="en-US" altLang="en-US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0" y="6237288"/>
            <a:ext cx="2895600" cy="45720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fr-CA"/>
              <a:t>INF6153</a:t>
            </a:r>
          </a:p>
        </p:txBody>
      </p:sp>
      <p:sp>
        <p:nvSpPr>
          <p:cNvPr id="38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0DA96A21-579F-4920-BAEC-763AC9AFB18D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190389839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INF6153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54EC3-7E85-48E8-A317-34B6D39588A9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970633054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INF6153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EFF69-826F-4474-B20B-99647DEA0D01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743642056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INF6153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403CB-D311-4E6E-8FC5-58EB847757C5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956356834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INF6153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AA6AB-BAF8-4E03-82CF-5BA5A2D3BE46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265639010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INF6153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AC95C-030D-44E0-9FBF-FB3CD0B2C413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285838054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INF6153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4E7C0-D4D6-4D2E-AB5C-E53923810158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69701140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INF6153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49719-519B-4600-9044-58431A349024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14096462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6252E-8ED2-40E4-8391-6BB0102D724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95197180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INF6153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C33D3-0515-4E8F-8AB5-21A1AEEE93A8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625661538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INF6153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98BB1-8239-4817-BF8B-664EFDE38991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777428068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2300" y="-457200"/>
            <a:ext cx="2171700" cy="6858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-457200"/>
            <a:ext cx="6362700" cy="68580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INF6153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A965A-4E5B-4B64-97B3-FD3E9ADB7C1B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122274102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3EB33-A6DF-401C-BDCE-2FD193AD607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32311508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DB919-73DB-418C-B7C1-0429482B7DA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318598225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25B38-CF1F-4087-A903-634306F2889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2586580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21823-5270-42E2-9CB3-92B5AFBAD6C7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93076351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D1DD8-E634-45BC-835D-670A859E858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7626362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4275E-1403-4586-87DC-ED86274247C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90838660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72B59-C2EB-4DAA-A16F-636E8C2588B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4243696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457200"/>
            <a:ext cx="868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 style du titre</a:t>
            </a:r>
            <a:endParaRPr lang="en-US" altLang="en-US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  <a:endParaRPr lang="en-US" alt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1C21E4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16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546BEB61-2329-4538-A88E-162775741AE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>
    <p:random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84316"/>
        </a:buClr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rgbClr val="1C21E4"/>
        </a:buClr>
        <a:buSzPct val="70000"/>
        <a:buFont typeface="Wingdings" panose="05000000000000000000" pitchFamily="2" charset="2"/>
        <a:buChar char="l"/>
        <a:defRPr sz="2600" b="1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SzPct val="70000"/>
        <a:buFont typeface="Wingdings" panose="05000000000000000000" pitchFamily="2" charset="2"/>
        <a:buChar char="l"/>
        <a:defRPr sz="2300" b="1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v"/>
        <a:defRPr sz="2000" b="1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rgbClr val="5B200B"/>
        </a:buClr>
        <a:buSzPct val="80000"/>
        <a:buFont typeface="Wingdings" panose="05000000000000000000" pitchFamily="2" charset="2"/>
        <a:buChar char="§"/>
        <a:defRPr b="1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rgbClr val="5B200B"/>
        </a:buClr>
        <a:buSzPct val="80000"/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rgbClr val="5B200B"/>
        </a:buClr>
        <a:buSzPct val="80000"/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rgbClr val="5B200B"/>
        </a:buClr>
        <a:buSzPct val="80000"/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rgbClr val="5B200B"/>
        </a:buClr>
        <a:buSzPct val="80000"/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457200"/>
            <a:ext cx="868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 style du titre</a:t>
            </a:r>
            <a:endParaRPr lang="en-US" altLang="en-US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  <a:endParaRPr lang="en-US" alt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1C21E4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fr-CA"/>
              <a:t>INF6153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16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F6BD7385-7813-4752-8043-DF2A03F70D98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71081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ransition>
    <p:random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84316"/>
        </a:buClr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rgbClr val="1C21E4"/>
        </a:buClr>
        <a:buSzPct val="70000"/>
        <a:buFont typeface="Wingdings" panose="05000000000000000000" pitchFamily="2" charset="2"/>
        <a:buChar char="l"/>
        <a:defRPr sz="2600" b="1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SzPct val="70000"/>
        <a:buFont typeface="Wingdings" panose="05000000000000000000" pitchFamily="2" charset="2"/>
        <a:buChar char="l"/>
        <a:defRPr sz="2300" b="1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v"/>
        <a:defRPr sz="2000" b="1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rgbClr val="5B200B"/>
        </a:buClr>
        <a:buSzPct val="80000"/>
        <a:buFont typeface="Wingdings" panose="05000000000000000000" pitchFamily="2" charset="2"/>
        <a:buChar char="§"/>
        <a:defRPr b="1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rgbClr val="5B200B"/>
        </a:buClr>
        <a:buSzPct val="80000"/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rgbClr val="5B200B"/>
        </a:buClr>
        <a:buSzPct val="80000"/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rgbClr val="5B200B"/>
        </a:buClr>
        <a:buSzPct val="80000"/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rgbClr val="5B200B"/>
        </a:buClr>
        <a:buSzPct val="80000"/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ingerreference.com/docs/html/chapterdbid/317197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://searchsecurity.techtarget.com/definition/identity-governanc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340820" y="476672"/>
            <a:ext cx="6781800" cy="2133600"/>
          </a:xfrm>
        </p:spPr>
        <p:txBody>
          <a:bodyPr/>
          <a:lstStyle/>
          <a:p>
            <a:pPr eaLnBrk="1" hangingPunct="1"/>
            <a:r>
              <a:rPr lang="fr-CA" altLang="fr-FR" dirty="0"/>
              <a:t>Principes généraux</a:t>
            </a:r>
            <a:br>
              <a:rPr lang="fr-CA" altLang="fr-FR" dirty="0"/>
            </a:br>
            <a:r>
              <a:rPr lang="fr-CA" altLang="fr-FR" sz="2800" dirty="0"/>
              <a:t>des systèmes de contrôle d’accès</a:t>
            </a:r>
            <a:endParaRPr lang="fr-CA" altLang="fr-FR" dirty="0"/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D31103-98D7-4D2E-ADE6-365B7F05ABBB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fr-FR" sz="1400">
              <a:latin typeface="Arial Unicode MS" pitchFamily="34" charset="-128"/>
            </a:endParaRPr>
          </a:p>
        </p:txBody>
      </p:sp>
      <p:sp>
        <p:nvSpPr>
          <p:cNvPr id="5124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fr-FR" sz="1000">
                <a:latin typeface="Arial" panose="020B0604020202020204" pitchFamily="34" charset="0"/>
                <a:cs typeface="Arial" panose="020B0604020202020204" pitchFamily="34" charset="0"/>
              </a:rPr>
              <a:t>INF6153 </a:t>
            </a:r>
          </a:p>
        </p:txBody>
      </p:sp>
      <p:sp>
        <p:nvSpPr>
          <p:cNvPr id="5125" name="ZoneTexte 1"/>
          <p:cNvSpPr txBox="1">
            <a:spLocks noChangeArrowheads="1"/>
          </p:cNvSpPr>
          <p:nvPr/>
        </p:nvSpPr>
        <p:spPr bwMode="auto">
          <a:xfrm>
            <a:off x="2555875" y="6015038"/>
            <a:ext cx="4718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fr-FR" sz="2400"/>
              <a:t>http://w3.uqo.ca/luigi/INF6153/index.html</a:t>
            </a:r>
            <a:endParaRPr lang="fr-CA" altLang="fr-FR" sz="2400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442913" y="722313"/>
            <a:ext cx="8686800" cy="1295400"/>
          </a:xfrm>
        </p:spPr>
        <p:txBody>
          <a:bodyPr/>
          <a:lstStyle/>
          <a:p>
            <a:pPr eaLnBrk="1" hangingPunct="1"/>
            <a:r>
              <a:rPr lang="fr-CA" altLang="fr-FR" dirty="0"/>
              <a:t>Principe du </a:t>
            </a:r>
            <a:r>
              <a:rPr lang="fr-CA" altLang="fr-FR" i="1" dirty="0"/>
              <a:t>moindre privilège </a:t>
            </a:r>
            <a:br>
              <a:rPr lang="fr-CA" altLang="fr-FR" dirty="0"/>
            </a:br>
            <a:r>
              <a:rPr lang="fr-CA" altLang="fr-FR" dirty="0"/>
              <a:t>(Least </a:t>
            </a:r>
            <a:r>
              <a:rPr lang="fr-CA" altLang="fr-FR" dirty="0" err="1"/>
              <a:t>Privilege</a:t>
            </a:r>
            <a:r>
              <a:rPr lang="fr-CA" altLang="fr-FR" dirty="0"/>
              <a:t>)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684213" y="2349500"/>
            <a:ext cx="7772400" cy="4114800"/>
          </a:xfrm>
        </p:spPr>
        <p:txBody>
          <a:bodyPr/>
          <a:lstStyle/>
          <a:p>
            <a:pPr eaLnBrk="1" hangingPunct="1"/>
            <a:r>
              <a:rPr lang="fr-CA" altLang="fr-FR" dirty="0"/>
              <a:t>L’usager devrait avoir le </a:t>
            </a:r>
            <a:r>
              <a:rPr lang="fr-CA" altLang="fr-FR" i="1" dirty="0"/>
              <a:t>moindre privilège possible</a:t>
            </a:r>
            <a:r>
              <a:rPr lang="fr-CA" altLang="fr-FR" dirty="0"/>
              <a:t>,</a:t>
            </a:r>
          </a:p>
          <a:p>
            <a:pPr lvl="1" eaLnBrk="1" hangingPunct="1"/>
            <a:r>
              <a:rPr lang="fr-CA" altLang="fr-FR" b="0" dirty="0"/>
              <a:t> afin qu’il ne puisse pas abuser des permissions dont il n’a pas besoin </a:t>
            </a:r>
          </a:p>
          <a:p>
            <a:pPr lvl="2" eaLnBrk="1" hangingPunct="1"/>
            <a:r>
              <a:rPr lang="fr-CA" altLang="fr-FR" b="0" dirty="0"/>
              <a:t>Dans ce contexte, privilège=permission=autorisation=droit …</a:t>
            </a:r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473360D-C255-4FCA-B563-71A370F5C21B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fr-FR" sz="1400">
              <a:latin typeface="Arial Unicode MS" pitchFamily="34" charset="-128"/>
            </a:endParaRPr>
          </a:p>
        </p:txBody>
      </p:sp>
      <p:sp>
        <p:nvSpPr>
          <p:cNvPr id="13317" name="ZoneTexte 1"/>
          <p:cNvSpPr txBox="1">
            <a:spLocks noChangeArrowheads="1"/>
          </p:cNvSpPr>
          <p:nvPr/>
        </p:nvSpPr>
        <p:spPr bwMode="auto">
          <a:xfrm>
            <a:off x="6659563" y="260350"/>
            <a:ext cx="2665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fr-FR" sz="2400" b="1" dirty="0"/>
              <a:t>Secret</a:t>
            </a:r>
            <a:endParaRPr lang="fr-CA" altLang="fr-FR" sz="2400" b="1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7772400" cy="1143000"/>
          </a:xfrm>
        </p:spPr>
        <p:txBody>
          <a:bodyPr/>
          <a:lstStyle/>
          <a:p>
            <a:pPr eaLnBrk="1" hangingPunct="1"/>
            <a:br>
              <a:rPr lang="fr-CA" altLang="fr-FR" dirty="0"/>
            </a:br>
            <a:r>
              <a:rPr lang="fr-CA" altLang="fr-FR" dirty="0"/>
              <a:t>Besoin de savoir (Need to know)</a:t>
            </a:r>
            <a:br>
              <a:rPr lang="fr-CA" altLang="fr-FR" dirty="0"/>
            </a:br>
            <a:r>
              <a:rPr lang="fr-CA" altLang="fr-FR" sz="1400" dirty="0"/>
              <a:t>(en bon français: </a:t>
            </a:r>
            <a:r>
              <a:rPr lang="fr-CA" altLang="fr-FR" sz="1400" i="1" dirty="0"/>
              <a:t>c’est pas tes affaires</a:t>
            </a:r>
            <a:r>
              <a:rPr lang="fr-CA" altLang="fr-FR" sz="1400" dirty="0"/>
              <a:t>)</a:t>
            </a:r>
            <a:br>
              <a:rPr lang="fr-CA" altLang="fr-FR" sz="1400" dirty="0"/>
            </a:br>
            <a:endParaRPr lang="fr-CA" altLang="fr-FR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979712"/>
            <a:ext cx="8229600" cy="5334000"/>
          </a:xfrm>
        </p:spPr>
        <p:txBody>
          <a:bodyPr/>
          <a:lstStyle/>
          <a:p>
            <a:pPr eaLnBrk="1" hangingPunct="1"/>
            <a:r>
              <a:rPr lang="fr-CA" altLang="fr-FR" dirty="0"/>
              <a:t>Une application du principe du moindre privilège</a:t>
            </a:r>
          </a:p>
          <a:p>
            <a:pPr eaLnBrk="1" hangingPunct="1"/>
            <a:r>
              <a:rPr lang="fr-CA" altLang="fr-FR" dirty="0"/>
              <a:t>Dans une organisation, les employés doivent exécuter des séquences de fonctions (workflows) qui impliquent l’accès à différentes permissions à différentes étapes</a:t>
            </a:r>
          </a:p>
          <a:p>
            <a:pPr eaLnBrk="1" hangingPunct="1"/>
            <a:r>
              <a:rPr lang="fr-CA" altLang="fr-FR" dirty="0"/>
              <a:t>À chaque étape, chaque employé peut avoir besoin d’accès à différentes permissions, selon ses besoins</a:t>
            </a:r>
          </a:p>
          <a:p>
            <a:pPr eaLnBrk="1" hangingPunct="1"/>
            <a:r>
              <a:rPr lang="fr-CA" altLang="fr-FR" dirty="0"/>
              <a:t>Ces permissions doivent être disponibles, sinon l’organisation ne peut pas fonctionner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0A51BA-31BE-445C-85BB-05477EC0B2F6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fr-FR" sz="1400">
              <a:latin typeface="Arial Unicode MS" pitchFamily="34" charset="-128"/>
            </a:endParaRPr>
          </a:p>
        </p:txBody>
      </p:sp>
      <p:sp>
        <p:nvSpPr>
          <p:cNvPr id="14341" name="ZoneTexte 1"/>
          <p:cNvSpPr txBox="1">
            <a:spLocks noChangeArrowheads="1"/>
          </p:cNvSpPr>
          <p:nvPr/>
        </p:nvSpPr>
        <p:spPr bwMode="auto">
          <a:xfrm>
            <a:off x="6372225" y="228600"/>
            <a:ext cx="3240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fr-FR" sz="2400" b="1" dirty="0"/>
              <a:t>Secret</a:t>
            </a:r>
            <a:endParaRPr lang="fr-CA" altLang="fr-FR" sz="2400" b="1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2E1C82-2709-5805-CDBC-7F9BE6EE4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PAM: </a:t>
            </a:r>
            <a:r>
              <a:rPr lang="fr-CA" dirty="0" err="1"/>
              <a:t>Privileged</a:t>
            </a:r>
            <a:r>
              <a:rPr lang="fr-CA" dirty="0"/>
              <a:t> Access Management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3E73B2-6AEF-7301-43F4-45BCB340A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Gestion d’accès privilégiée</a:t>
            </a:r>
          </a:p>
          <a:p>
            <a:r>
              <a:rPr lang="fr-CA" dirty="0"/>
              <a:t>Il est normalement nécessaire de prévoir l’existence d’usagers privilégiés</a:t>
            </a:r>
          </a:p>
          <a:p>
            <a:pPr lvl="1"/>
            <a:r>
              <a:rPr lang="fr-CA" b="0" dirty="0"/>
              <a:t>P.ex. gestionnaires ou contrôleurs (</a:t>
            </a:r>
            <a:r>
              <a:rPr lang="fr-CA" b="0" dirty="0" err="1"/>
              <a:t>auditors</a:t>
            </a:r>
            <a:r>
              <a:rPr lang="fr-CA" b="0" dirty="0"/>
              <a:t>) </a:t>
            </a:r>
          </a:p>
          <a:p>
            <a:r>
              <a:rPr lang="fr-CA" dirty="0"/>
              <a:t>Ces usagers pourraient être traités à part, suivant le principe du ‘moindre privilège’</a:t>
            </a:r>
            <a:endParaRPr lang="fr-CA" b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8EE4C9A-2FFB-76B1-4B93-708E967EFF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B18A53-7077-77EA-FFFC-FFFD3F048F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6252E-8ED2-40E4-8391-6BB0102D724B}" type="slidenum">
              <a:rPr lang="en-US" altLang="fr-FR" smtClean="0"/>
              <a:pPr>
                <a:defRPr/>
              </a:pPr>
              <a:t>12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69420344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Principe d’higiène …</a:t>
            </a: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altLang="fr-FR"/>
          </a:p>
          <a:p>
            <a:r>
              <a:rPr lang="fr-CA" altLang="fr-FR"/>
              <a:t>Toucher le moins possible pour éviter la transmission de microbes …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INF6153 </a:t>
            </a:r>
          </a:p>
        </p:txBody>
      </p:sp>
      <p:sp>
        <p:nvSpPr>
          <p:cNvPr id="1536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4283C9-A33B-4A66-B4DD-272CF25A0CE6}" type="slidenum">
              <a:rPr lang="fr-CA" altLang="fr-FR" sz="24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fr-CA" altLang="fr-FR" sz="2400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Droit à l’intimité </a:t>
            </a:r>
            <a:r>
              <a:rPr lang="fr-CA" altLang="fr-FR" i="1"/>
              <a:t>(privacy)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fr-FR" sz="2800" dirty="0"/>
              <a:t>Chaque usager a des informations qu’il ne veut pas divulguer</a:t>
            </a:r>
          </a:p>
          <a:p>
            <a:pPr lvl="1" eaLnBrk="1" hangingPunct="1"/>
            <a:r>
              <a:rPr lang="fr-CA" altLang="fr-FR" sz="2400" b="0" dirty="0"/>
              <a:t>À certains autres usagers, à personne?</a:t>
            </a:r>
          </a:p>
          <a:p>
            <a:pPr lvl="1" eaLnBrk="1" hangingPunct="1"/>
            <a:r>
              <a:rPr lang="fr-CA" altLang="fr-FR" sz="2400" b="0" dirty="0"/>
              <a:t>Le droit de contrôler l’accès aux informations personnelles est partie de ce qu’on appelle: droit à l</a:t>
            </a:r>
            <a:r>
              <a:rPr lang="fr-CA" altLang="fr-FR" sz="2400" dirty="0"/>
              <a:t>’intimité</a:t>
            </a:r>
            <a:r>
              <a:rPr lang="fr-CA" altLang="fr-FR" sz="2400" b="0" dirty="0"/>
              <a:t> </a:t>
            </a:r>
          </a:p>
          <a:p>
            <a:pPr lvl="2" eaLnBrk="1" hangingPunct="1"/>
            <a:r>
              <a:rPr lang="fr-CA" altLang="fr-FR" sz="2100" b="0" dirty="0"/>
              <a:t>Ceci évidemment n’est qu’une partie de ce qu’on considère en général le droit à l’intimité</a:t>
            </a:r>
          </a:p>
          <a:p>
            <a:pPr eaLnBrk="1" hangingPunct="1"/>
            <a:endParaRPr lang="fr-CA" altLang="fr-FR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3208D0-402E-4AF0-B3D5-3C054A2AA521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fr-FR" sz="1400">
              <a:latin typeface="Arial Unicode MS" pitchFamily="34" charset="-128"/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356100"/>
            <a:ext cx="1173163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ZoneTexte 1"/>
          <p:cNvSpPr txBox="1">
            <a:spLocks noChangeArrowheads="1"/>
          </p:cNvSpPr>
          <p:nvPr/>
        </p:nvSpPr>
        <p:spPr bwMode="auto">
          <a:xfrm>
            <a:off x="6804025" y="188913"/>
            <a:ext cx="201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fr-FR" sz="2400" b="1" dirty="0"/>
              <a:t>Secret</a:t>
            </a:r>
            <a:endParaRPr lang="fr-CA" altLang="fr-FR" sz="2400" b="1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457200" y="-242888"/>
            <a:ext cx="8686800" cy="1295401"/>
          </a:xfrm>
        </p:spPr>
        <p:txBody>
          <a:bodyPr/>
          <a:lstStyle/>
          <a:p>
            <a:pPr eaLnBrk="1" hangingPunct="1"/>
            <a:r>
              <a:rPr lang="fr-CA" altLang="fr-FR" dirty="0"/>
              <a:t>Intégrité</a:t>
            </a: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5334000"/>
          </a:xfrm>
        </p:spPr>
        <p:txBody>
          <a:bodyPr/>
          <a:lstStyle/>
          <a:p>
            <a:pPr eaLnBrk="1" hangingPunct="1"/>
            <a:r>
              <a:rPr lang="fr-CA" altLang="fr-FR" dirty="0"/>
              <a:t>Fiabilité des données</a:t>
            </a:r>
          </a:p>
          <a:p>
            <a:pPr lvl="1" eaLnBrk="1" hangingPunct="1"/>
            <a:r>
              <a:rPr lang="fr-CA" altLang="fr-FR" b="0" dirty="0"/>
              <a:t>Pas de changements inappropriés</a:t>
            </a:r>
          </a:p>
          <a:p>
            <a:pPr lvl="1" eaLnBrk="1" hangingPunct="1"/>
            <a:r>
              <a:rPr lang="fr-CA" altLang="fr-FR" b="0" dirty="0"/>
              <a:t>Source vérifiée (</a:t>
            </a:r>
            <a:r>
              <a:rPr lang="fr-CA" altLang="fr-FR" b="0" dirty="0" err="1"/>
              <a:t>autentification</a:t>
            </a:r>
            <a:r>
              <a:rPr lang="fr-CA" altLang="fr-FR" b="0" dirty="0"/>
              <a:t>)</a:t>
            </a:r>
          </a:p>
          <a:p>
            <a:pPr lvl="1" eaLnBrk="1" hangingPunct="1"/>
            <a:r>
              <a:rPr lang="fr-CA" altLang="fr-FR" b="0" dirty="0"/>
              <a:t>Pas de ‘sabotage’ par données incorrectes </a:t>
            </a:r>
            <a:r>
              <a:rPr lang="fr-CA" altLang="fr-FR" b="0"/>
              <a:t>ou malicieuses </a:t>
            </a:r>
            <a:endParaRPr lang="fr-CA" altLang="fr-FR" b="0" dirty="0"/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A3A1B6-9F9C-47DE-81AF-0EB30FA25E1C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fr-FR" sz="1400">
              <a:latin typeface="Arial Unicode MS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5AD617-6299-4682-9D3B-3BC96210F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898" y="4124908"/>
            <a:ext cx="2485665" cy="211238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D03BBD5-9CBD-451E-82CB-A47780407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942" y="3480288"/>
            <a:ext cx="2337052" cy="2725207"/>
          </a:xfrm>
          <a:prstGeom prst="rect">
            <a:avLst/>
          </a:prstGeom>
        </p:spPr>
      </p:pic>
      <p:sp>
        <p:nvSpPr>
          <p:cNvPr id="9" name="ZoneTexte 1">
            <a:extLst>
              <a:ext uri="{FF2B5EF4-FFF2-40B4-BE49-F238E27FC236}">
                <a16:creationId xmlns:a16="http://schemas.microsoft.com/office/drawing/2014/main" id="{D1F232FF-E27C-4817-981A-0915A28D1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303213"/>
            <a:ext cx="201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fr-FR" sz="2400" b="1" dirty="0" err="1"/>
              <a:t>Intégrité</a:t>
            </a:r>
            <a:endParaRPr lang="fr-CA" altLang="fr-FR" sz="2400" b="1" dirty="0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686800" cy="1295400"/>
          </a:xfrm>
        </p:spPr>
        <p:txBody>
          <a:bodyPr/>
          <a:lstStyle/>
          <a:p>
            <a:pPr eaLnBrk="1" hangingPunct="1"/>
            <a:r>
              <a:rPr lang="fr-CA" altLang="fr-FR"/>
              <a:t>Exemple d’entreprise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85800" y="1700213"/>
            <a:ext cx="7772400" cy="4395787"/>
          </a:xfrm>
        </p:spPr>
        <p:txBody>
          <a:bodyPr/>
          <a:lstStyle/>
          <a:p>
            <a:pPr eaLnBrk="1" hangingPunct="1"/>
            <a:r>
              <a:rPr lang="fr-CA" altLang="fr-FR" sz="2800" dirty="0"/>
              <a:t>Les agents de ventes peuvent écrire des données statistiques qui doivent être transférées aux bureaux centraux  sans être altérées </a:t>
            </a:r>
          </a:p>
          <a:p>
            <a:pPr lvl="1" eaLnBrk="1" hangingPunct="1"/>
            <a:r>
              <a:rPr lang="fr-CA" altLang="fr-FR" sz="2400" b="0" dirty="0"/>
              <a:t>Permission d’écriture pour niveaux inférieurs, défense d’écriture pour niveaux supérieurs</a:t>
            </a:r>
          </a:p>
          <a:p>
            <a:pPr eaLnBrk="1" hangingPunct="1"/>
            <a:r>
              <a:rPr lang="fr-CA" altLang="fr-FR" sz="2800" dirty="0"/>
              <a:t>Les directeurs peuvent créer des directives qui doivent être transférées aux agentes de vente sans être altérés</a:t>
            </a:r>
          </a:p>
          <a:p>
            <a:pPr lvl="1" eaLnBrk="1" hangingPunct="1"/>
            <a:r>
              <a:rPr lang="fr-CA" altLang="fr-FR" sz="2400" b="0" dirty="0"/>
              <a:t>Permission d’écriture pour niveaux supérieurs, défense d’écriture pour niveaux inférieurs</a:t>
            </a:r>
            <a:r>
              <a:rPr lang="fr-CA" altLang="fr-FR" dirty="0"/>
              <a:t>									</a:t>
            </a:r>
          </a:p>
          <a:p>
            <a:pPr lvl="1" eaLnBrk="1" hangingPunct="1"/>
            <a:endParaRPr lang="fr-CA" altLang="fr-FR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BE68B92-FB5F-4223-81B1-0E8A227013ED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fr-FR" sz="1400">
              <a:latin typeface="Arial Unicode MS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19462" name="ZoneTexte 1"/>
          <p:cNvSpPr txBox="1">
            <a:spLocks noChangeArrowheads="1"/>
          </p:cNvSpPr>
          <p:nvPr/>
        </p:nvSpPr>
        <p:spPr bwMode="auto">
          <a:xfrm>
            <a:off x="6804025" y="303213"/>
            <a:ext cx="201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fr-FR" sz="2400" b="1" dirty="0" err="1"/>
              <a:t>Intégrité</a:t>
            </a:r>
            <a:endParaRPr lang="fr-CA" altLang="fr-FR" sz="2400" b="1" dirty="0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-242888"/>
            <a:ext cx="8686800" cy="1295401"/>
          </a:xfrm>
        </p:spPr>
        <p:txBody>
          <a:bodyPr/>
          <a:lstStyle/>
          <a:p>
            <a:pPr eaLnBrk="1" hangingPunct="1"/>
            <a:r>
              <a:rPr lang="fr-CA" altLang="fr-FR"/>
              <a:t>Exemple militaire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408113"/>
            <a:ext cx="8229600" cy="5334000"/>
          </a:xfrm>
        </p:spPr>
        <p:txBody>
          <a:bodyPr/>
          <a:lstStyle/>
          <a:p>
            <a:pPr eaLnBrk="1" hangingPunct="1"/>
            <a:r>
              <a:rPr lang="fr-CA" altLang="fr-FR"/>
              <a:t>Les officiers ont droit de</a:t>
            </a:r>
          </a:p>
          <a:p>
            <a:pPr lvl="1" eaLnBrk="1" hangingPunct="1"/>
            <a:r>
              <a:rPr lang="fr-CA" altLang="fr-FR" b="0"/>
              <a:t>écrire des ordres pour les soldats, </a:t>
            </a:r>
          </a:p>
          <a:p>
            <a:pPr lvl="1" eaLnBrk="1" hangingPunct="1"/>
            <a:r>
              <a:rPr lang="fr-CA" altLang="fr-FR" b="0"/>
              <a:t>lire leurs rapports, sans y écrire dessus</a:t>
            </a:r>
          </a:p>
          <a:p>
            <a:pPr eaLnBrk="1" hangingPunct="1"/>
            <a:r>
              <a:rPr lang="fr-CA" altLang="fr-FR"/>
              <a:t>Les soldats ont droit de</a:t>
            </a:r>
          </a:p>
          <a:p>
            <a:pPr lvl="1" eaLnBrk="1" hangingPunct="1"/>
            <a:r>
              <a:rPr lang="fr-CA" altLang="fr-FR" b="0"/>
              <a:t>lire les ordres des officiers, sans y écrire dessus</a:t>
            </a:r>
          </a:p>
          <a:p>
            <a:pPr lvl="1" eaLnBrk="1" hangingPunct="1"/>
            <a:r>
              <a:rPr lang="fr-CA" altLang="fr-FR" b="0"/>
              <a:t>écrire des rapports pour eux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D383EA-1BD9-4BF3-907B-CEEEDC4C4858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fr-FR" sz="1400">
              <a:latin typeface="Arial Unicode MS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20486" name="ZoneTexte 1"/>
          <p:cNvSpPr txBox="1">
            <a:spLocks noChangeArrowheads="1"/>
          </p:cNvSpPr>
          <p:nvPr/>
        </p:nvSpPr>
        <p:spPr bwMode="auto">
          <a:xfrm>
            <a:off x="6804025" y="303213"/>
            <a:ext cx="201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fr-FR" sz="2400" b="1" dirty="0" err="1"/>
              <a:t>Intégrité</a:t>
            </a:r>
            <a:endParaRPr lang="fr-CA" altLang="fr-FR" sz="2400" b="1" dirty="0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DE6B45-C939-49DA-9C52-CC35591C6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dirty="0"/>
              <a:t>Le secret et l’intégrité sont en contraposition!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8F9E7A-175D-4F79-B62F-DB4D40ED6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000" dirty="0"/>
              <a:t>Les données les plus secrètes sont dans des lieux d’où elles ne peuvent pas échapper</a:t>
            </a:r>
          </a:p>
          <a:p>
            <a:r>
              <a:rPr lang="fr-CA" sz="2000" dirty="0"/>
              <a:t>Mais tout le flux de données est dirigé vers elles</a:t>
            </a:r>
          </a:p>
          <a:p>
            <a:pPr lvl="1"/>
            <a:r>
              <a:rPr lang="fr-CA" sz="1800" dirty="0"/>
              <a:t>Donc intégrité minimale pour elles</a:t>
            </a:r>
          </a:p>
          <a:p>
            <a:r>
              <a:rPr lang="fr-CA" sz="2000" dirty="0"/>
              <a:t>Les données les plus intègres sont dans des lieux où le flux vers elles est minimal</a:t>
            </a:r>
          </a:p>
          <a:p>
            <a:r>
              <a:rPr lang="fr-CA" sz="2000" dirty="0"/>
              <a:t>Tout le flux est dirigé en direction contraire d’elles</a:t>
            </a:r>
          </a:p>
          <a:p>
            <a:pPr lvl="1"/>
            <a:r>
              <a:rPr lang="fr-CA" sz="1800" dirty="0"/>
              <a:t>Donc sécurité minimales pour elles</a:t>
            </a:r>
          </a:p>
          <a:p>
            <a:pPr lvl="1"/>
            <a:endParaRPr lang="fr-CA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EEA9BB-1CBD-41CF-9FC1-46D131E57C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16FDD1-2BB2-45B9-BD5D-41FA38DC3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6252E-8ED2-40E4-8391-6BB0102D724B}" type="slidenum">
              <a:rPr lang="en-US" altLang="fr-FR" smtClean="0"/>
              <a:pPr>
                <a:defRPr/>
              </a:pPr>
              <a:t>18</a:t>
            </a:fld>
            <a:endParaRPr lang="en-US" alt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1D4981A-A079-4D2C-8E96-5D966AF5E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969" y="3653658"/>
            <a:ext cx="2448867" cy="227888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E39AB23-C8F4-4D4E-A729-B6FBADBCE387}"/>
              </a:ext>
            </a:extLst>
          </p:cNvPr>
          <p:cNvSpPr txBox="1"/>
          <p:nvPr/>
        </p:nvSpPr>
        <p:spPr>
          <a:xfrm>
            <a:off x="5220072" y="3547229"/>
            <a:ext cx="3312368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800" dirty="0"/>
              <a:t>Si les flèches indiquent les transferts possibles des données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800" dirty="0"/>
              <a:t>P.ex. L peut écrire sur M ou M peut lire de 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800" dirty="0"/>
              <a:t>Quels sont les entités les plus secrètes dans cette hiérarchie?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800" dirty="0"/>
              <a:t>Et les plus intègres?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800" dirty="0"/>
              <a:t>Surprise: une hiérarchie existe pour tout réseau!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800" dirty="0"/>
              <a:t>À voir</a:t>
            </a:r>
          </a:p>
        </p:txBody>
      </p:sp>
    </p:spTree>
    <p:extLst>
      <p:ext uri="{BB962C8B-B14F-4D97-AF65-F5344CB8AC3E}">
        <p14:creationId xmlns:p14="http://schemas.microsoft.com/office/powerpoint/2010/main" val="369760788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444500" y="0"/>
            <a:ext cx="8686800" cy="1295400"/>
          </a:xfrm>
        </p:spPr>
        <p:txBody>
          <a:bodyPr/>
          <a:lstStyle/>
          <a:p>
            <a:pPr eaLnBrk="1" hangingPunct="1"/>
            <a:r>
              <a:rPr lang="fr-CA" altLang="fr-FR"/>
              <a:t>Disponibilité</a:t>
            </a:r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>
          <a:xfrm>
            <a:off x="684213" y="1773238"/>
            <a:ext cx="7772400" cy="4114800"/>
          </a:xfrm>
        </p:spPr>
        <p:txBody>
          <a:bodyPr/>
          <a:lstStyle/>
          <a:p>
            <a:pPr eaLnBrk="1" hangingPunct="1"/>
            <a:r>
              <a:rPr lang="fr-CA" altLang="fr-FR" dirty="0"/>
              <a:t>Capacité d’utiliser l’information ou ressource désirée</a:t>
            </a:r>
          </a:p>
          <a:p>
            <a:pPr lvl="1" eaLnBrk="1" hangingPunct="1"/>
            <a:r>
              <a:rPr lang="fr-CA" altLang="fr-FR" b="0" dirty="0"/>
              <a:t>P.ex. les attaques de déni de service compromettent la disponibilité</a:t>
            </a:r>
          </a:p>
          <a:p>
            <a:pPr lvl="1" eaLnBrk="1" hangingPunct="1"/>
            <a:r>
              <a:rPr lang="fr-CA" altLang="fr-FR" b="0" dirty="0"/>
              <a:t>Dans un sens plus vaste, le manque d’intégrité compromet aussi la disponibilité car une donnée qui n’est pas intègre (effacée, abîmée …) n’est pas disponible</a:t>
            </a:r>
          </a:p>
          <a:p>
            <a:pPr lvl="2" eaLnBrk="1" hangingPunct="1"/>
            <a:r>
              <a:rPr lang="fr-CA" altLang="fr-FR" b="0" dirty="0"/>
              <a:t>Peu de discussion dans ce cours sur la disponibilité</a:t>
            </a:r>
            <a:r>
              <a:rPr lang="fr-CA" altLang="fr-FR" dirty="0"/>
              <a:t>								</a:t>
            </a:r>
          </a:p>
          <a:p>
            <a:pPr eaLnBrk="1" hangingPunct="1"/>
            <a:endParaRPr lang="fr-CA" altLang="fr-FR" dirty="0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F83942-4C96-4855-8641-823A69DB8829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fr-FR" sz="1400">
              <a:latin typeface="Arial Unicode MS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5003AB2-3AE1-4A19-B9DB-DCE4E0896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345061"/>
            <a:ext cx="1638338" cy="13923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Exigences et technologie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Les </a:t>
            </a:r>
            <a:r>
              <a:rPr lang="fr-CA" altLang="fr-FR" i="1" dirty="0"/>
              <a:t>exigences</a:t>
            </a:r>
            <a:r>
              <a:rPr lang="fr-CA" altLang="fr-FR" dirty="0"/>
              <a:t> de la sécurité et de la protection de la vie privée ne sont pas précises et évoluent dans le temps et selon l’environnement</a:t>
            </a:r>
          </a:p>
          <a:p>
            <a:pPr lvl="1" eaLnBrk="1" hangingPunct="1"/>
            <a:r>
              <a:rPr lang="fr-CA" altLang="fr-FR" b="0" dirty="0"/>
              <a:t>Facteurs légaux, sociologiques, politiques, administratifs, …</a:t>
            </a:r>
          </a:p>
          <a:p>
            <a:pPr eaLnBrk="1" hangingPunct="1"/>
            <a:r>
              <a:rPr lang="fr-CA" altLang="fr-FR" dirty="0"/>
              <a:t>Les possibilités de la technologie sont aussi en évolution continue et cherchent à satisfaire ces exigences</a:t>
            </a:r>
          </a:p>
          <a:p>
            <a:pPr eaLnBrk="1" hangingPunct="1"/>
            <a:r>
              <a:rPr lang="fr-CA" altLang="fr-FR" dirty="0"/>
              <a:t>Il s’agit d’une poursuite sans cesse …dans laquelle la technologie est condamnée au rôle éternel de poursuivant …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67A2FE5-1FB1-4DDB-ABAA-E6EA62E0C737}" type="slidenum">
              <a:rPr lang="fr-CA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fr-CA" altLang="fr-FR" sz="1400">
              <a:latin typeface="Arial Unicode MS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INF6153 </a:t>
            </a: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457200" y="-598488"/>
            <a:ext cx="8686800" cy="1295401"/>
          </a:xfrm>
        </p:spPr>
        <p:txBody>
          <a:bodyPr/>
          <a:lstStyle/>
          <a:p>
            <a:r>
              <a:rPr lang="fr-CA" altLang="fr-FR"/>
              <a:t>Contexte légal et sociétaire</a:t>
            </a:r>
          </a:p>
        </p:txBody>
      </p:sp>
      <p:sp>
        <p:nvSpPr>
          <p:cNvPr id="22531" name="Espace réservé du contenu 2"/>
          <p:cNvSpPr>
            <a:spLocks noGrp="1"/>
          </p:cNvSpPr>
          <p:nvPr>
            <p:ph idx="1"/>
          </p:nvPr>
        </p:nvSpPr>
        <p:spPr>
          <a:xfrm>
            <a:off x="458490" y="719015"/>
            <a:ext cx="8229600" cy="5334000"/>
          </a:xfrm>
        </p:spPr>
        <p:txBody>
          <a:bodyPr/>
          <a:lstStyle/>
          <a:p>
            <a:r>
              <a:rPr lang="fr-CA" altLang="fr-FR" sz="2800" dirty="0"/>
              <a:t>Une loi ou un règlement dit que telle donnée ne peut être disponible qu’à certaines personnes</a:t>
            </a:r>
          </a:p>
          <a:p>
            <a:r>
              <a:rPr lang="fr-CA" altLang="fr-FR" sz="2800" dirty="0"/>
              <a:t>Le système de protection de données est configuré de manière à imposer cette contrainte</a:t>
            </a:r>
          </a:p>
          <a:p>
            <a:r>
              <a:rPr lang="fr-CA" altLang="fr-FR" sz="2800" dirty="0"/>
              <a:t>Une personne autorisée lit la donnée</a:t>
            </a:r>
          </a:p>
          <a:p>
            <a:r>
              <a:rPr lang="fr-CA" altLang="fr-FR" sz="2800" dirty="0"/>
              <a:t>Il l’enregistre dans une clé non sécurisée qu’il met dans sa poche</a:t>
            </a:r>
          </a:p>
          <a:p>
            <a:r>
              <a:rPr lang="fr-CA" altLang="fr-FR" sz="2800" dirty="0"/>
              <a:t>Dans l’autobus, quelqu’un lui vole la clé …</a:t>
            </a:r>
          </a:p>
          <a:p>
            <a:pPr lvl="1"/>
            <a:r>
              <a:rPr lang="fr-CA" altLang="fr-FR" sz="2400" b="0" dirty="0"/>
              <a:t>Le système informatique a fait son travail, mais pour être efficace il doit être dans un contexte dans lequel il y a des autres mécanismes de protection qui s’appliquent aux personnes:</a:t>
            </a:r>
          </a:p>
          <a:p>
            <a:pPr lvl="1"/>
            <a:r>
              <a:rPr lang="fr-CA" altLang="fr-FR" sz="2400" b="0" dirty="0"/>
              <a:t>punitions de différente nature, par exemple pour négligence</a:t>
            </a:r>
            <a:r>
              <a:rPr lang="fr-CA" altLang="fr-FR" b="0" dirty="0"/>
              <a:t>.</a:t>
            </a:r>
          </a:p>
          <a:p>
            <a:endParaRPr lang="fr-CA" alt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2253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F7F14022-0751-4321-ACCC-E107D5AB7CE7}" type="slidenum">
              <a:rPr lang="en-US" altLang="fr-FR" smtClean="0"/>
              <a:pPr/>
              <a:t>20</a:t>
            </a:fld>
            <a:endParaRPr lang="en-US" altLang="fr-FR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63A463-CD0D-42ED-AE5B-007C22366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dirty="0"/>
              <a:t>Note terminologique: </a:t>
            </a:r>
            <a:r>
              <a:rPr lang="fr-CA" i="1" dirty="0"/>
              <a:t>confidentialité</a:t>
            </a:r>
            <a:r>
              <a:rPr lang="fr-CA" dirty="0"/>
              <a:t> et </a:t>
            </a:r>
            <a:r>
              <a:rPr lang="fr-CA" i="1" dirty="0"/>
              <a:t>secret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433141-EFE5-45F5-8FF3-982A5880B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Parfois la théorie réserve le terme </a:t>
            </a:r>
            <a:r>
              <a:rPr lang="fr-CA" i="1" dirty="0"/>
              <a:t>secret</a:t>
            </a:r>
            <a:r>
              <a:rPr lang="fr-CA" dirty="0"/>
              <a:t> (</a:t>
            </a:r>
            <a:r>
              <a:rPr lang="fr-CA" dirty="0" err="1"/>
              <a:t>secrecy</a:t>
            </a:r>
            <a:r>
              <a:rPr lang="fr-CA" dirty="0"/>
              <a:t>) aux secrets d’État</a:t>
            </a:r>
          </a:p>
          <a:p>
            <a:r>
              <a:rPr lang="fr-CA" dirty="0"/>
              <a:t>Et utilise plutôt le terme </a:t>
            </a:r>
            <a:r>
              <a:rPr lang="fr-CA" i="1" dirty="0"/>
              <a:t>confidentiel</a:t>
            </a:r>
            <a:r>
              <a:rPr lang="fr-CA" dirty="0"/>
              <a:t> pour les secrets d’entreprise ou personnels</a:t>
            </a:r>
          </a:p>
          <a:p>
            <a:r>
              <a:rPr lang="fr-CA" dirty="0"/>
              <a:t>Je ne suis pas d’accord … le mot </a:t>
            </a:r>
            <a:r>
              <a:rPr lang="fr-CA" i="1" dirty="0"/>
              <a:t>secret</a:t>
            </a:r>
            <a:r>
              <a:rPr lang="fr-CA" dirty="0"/>
              <a:t> est un mot </a:t>
            </a:r>
            <a:r>
              <a:rPr lang="fr-CA" i="1" dirty="0"/>
              <a:t>générique</a:t>
            </a:r>
            <a:r>
              <a:rPr lang="fr-CA" dirty="0"/>
              <a:t> qui est utilisé dans la langue ordinaire:</a:t>
            </a:r>
          </a:p>
          <a:p>
            <a:pPr lvl="1"/>
            <a:r>
              <a:rPr lang="fr-CA" b="0" i="1" dirty="0"/>
              <a:t>‘je te dirai un secret …’</a:t>
            </a:r>
          </a:p>
          <a:p>
            <a:pPr lvl="2"/>
            <a:r>
              <a:rPr lang="fr-CA" b="0" i="1" dirty="0"/>
              <a:t>Donc j’utilise ‘secret’ pour parler de toute donnée ou information d’accès restreint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49842A1-4602-495D-881A-1CAB953016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918BB5-1DCB-4AA5-B3E6-74937D24CA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6252E-8ED2-40E4-8391-6BB0102D724B}" type="slidenum">
              <a:rPr lang="en-US" altLang="fr-FR" smtClean="0"/>
              <a:pPr>
                <a:defRPr/>
              </a:pPr>
              <a:t>21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943738691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5"/>
          <p:cNvSpPr>
            <a:spLocks noGrp="1"/>
          </p:cNvSpPr>
          <p:nvPr>
            <p:ph type="title"/>
          </p:nvPr>
        </p:nvSpPr>
        <p:spPr>
          <a:xfrm>
            <a:off x="-540568" y="2564904"/>
            <a:ext cx="8686800" cy="1295400"/>
          </a:xfrm>
        </p:spPr>
        <p:txBody>
          <a:bodyPr/>
          <a:lstStyle/>
          <a:p>
            <a:pPr algn="r" eaLnBrk="1" hangingPunct="1"/>
            <a:r>
              <a:rPr lang="en-CA" altLang="fr-FR" dirty="0" err="1"/>
              <a:t>Quelques</a:t>
            </a:r>
            <a:r>
              <a:rPr lang="en-CA" altLang="fr-FR" dirty="0"/>
              <a:t> definitions</a:t>
            </a:r>
            <a:br>
              <a:rPr lang="en-CA" altLang="fr-FR" dirty="0"/>
            </a:br>
            <a:r>
              <a:rPr lang="en-CA" altLang="fr-FR" sz="2000" dirty="0" err="1"/>
              <a:t>en</a:t>
            </a:r>
            <a:r>
              <a:rPr lang="en-CA" altLang="fr-FR" sz="2000" dirty="0"/>
              <a:t> </a:t>
            </a:r>
            <a:r>
              <a:rPr lang="en-CA" altLang="fr-FR" sz="2000" dirty="0" err="1"/>
              <a:t>vrac</a:t>
            </a:r>
            <a:r>
              <a:rPr lang="en-CA" altLang="fr-FR" sz="2000" dirty="0"/>
              <a:t>…</a:t>
            </a:r>
            <a:endParaRPr lang="fr-CA" alt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23556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7C73662-EBB8-468A-A426-E28344215B8A}" type="slidenum">
              <a:rPr lang="en-US" altLang="fr-FR" sz="2400" smtClean="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fr-FR" sz="2400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Usagers et sujets</a:t>
            </a: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fr-FR" sz="2400" dirty="0"/>
              <a:t>Une distinction est souvent faite entre:</a:t>
            </a:r>
          </a:p>
          <a:p>
            <a:pPr lvl="1"/>
            <a:r>
              <a:rPr lang="fr-CA" altLang="fr-FR" sz="2000" dirty="0"/>
              <a:t>usagers</a:t>
            </a:r>
            <a:r>
              <a:rPr lang="fr-CA" altLang="fr-FR" sz="2000" b="0" dirty="0"/>
              <a:t> (personnes) et </a:t>
            </a:r>
          </a:p>
          <a:p>
            <a:pPr lvl="1"/>
            <a:r>
              <a:rPr lang="fr-CA" altLang="fr-FR" sz="2000" dirty="0"/>
              <a:t>sujets</a:t>
            </a:r>
            <a:r>
              <a:rPr lang="fr-CA" altLang="fr-FR" sz="2000" b="0" dirty="0"/>
              <a:t> informatiques (processus informatiques)</a:t>
            </a:r>
          </a:p>
          <a:p>
            <a:r>
              <a:rPr lang="fr-CA" altLang="fr-FR" sz="2400" dirty="0"/>
              <a:t>Les </a:t>
            </a:r>
            <a:r>
              <a:rPr lang="fr-CA" altLang="fr-FR" sz="2400" i="1" dirty="0"/>
              <a:t>sujets informatiques</a:t>
            </a:r>
            <a:r>
              <a:rPr lang="fr-CA" altLang="fr-FR" sz="2400" dirty="0"/>
              <a:t> sont obligés de se comporter selon leurs programmes</a:t>
            </a:r>
          </a:p>
          <a:p>
            <a:r>
              <a:rPr lang="fr-CA" altLang="fr-FR" sz="2400" dirty="0"/>
              <a:t>Les </a:t>
            </a:r>
            <a:r>
              <a:rPr lang="fr-CA" altLang="fr-FR" sz="2400" i="1" dirty="0"/>
              <a:t>usagers</a:t>
            </a:r>
            <a:r>
              <a:rPr lang="fr-CA" altLang="fr-FR" sz="2400" dirty="0"/>
              <a:t>, les personnes ne le sont pas …</a:t>
            </a:r>
          </a:p>
          <a:p>
            <a:r>
              <a:rPr lang="fr-CA" altLang="fr-FR" sz="2400" dirty="0"/>
              <a:t>Donc les principes étudiés dans ce cours sont surtout importants </a:t>
            </a:r>
            <a:r>
              <a:rPr lang="fr-CA" altLang="fr-FR" sz="2400" i="1" dirty="0"/>
              <a:t>pour les sujets informatiques</a:t>
            </a:r>
          </a:p>
          <a:p>
            <a:r>
              <a:rPr lang="fr-CA" altLang="fr-FR" sz="2400" dirty="0"/>
              <a:t>Les usagers humains ne peuvent pas être contraints de la même manière, mais s’ils ne suivent pas les règles ils pourraient être punis</a:t>
            </a:r>
          </a:p>
          <a:p>
            <a:pPr lvl="1"/>
            <a:r>
              <a:rPr lang="fr-CA" altLang="fr-FR" sz="2000" b="0" dirty="0"/>
              <a:t>Cependant dans les contextes informatiques les usagers humains peuvent devoir agir par l’entremise de sujets informatiques!</a:t>
            </a:r>
            <a:endParaRPr lang="fr-CA" altLang="fr-FR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INF6153 </a:t>
            </a:r>
          </a:p>
        </p:txBody>
      </p:sp>
      <p:sp>
        <p:nvSpPr>
          <p:cNvPr id="2458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C57D68B-5263-49C8-B4F3-56ADD9E8AD72}" type="slidenum">
              <a:rPr lang="fr-CA" altLang="fr-FR" sz="2400" smtClean="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fr-CA" altLang="fr-FR" sz="2400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6E92E9-F394-4220-86FB-E15175B27E14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fr-FR" sz="1400">
              <a:latin typeface="Arial Unicode MS" pitchFamily="34" charset="-128"/>
            </a:endParaRPr>
          </a:p>
        </p:txBody>
      </p:sp>
      <p:sp>
        <p:nvSpPr>
          <p:cNvPr id="14339" name="Titre 1"/>
          <p:cNvSpPr>
            <a:spLocks noGrp="1"/>
          </p:cNvSpPr>
          <p:nvPr/>
        </p:nvSpPr>
        <p:spPr bwMode="auto">
          <a:xfrm>
            <a:off x="649288" y="1889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fr-CA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Politiques</a:t>
            </a:r>
          </a:p>
        </p:txBody>
      </p:sp>
      <p:sp>
        <p:nvSpPr>
          <p:cNvPr id="25604" name="Espace réservé du contenu 2"/>
          <p:cNvSpPr>
            <a:spLocks noGrp="1"/>
          </p:cNvSpPr>
          <p:nvPr/>
        </p:nvSpPr>
        <p:spPr bwMode="auto">
          <a:xfrm>
            <a:off x="649288" y="13144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200150" indent="-28575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buClrTx/>
              <a:buFontTx/>
              <a:buBlip>
                <a:blip r:embed="rId2"/>
              </a:buBlip>
            </a:pPr>
            <a:r>
              <a:rPr lang="fr-CA" altLang="fr-FR" sz="2400" dirty="0">
                <a:sym typeface="Webdings" panose="05030102010509060703" pitchFamily="18" charset="2"/>
              </a:rPr>
              <a:t>“</a:t>
            </a:r>
            <a:r>
              <a:rPr lang="fr-CA" altLang="fr-FR" sz="2800" dirty="0">
                <a:sym typeface="Webdings" panose="05030102010509060703" pitchFamily="18" charset="2"/>
              </a:rPr>
              <a:t>Politique” est un mot générique, très souvent utilisé</a:t>
            </a:r>
          </a:p>
          <a:p>
            <a:pPr>
              <a:buClrTx/>
              <a:buFontTx/>
              <a:buBlip>
                <a:blip r:embed="rId2"/>
              </a:buBlip>
            </a:pPr>
            <a:r>
              <a:rPr lang="fr-CA" altLang="fr-FR" sz="2800" dirty="0">
                <a:sym typeface="Webdings" panose="05030102010509060703" pitchFamily="18" charset="2"/>
              </a:rPr>
              <a:t>On dit qu’une organisation a </a:t>
            </a:r>
            <a:r>
              <a:rPr lang="fr-CA" altLang="fr-FR" sz="2800" i="1" dirty="0">
                <a:sym typeface="Webdings" panose="05030102010509060703" pitchFamily="18" charset="2"/>
              </a:rPr>
              <a:t>une politique de sécurité</a:t>
            </a:r>
            <a:r>
              <a:rPr lang="fr-CA" altLang="fr-FR" sz="2800" dirty="0">
                <a:sym typeface="Webdings" panose="05030102010509060703" pitchFamily="18" charset="2"/>
              </a:rPr>
              <a:t>, ce qui dénote l’ensemble de critères ou principes utilisés dans l’organisation pour la sécurité</a:t>
            </a:r>
          </a:p>
          <a:p>
            <a:pPr lvl="1">
              <a:buClrTx/>
              <a:buSzTx/>
              <a:buFontTx/>
              <a:buBlip>
                <a:blip r:embed="rId3"/>
              </a:buBlip>
            </a:pPr>
            <a:r>
              <a:rPr lang="fr-CA" altLang="fr-FR" sz="2400" b="0" dirty="0">
                <a:sym typeface="Wingdings" panose="05000000000000000000" pitchFamily="2" charset="2"/>
              </a:rPr>
              <a:t>Un de ces principes pourrait être</a:t>
            </a:r>
            <a:r>
              <a:rPr lang="fr-CA" altLang="fr-FR" sz="2400" b="0" i="1" dirty="0">
                <a:sym typeface="Wingdings" panose="05000000000000000000" pitchFamily="2" charset="2"/>
              </a:rPr>
              <a:t>:</a:t>
            </a:r>
          </a:p>
          <a:p>
            <a:pPr lvl="2">
              <a:buClrTx/>
              <a:buSzTx/>
              <a:buFontTx/>
              <a:buBlip>
                <a:blip r:embed="rId3"/>
              </a:buBlip>
            </a:pPr>
            <a:r>
              <a:rPr lang="fr-CA" altLang="fr-FR" sz="2400" b="0" i="1" dirty="0">
                <a:sym typeface="Wingdings" panose="05000000000000000000" pitchFamily="2" charset="2"/>
              </a:rPr>
              <a:t> ‘Il est essentiel de veiller à la confidentialité des dossiers des étudiants’</a:t>
            </a:r>
          </a:p>
          <a:p>
            <a:pPr>
              <a:buClrTx/>
              <a:buFontTx/>
              <a:buBlip>
                <a:blip r:embed="rId2"/>
              </a:buBlip>
            </a:pPr>
            <a:r>
              <a:rPr lang="fr-CA" altLang="fr-FR" sz="2800" dirty="0">
                <a:sym typeface="Webdings" panose="05030102010509060703" pitchFamily="18" charset="2"/>
              </a:rPr>
              <a:t>Mais parfois on nomme </a:t>
            </a:r>
            <a:r>
              <a:rPr lang="fr-CA" altLang="fr-FR" sz="2800" i="1" dirty="0">
                <a:sym typeface="Webdings" panose="05030102010509060703" pitchFamily="18" charset="2"/>
              </a:rPr>
              <a:t>politique</a:t>
            </a:r>
            <a:r>
              <a:rPr lang="fr-CA" altLang="fr-FR" sz="2800" dirty="0">
                <a:sym typeface="Webdings" panose="05030102010509060703" pitchFamily="18" charset="2"/>
              </a:rPr>
              <a:t> une </a:t>
            </a:r>
            <a:r>
              <a:rPr lang="fr-CA" altLang="fr-FR" sz="2800" i="1" dirty="0">
                <a:sym typeface="Webdings" panose="05030102010509060703" pitchFamily="18" charset="2"/>
              </a:rPr>
              <a:t>règle</a:t>
            </a:r>
            <a:r>
              <a:rPr lang="fr-CA" altLang="fr-FR" sz="2800" dirty="0">
                <a:sym typeface="Webdings" panose="05030102010509060703" pitchFamily="18" charset="2"/>
              </a:rPr>
              <a:t> spécifique de sécurité, </a:t>
            </a:r>
          </a:p>
          <a:p>
            <a:pPr lvl="1">
              <a:buClrTx/>
              <a:buSzTx/>
              <a:buFontTx/>
              <a:buBlip>
                <a:blip r:embed="rId3"/>
              </a:buBlip>
            </a:pPr>
            <a:r>
              <a:rPr lang="fr-CA" altLang="fr-FR" sz="2400" b="0" dirty="0">
                <a:sym typeface="Wingdings" panose="05000000000000000000" pitchFamily="2" charset="2"/>
              </a:rPr>
              <a:t>p.ex. </a:t>
            </a:r>
            <a:r>
              <a:rPr lang="fr-CA" altLang="fr-FR" sz="2400" b="0" i="1" dirty="0">
                <a:sym typeface="Wingdings" panose="05000000000000000000" pitchFamily="2" charset="2"/>
              </a:rPr>
              <a:t>‘un étudiant ne peut pas lire les notes d’un autre étudiant’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sz="2800"/>
              <a:t>Politiques à différents niveaux d’abstraction</a:t>
            </a: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fr-FR" sz="2400" dirty="0"/>
              <a:t>Plus abstrait:</a:t>
            </a:r>
          </a:p>
          <a:p>
            <a:pPr lvl="1" eaLnBrk="1" hangingPunct="1"/>
            <a:r>
              <a:rPr lang="fr-CA" altLang="fr-FR" sz="2000" dirty="0"/>
              <a:t>“Notre compagnie assure la plus haute confidentialité concernant les données personnelles de ses clients”</a:t>
            </a:r>
          </a:p>
          <a:p>
            <a:pPr eaLnBrk="1" hangingPunct="1"/>
            <a:r>
              <a:rPr lang="fr-CA" altLang="fr-FR" sz="2400" dirty="0"/>
              <a:t>Moins abstrait:</a:t>
            </a:r>
          </a:p>
          <a:p>
            <a:pPr lvl="1" eaLnBrk="1" hangingPunct="1"/>
            <a:r>
              <a:rPr lang="fr-CA" altLang="fr-FR" sz="2000" dirty="0"/>
              <a:t>“Une fois une transaction terminée, toutes les données personnelles du client seront disponibles seulement après autorisation spéciale d’un chef de département”</a:t>
            </a:r>
          </a:p>
          <a:p>
            <a:pPr eaLnBrk="1" hangingPunct="1"/>
            <a:r>
              <a:rPr lang="fr-CA" altLang="fr-FR" sz="2400" dirty="0"/>
              <a:t>Encore plus concret (en effet, une </a:t>
            </a:r>
            <a:r>
              <a:rPr lang="fr-CA" altLang="fr-FR" sz="2400" i="1" dirty="0"/>
              <a:t>règle</a:t>
            </a:r>
            <a:r>
              <a:rPr lang="fr-CA" altLang="fr-FR" sz="2400" dirty="0"/>
              <a:t> de </a:t>
            </a:r>
            <a:r>
              <a:rPr lang="fr-CA" altLang="fr-FR" sz="2400" dirty="0" err="1"/>
              <a:t>Cd’A</a:t>
            </a:r>
            <a:r>
              <a:rPr lang="fr-CA" altLang="fr-FR" sz="2400" dirty="0"/>
              <a:t>)</a:t>
            </a:r>
          </a:p>
          <a:p>
            <a:pPr lvl="1" eaLnBrk="1" hangingPunct="1"/>
            <a:r>
              <a:rPr lang="fr-CA" altLang="fr-FR" sz="2000" dirty="0"/>
              <a:t>“Si un employé aux ventes demande de lire les données historiques d’un client, cette requête sera niée”</a:t>
            </a:r>
          </a:p>
          <a:p>
            <a:pPr eaLnBrk="1" hangingPunct="1"/>
            <a:r>
              <a:rPr lang="fr-CA" altLang="fr-FR" sz="2400" dirty="0"/>
              <a:t>Nous pourrons avoir plusieurs niveaux </a:t>
            </a:r>
            <a:r>
              <a:rPr lang="fr-CA" altLang="fr-FR" sz="2800" dirty="0"/>
              <a:t>		</a:t>
            </a:r>
            <a:r>
              <a:rPr lang="fr-CA" altLang="fr-FR" dirty="0"/>
              <a:t>								</a:t>
            </a:r>
          </a:p>
          <a:p>
            <a:pPr lvl="1" eaLnBrk="1" hangingPunct="1"/>
            <a:endParaRPr lang="fr-CA" altLang="fr-FR" dirty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6AFDC45-B1AF-46BD-BF29-42A3504FA420}" type="slidenum">
              <a:rPr lang="en-CA" altLang="fr-FR" sz="1800" smtClean="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CA" altLang="fr-FR" sz="18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INF6153</a:t>
            </a:r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CEF7A4-F57A-49ED-8A71-7DA05E47F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Notre terminologie: Politiques et règles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D9D5E1-0B79-437C-9AFC-6A4FC26B5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Dans ce cours, normalement nous parlerons de:</a:t>
            </a:r>
          </a:p>
          <a:p>
            <a:pPr lvl="1"/>
            <a:r>
              <a:rPr lang="fr-CA" b="0" dirty="0"/>
              <a:t>Règles: politiques élémentaires qui peuvent être implémentées directement dans un système de contrôle d’accès</a:t>
            </a:r>
          </a:p>
          <a:p>
            <a:pPr lvl="2"/>
            <a:r>
              <a:rPr lang="fr-CA" b="0" dirty="0"/>
              <a:t>“Si un employé aux ventes demande de lire les données historiques d’un client, cette requête sera niée”</a:t>
            </a:r>
          </a:p>
          <a:p>
            <a:pPr lvl="1"/>
            <a:r>
              <a:rPr lang="fr-CA" b="0" dirty="0"/>
              <a:t>Politiques: ensembles de règles ou sinon politiques dans un sens général</a:t>
            </a:r>
          </a:p>
          <a:p>
            <a:r>
              <a:rPr lang="fr-CA" dirty="0"/>
              <a:t>Quelques modèles de </a:t>
            </a:r>
            <a:r>
              <a:rPr lang="fr-CA" dirty="0" err="1"/>
              <a:t>CdA</a:t>
            </a:r>
            <a:r>
              <a:rPr lang="fr-CA" dirty="0"/>
              <a:t> ont leur propres définitions de politiques et règles</a:t>
            </a:r>
            <a:endParaRPr lang="fr-CA" b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9180F3E-6FD4-4E66-9C47-88E8A6AC03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F02F30-496E-4535-A14A-89B6F1A48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6252E-8ED2-40E4-8391-6BB0102D724B}" type="slidenum">
              <a:rPr lang="en-US" altLang="fr-FR" smtClean="0"/>
              <a:pPr>
                <a:defRPr/>
              </a:pPr>
              <a:t>26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87915274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2"/>
          <p:cNvSpPr>
            <a:spLocks noGrp="1"/>
          </p:cNvSpPr>
          <p:nvPr>
            <p:ph type="title"/>
          </p:nvPr>
        </p:nvSpPr>
        <p:spPr>
          <a:xfrm>
            <a:off x="755650" y="333375"/>
            <a:ext cx="7772400" cy="1143000"/>
          </a:xfrm>
        </p:spPr>
        <p:txBody>
          <a:bodyPr/>
          <a:lstStyle/>
          <a:p>
            <a:pPr eaLnBrk="1" hangingPunct="1"/>
            <a:r>
              <a:rPr lang="fr-CA" altLang="fr-FR" dirty="0"/>
              <a:t>Politiques et Modèles</a:t>
            </a:r>
          </a:p>
        </p:txBody>
      </p:sp>
      <p:sp>
        <p:nvSpPr>
          <p:cNvPr id="26627" name="Espace réservé du contenu 3"/>
          <p:cNvSpPr>
            <a:spLocks noGrp="1"/>
          </p:cNvSpPr>
          <p:nvPr>
            <p:ph idx="1"/>
          </p:nvPr>
        </p:nvSpPr>
        <p:spPr>
          <a:xfrm>
            <a:off x="539750" y="1484313"/>
            <a:ext cx="8135938" cy="4537075"/>
          </a:xfrm>
        </p:spPr>
        <p:txBody>
          <a:bodyPr/>
          <a:lstStyle/>
          <a:p>
            <a:pPr eaLnBrk="1" hangingPunct="1"/>
            <a:endParaRPr lang="fr-CA" altLang="fr-FR" sz="2800" dirty="0"/>
          </a:p>
          <a:p>
            <a:pPr eaLnBrk="1" hangingPunct="1"/>
            <a:r>
              <a:rPr lang="fr-CA" altLang="fr-FR" sz="2800" dirty="0"/>
              <a:t>Politique: principe de sécurité </a:t>
            </a:r>
          </a:p>
          <a:p>
            <a:pPr lvl="1" eaLnBrk="1" hangingPunct="1"/>
            <a:r>
              <a:rPr lang="fr-CA" altLang="fr-FR" sz="2400" b="0" dirty="0"/>
              <a:t>Normalement d’haut niveau, et informelle, pour toute une organisation</a:t>
            </a:r>
          </a:p>
          <a:p>
            <a:pPr lvl="2" eaLnBrk="1" hangingPunct="1"/>
            <a:r>
              <a:rPr lang="fr-CA" altLang="fr-FR" sz="2100" b="0" dirty="0"/>
              <a:t>Les étudiants ne peuvent pas changer les notes </a:t>
            </a:r>
          </a:p>
          <a:p>
            <a:pPr eaLnBrk="1" hangingPunct="1"/>
            <a:r>
              <a:rPr lang="fr-CA" altLang="fr-FR" sz="2800" dirty="0"/>
              <a:t>Modèle: un système abstrait qui peut être utilisé pour implémenter des politiques</a:t>
            </a:r>
          </a:p>
          <a:p>
            <a:pPr lvl="1" eaLnBrk="1" hangingPunct="1"/>
            <a:r>
              <a:rPr lang="fr-CA" altLang="fr-FR" sz="2400" dirty="0"/>
              <a:t>DAC, MAC, RBAC, ABAC que nous discuterons sont des modèles</a:t>
            </a:r>
          </a:p>
        </p:txBody>
      </p:sp>
      <p:sp>
        <p:nvSpPr>
          <p:cNvPr id="26628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A88722F-1AE3-4558-BCC4-5F5815D9CD8E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fr-FR" sz="1400">
              <a:latin typeface="Arial Unicode MS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CDE5C0-CFC9-48D4-9EF3-73A6D039A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Qui détermine les politiques?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EC5B2D-935B-4381-9651-888F1F093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400" dirty="0"/>
              <a:t>Normalement les organisations se dotent d’un document officiel contenant leurs </a:t>
            </a:r>
            <a:r>
              <a:rPr lang="fr-CA" sz="2400" i="1" dirty="0"/>
              <a:t>politiques de sécurité</a:t>
            </a:r>
          </a:p>
          <a:p>
            <a:pPr lvl="1"/>
            <a:r>
              <a:rPr lang="fr-CA" sz="2000" b="0" dirty="0"/>
              <a:t>Écrit en prose, incluant un certain nombre de principes généraux, entre autres sur la </a:t>
            </a:r>
            <a:r>
              <a:rPr lang="fr-CA" sz="2000" b="0" i="1" dirty="0"/>
              <a:t>confidentialité</a:t>
            </a:r>
            <a:endParaRPr lang="fr-CA" sz="2000" b="0" dirty="0"/>
          </a:p>
          <a:p>
            <a:pPr lvl="2"/>
            <a:r>
              <a:rPr lang="fr-CA" sz="1700" b="0" dirty="0"/>
              <a:t>Exercice: ces documents sont souvent disponibles sur la toile, cherchez-les</a:t>
            </a:r>
          </a:p>
          <a:p>
            <a:r>
              <a:rPr lang="fr-CA" sz="2400" dirty="0"/>
              <a:t>Les organisations pourront aussi avoir un </a:t>
            </a:r>
            <a:r>
              <a:rPr lang="fr-CA" sz="2400" i="1" dirty="0"/>
              <a:t>gérant</a:t>
            </a:r>
            <a:r>
              <a:rPr lang="fr-CA" sz="2400" dirty="0"/>
              <a:t> du département de la sécurité</a:t>
            </a:r>
          </a:p>
          <a:p>
            <a:pPr lvl="1"/>
            <a:r>
              <a:rPr lang="fr-CA" sz="2000" b="0" dirty="0"/>
              <a:t>Celui-ci pourrait aussi exprimer des politiques à un niveau générique</a:t>
            </a:r>
          </a:p>
          <a:p>
            <a:pPr lvl="1"/>
            <a:r>
              <a:rPr lang="fr-CA" sz="2000" b="0" dirty="0"/>
              <a:t>Mais conformes au document ci-dessus</a:t>
            </a:r>
          </a:p>
          <a:p>
            <a:r>
              <a:rPr lang="fr-CA" sz="2400" dirty="0"/>
              <a:t>Il y aura sûrement des employés spécialistes qui savent comment traduire les politiques générique en politiques et règles spécifiques pour les applications de sécurité</a:t>
            </a:r>
          </a:p>
          <a:p>
            <a:pPr lvl="1"/>
            <a:r>
              <a:rPr lang="fr-CA" sz="2000" b="0" dirty="0"/>
              <a:t>C’est cette personne que nous appellerons: administrateur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9F78EF-F577-478A-ABD2-EA98A097F8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2EEF63-E784-441C-AB0B-039B920A5A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6252E-8ED2-40E4-8391-6BB0102D724B}" type="slidenum">
              <a:rPr lang="en-US" altLang="fr-FR" smtClean="0"/>
              <a:pPr>
                <a:defRPr/>
              </a:pPr>
              <a:t>28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32266451"/>
      </p:ext>
    </p:extLst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Administrateur du système</a:t>
            </a:r>
          </a:p>
        </p:txBody>
      </p:sp>
      <p:sp>
        <p:nvSpPr>
          <p:cNvPr id="5632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fr-FR" sz="2400" dirty="0"/>
              <a:t>Normalement une personne</a:t>
            </a:r>
          </a:p>
          <a:p>
            <a:pPr eaLnBrk="1" hangingPunct="1"/>
            <a:r>
              <a:rPr lang="fr-CA" altLang="fr-FR" sz="2400" dirty="0"/>
              <a:t>Il s’occupe:</a:t>
            </a:r>
          </a:p>
          <a:p>
            <a:pPr lvl="1" eaLnBrk="1" hangingPunct="1"/>
            <a:r>
              <a:rPr lang="fr-CA" altLang="fr-FR" sz="2000" b="0" dirty="0"/>
              <a:t>D’implémenter les politiques de sécurité dans un système</a:t>
            </a:r>
          </a:p>
          <a:p>
            <a:pPr lvl="1" eaLnBrk="1" hangingPunct="1"/>
            <a:r>
              <a:rPr lang="fr-CA" altLang="fr-FR" sz="2000" b="0" dirty="0"/>
              <a:t>Mais souvent aussi: de veiller à la bonne exécution du système</a:t>
            </a:r>
          </a:p>
          <a:p>
            <a:pPr lvl="2" eaLnBrk="1" hangingPunct="1"/>
            <a:r>
              <a:rPr lang="fr-CA" altLang="fr-FR" sz="1800" b="0" dirty="0"/>
              <a:t>Observer et réagir aux violations</a:t>
            </a:r>
          </a:p>
          <a:p>
            <a:pPr eaLnBrk="1" hangingPunct="1"/>
            <a:r>
              <a:rPr lang="fr-CA" altLang="fr-FR" sz="2400" dirty="0"/>
              <a:t>Exemple: </a:t>
            </a:r>
          </a:p>
          <a:p>
            <a:pPr lvl="1" eaLnBrk="1" hangingPunct="1"/>
            <a:r>
              <a:rPr lang="fr-CA" altLang="fr-FR" sz="2000" b="0" dirty="0"/>
              <a:t>Dans un hôpital, l’administrateur met en place des politiques assurant qu’un docteur ne peut consulter que les dossier de ses propres patients</a:t>
            </a:r>
          </a:p>
          <a:p>
            <a:pPr lvl="1" eaLnBrk="1" hangingPunct="1"/>
            <a:r>
              <a:rPr lang="fr-CA" altLang="fr-FR" sz="2000" b="0" dirty="0"/>
              <a:t>Cas d’urgence: </a:t>
            </a:r>
          </a:p>
          <a:p>
            <a:pPr lvl="2" eaLnBrk="1" hangingPunct="1"/>
            <a:r>
              <a:rPr lang="fr-CA" altLang="fr-FR" sz="1700" b="0" dirty="0"/>
              <a:t>un docteur est obligé de consulter le dossier d’un patient quelconque</a:t>
            </a:r>
          </a:p>
          <a:p>
            <a:pPr lvl="1" eaLnBrk="1" hangingPunct="1"/>
            <a:r>
              <a:rPr lang="fr-CA" altLang="fr-FR" sz="2000" b="0" dirty="0"/>
              <a:t>Une exception est accordée automatiquement ou par autorisation d’un administrateur</a:t>
            </a:r>
          </a:p>
          <a:p>
            <a:pPr lvl="1" eaLnBrk="1" hangingPunct="1"/>
            <a:r>
              <a:rPr lang="fr-CA" altLang="fr-FR" sz="2000" b="0" dirty="0"/>
              <a:t>L’exception est enregistrée et sera vérifiée (</a:t>
            </a:r>
            <a:r>
              <a:rPr lang="fr-CA" altLang="fr-FR" sz="2000" b="0" dirty="0" err="1"/>
              <a:t>audited</a:t>
            </a:r>
            <a:r>
              <a:rPr lang="fr-CA" altLang="fr-FR" sz="2000" b="0" dirty="0"/>
              <a:t>) par l’admin plus tard</a:t>
            </a:r>
          </a:p>
        </p:txBody>
      </p:sp>
      <p:sp>
        <p:nvSpPr>
          <p:cNvPr id="5632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E063A9-500E-4CA4-92E7-95C3F02DBC9B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fr-FR" sz="1400">
              <a:latin typeface="Arial Unicode MS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8C078AD-7FA2-4DD2-805D-C754AB6A0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641488"/>
            <a:ext cx="2559159" cy="799824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686800" cy="1295400"/>
          </a:xfrm>
        </p:spPr>
        <p:txBody>
          <a:bodyPr/>
          <a:lstStyle/>
          <a:p>
            <a:pPr eaLnBrk="1" hangingPunct="1"/>
            <a:r>
              <a:rPr lang="fr-CA" altLang="fr-FR" dirty="0"/>
              <a:t>Les trois éléments de la </a:t>
            </a:r>
            <a:r>
              <a:rPr lang="fr-CA" altLang="fr-FR" i="1" dirty="0"/>
              <a:t>sécurité des données</a:t>
            </a: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469900" y="1628775"/>
            <a:ext cx="8229600" cy="5334000"/>
          </a:xfrm>
        </p:spPr>
        <p:txBody>
          <a:bodyPr/>
          <a:lstStyle/>
          <a:p>
            <a:pPr eaLnBrk="1" hangingPunct="1"/>
            <a:r>
              <a:rPr lang="fr-CA" altLang="fr-FR" dirty="0"/>
              <a:t>Le triangle CIA ou SID</a:t>
            </a:r>
          </a:p>
          <a:p>
            <a:pPr lvl="1" eaLnBrk="1" hangingPunct="1"/>
            <a:r>
              <a:rPr lang="fr-CA" altLang="fr-FR" dirty="0"/>
              <a:t>Secret ou Confidentialité</a:t>
            </a:r>
          </a:p>
          <a:p>
            <a:pPr lvl="1" eaLnBrk="1" hangingPunct="1"/>
            <a:r>
              <a:rPr lang="fr-CA" altLang="fr-FR" dirty="0" err="1"/>
              <a:t>Integrité</a:t>
            </a:r>
            <a:endParaRPr lang="fr-CA" altLang="fr-FR" dirty="0"/>
          </a:p>
          <a:p>
            <a:pPr lvl="1" eaLnBrk="1" hangingPunct="1"/>
            <a:r>
              <a:rPr lang="fr-CA" altLang="fr-FR" dirty="0"/>
              <a:t>Disponibilité </a:t>
            </a:r>
          </a:p>
          <a:p>
            <a:pPr lvl="2" eaLnBrk="1" hangingPunct="1"/>
            <a:r>
              <a:rPr lang="fr-CA" altLang="fr-FR" dirty="0"/>
              <a:t>(</a:t>
            </a:r>
            <a:r>
              <a:rPr lang="fr-CA" altLang="fr-FR" dirty="0" err="1"/>
              <a:t>Availability</a:t>
            </a:r>
            <a:r>
              <a:rPr lang="fr-CA" altLang="fr-FR" dirty="0"/>
              <a:t>)</a:t>
            </a:r>
          </a:p>
          <a:p>
            <a:pPr lvl="3" eaLnBrk="1" hangingPunct="1"/>
            <a:r>
              <a:rPr lang="fr-CA" altLang="fr-FR" dirty="0"/>
              <a:t>Moins de discussion sur celle-ci</a:t>
            </a: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96C93F1-9498-4B9A-A5DC-DE8E3BF6D30E}" type="slidenum">
              <a:rPr lang="fr-CA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fr-CA" altLang="fr-FR" sz="1400">
              <a:latin typeface="Arial Unicode MS" pitchFamily="34" charset="-128"/>
            </a:endParaRPr>
          </a:p>
        </p:txBody>
      </p:sp>
      <p:sp>
        <p:nvSpPr>
          <p:cNvPr id="2" name="Triangle isocèle 1"/>
          <p:cNvSpPr/>
          <p:nvPr/>
        </p:nvSpPr>
        <p:spPr>
          <a:xfrm>
            <a:off x="5076825" y="3348038"/>
            <a:ext cx="2735263" cy="237648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2000" b="1" dirty="0" err="1">
                <a:solidFill>
                  <a:schemeClr val="tx1"/>
                </a:solidFill>
              </a:rPr>
              <a:t>DONNÉES</a:t>
            </a:r>
            <a:r>
              <a:rPr lang="fr-CA" sz="2000" b="1" dirty="0" err="1"/>
              <a:t>s</a:t>
            </a:r>
            <a:endParaRPr lang="fr-CA" sz="2000" b="1" dirty="0"/>
          </a:p>
        </p:txBody>
      </p:sp>
      <p:sp>
        <p:nvSpPr>
          <p:cNvPr id="7174" name="ZoneTexte 2"/>
          <p:cNvSpPr txBox="1">
            <a:spLocks noChangeArrowheads="1"/>
          </p:cNvSpPr>
          <p:nvPr/>
        </p:nvSpPr>
        <p:spPr bwMode="auto">
          <a:xfrm rot="-3693694">
            <a:off x="4305300" y="4216401"/>
            <a:ext cx="1843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2400" dirty="0"/>
              <a:t>secret</a:t>
            </a:r>
          </a:p>
        </p:txBody>
      </p:sp>
      <p:sp>
        <p:nvSpPr>
          <p:cNvPr id="7175" name="ZoneTexte 4"/>
          <p:cNvSpPr txBox="1">
            <a:spLocks noChangeArrowheads="1"/>
          </p:cNvSpPr>
          <p:nvPr/>
        </p:nvSpPr>
        <p:spPr bwMode="auto">
          <a:xfrm rot="3549495">
            <a:off x="6630987" y="4292601"/>
            <a:ext cx="1871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2400" dirty="0" err="1"/>
              <a:t>integrité</a:t>
            </a:r>
            <a:endParaRPr lang="fr-CA" altLang="fr-FR" sz="2400" dirty="0"/>
          </a:p>
        </p:txBody>
      </p:sp>
      <p:sp>
        <p:nvSpPr>
          <p:cNvPr id="7176" name="ZoneTexte 2"/>
          <p:cNvSpPr txBox="1">
            <a:spLocks noChangeArrowheads="1"/>
          </p:cNvSpPr>
          <p:nvPr/>
        </p:nvSpPr>
        <p:spPr bwMode="auto">
          <a:xfrm>
            <a:off x="5868988" y="5862638"/>
            <a:ext cx="1508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2400"/>
              <a:t>disponibilité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800"/>
              <a:t>INF6153 </a:t>
            </a:r>
            <a:endParaRPr lang="en-US" sz="1800" dirty="0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0E8B34-5954-44B3-836D-E28F2F18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Politiques ‘casse-verre’ ou ‘break the glass’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2A7F97-ED7A-475F-A0B5-4B9576C84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 nom général des politiques qui autorisent des exceptions dans le cas d’urgence</a:t>
            </a:r>
          </a:p>
          <a:p>
            <a:pPr lvl="1"/>
            <a:r>
              <a:rPr lang="fr-CA" b="0" dirty="0"/>
              <a:t>Comme casser le verre de la pompe anti-incendie</a:t>
            </a:r>
          </a:p>
          <a:p>
            <a:r>
              <a:rPr lang="fr-CA" dirty="0"/>
              <a:t>Ces exceptions devront </a:t>
            </a:r>
            <a:r>
              <a:rPr lang="fr-CA"/>
              <a:t>être justifiées </a:t>
            </a:r>
            <a:r>
              <a:rPr lang="fr-CA" dirty="0"/>
              <a:t>plus tard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9C90DF-125C-4EEC-9ED7-F1B562366A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68BD0C-D7C5-45BB-991D-28A396973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6252E-8ED2-40E4-8391-6BB0102D724B}" type="slidenum">
              <a:rPr lang="en-US" altLang="fr-FR" smtClean="0"/>
              <a:pPr>
                <a:defRPr/>
              </a:pPr>
              <a:t>30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3991128"/>
      </p:ext>
    </p:extLst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31F6CE-8793-4905-8724-5FE266F2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Vérification ou audit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306679-FB5A-4160-A3CC-B0DEEFD67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Dans un système donné, vérifier qui a droit d’accès a quelles données, et dans quelles conditions</a:t>
            </a:r>
          </a:p>
          <a:p>
            <a:pPr lvl="1"/>
            <a:r>
              <a:rPr lang="fr-CA" b="0" dirty="0"/>
              <a:t>Est-ce-que les employés aux salaires peuvent modifier les registres des ventes?</a:t>
            </a:r>
          </a:p>
          <a:p>
            <a:r>
              <a:rPr lang="fr-CA" dirty="0"/>
              <a:t>Ceci est très important pour vérifier qu’un système de sécurité est cohérent avec les politiques d’une organisation</a:t>
            </a:r>
          </a:p>
          <a:p>
            <a:r>
              <a:rPr lang="fr-CA" b="0" dirty="0"/>
              <a:t>Doit être faite périodiquement pa</a:t>
            </a:r>
            <a:r>
              <a:rPr lang="fr-CA" dirty="0"/>
              <a:t>r l’administrateur</a:t>
            </a:r>
          </a:p>
          <a:p>
            <a:r>
              <a:rPr lang="fr-CA" b="0" dirty="0"/>
              <a:t>Peut aussi être faite par </a:t>
            </a:r>
            <a:r>
              <a:rPr lang="fr-CA" dirty="0"/>
              <a:t>des vérificateurs externes pour contrôles indépendants</a:t>
            </a:r>
            <a:endParaRPr lang="fr-CA" b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12AFC1-3E68-4D47-B136-C552C7DA6B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07CEAD-7EE8-4460-9604-A25BF22DB3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6252E-8ED2-40E4-8391-6BB0102D724B}" type="slidenum">
              <a:rPr lang="en-US" altLang="fr-FR" smtClean="0"/>
              <a:pPr>
                <a:defRPr/>
              </a:pPr>
              <a:t>31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302811154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Règles positives et négatives</a:t>
            </a:r>
          </a:p>
        </p:txBody>
      </p:sp>
      <p:sp>
        <p:nvSpPr>
          <p:cNvPr id="2765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Règle positive: permission</a:t>
            </a:r>
          </a:p>
          <a:p>
            <a:pPr lvl="1" eaLnBrk="1" hangingPunct="1"/>
            <a:r>
              <a:rPr lang="fr-CA" altLang="fr-FR" b="0" dirty="0"/>
              <a:t>Pour telle demande, l’accès est permis</a:t>
            </a:r>
          </a:p>
          <a:p>
            <a:pPr lvl="2" eaLnBrk="1" hangingPunct="1"/>
            <a:r>
              <a:rPr lang="fr-CA" altLang="fr-FR" b="0" dirty="0"/>
              <a:t>Abdel peut accéder au laboratoire entre 10:30 et 14h dans les jours de travail</a:t>
            </a:r>
          </a:p>
          <a:p>
            <a:pPr eaLnBrk="1" hangingPunct="1"/>
            <a:r>
              <a:rPr lang="fr-CA" altLang="fr-FR" dirty="0"/>
              <a:t>Règle négative: interdiction</a:t>
            </a:r>
          </a:p>
          <a:p>
            <a:pPr lvl="1" eaLnBrk="1" hangingPunct="1"/>
            <a:r>
              <a:rPr lang="fr-CA" altLang="fr-FR" b="0" dirty="0"/>
              <a:t>Pour telle demande, l’accès est interdit</a:t>
            </a:r>
          </a:p>
          <a:p>
            <a:pPr lvl="2" eaLnBrk="1" hangingPunct="1"/>
            <a:r>
              <a:rPr lang="fr-CA" altLang="fr-FR" b="0" dirty="0"/>
              <a:t>Joël ne peut pas accéder etc.</a:t>
            </a:r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35008A-056A-413C-A724-3CA7705D1587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fr-FR" sz="1400">
              <a:latin typeface="Arial Unicode MS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eaLnBrk="1" hangingPunct="1"/>
            <a:r>
              <a:rPr lang="fr-CA" altLang="fr-FR" sz="3600" dirty="0"/>
              <a:t>Systèmes de politiques </a:t>
            </a:r>
            <a:br>
              <a:rPr lang="fr-CA" altLang="fr-FR" sz="3600" dirty="0"/>
            </a:br>
            <a:r>
              <a:rPr lang="fr-CA" altLang="fr-FR" sz="3600" dirty="0"/>
              <a:t>positives ou négatives</a:t>
            </a:r>
          </a:p>
        </p:txBody>
      </p:sp>
      <p:sp>
        <p:nvSpPr>
          <p:cNvPr id="28675" name="Espace réservé du contenu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4538662"/>
          </a:xfrm>
        </p:spPr>
        <p:txBody>
          <a:bodyPr/>
          <a:lstStyle/>
          <a:p>
            <a:pPr eaLnBrk="1" hangingPunct="1"/>
            <a:r>
              <a:rPr lang="fr-CA" altLang="fr-FR" sz="2000" dirty="0"/>
              <a:t>Dans quelques systèmes, on n’a que des règles positives, autorisations</a:t>
            </a:r>
          </a:p>
          <a:p>
            <a:pPr lvl="1" eaLnBrk="1" hangingPunct="1"/>
            <a:r>
              <a:rPr lang="fr-CA" altLang="fr-FR" sz="1800" b="0" dirty="0"/>
              <a:t>Si un accès n’es pas explicitement permis, il est défendu</a:t>
            </a:r>
          </a:p>
          <a:p>
            <a:pPr lvl="1" eaLnBrk="1" hangingPunct="1"/>
            <a:r>
              <a:rPr lang="fr-CA" altLang="fr-FR" sz="1800" b="0" dirty="0"/>
              <a:t>Les règles de routage en UNIX ne peuvent être que positives</a:t>
            </a:r>
          </a:p>
          <a:p>
            <a:pPr eaLnBrk="1" hangingPunct="1"/>
            <a:r>
              <a:rPr lang="fr-CA" altLang="fr-FR" sz="2000" dirty="0"/>
              <a:t>Dans d’autre systèmes, il n’y a que des règles négatives, interdictions</a:t>
            </a:r>
          </a:p>
          <a:p>
            <a:pPr lvl="1" eaLnBrk="1" hangingPunct="1"/>
            <a:r>
              <a:rPr lang="fr-CA" altLang="fr-FR" sz="1800" b="0" dirty="0"/>
              <a:t>Si un accès n’est pas explicitement défendu, il est permis</a:t>
            </a:r>
          </a:p>
          <a:p>
            <a:pPr lvl="2" eaLnBrk="1" hangingPunct="1"/>
            <a:r>
              <a:rPr lang="fr-CA" altLang="fr-FR" sz="1500" b="0" dirty="0"/>
              <a:t>Les ‘coupe-feu:’ ou firewalls utilisent normalement des règles négatives</a:t>
            </a:r>
            <a:endParaRPr lang="fr-CA" altLang="fr-FR" sz="1800" b="0" dirty="0"/>
          </a:p>
          <a:p>
            <a:pPr eaLnBrk="1" hangingPunct="1"/>
            <a:r>
              <a:rPr lang="fr-CA" altLang="fr-FR" sz="2000" dirty="0"/>
              <a:t>Dans quelques systèmes, on peut avoir des mélanges de règles positives et négatives</a:t>
            </a:r>
          </a:p>
          <a:p>
            <a:pPr lvl="1" eaLnBrk="1" hangingPunct="1"/>
            <a:r>
              <a:rPr lang="fr-CA" altLang="fr-FR" sz="1800" b="0" dirty="0"/>
              <a:t>Ceci peut simplifier l’expression de certaines politiques</a:t>
            </a:r>
          </a:p>
          <a:p>
            <a:pPr lvl="2" eaLnBrk="1" hangingPunct="1"/>
            <a:r>
              <a:rPr lang="fr-CA" altLang="fr-FR" sz="1500" b="0" dirty="0"/>
              <a:t>Permis pour A, B, C, défendu pour D, E, F</a:t>
            </a:r>
          </a:p>
          <a:p>
            <a:pPr lvl="1" eaLnBrk="1" hangingPunct="1"/>
            <a:r>
              <a:rPr lang="fr-CA" altLang="fr-FR" sz="1800" b="0" dirty="0"/>
              <a:t>Mais on peut alors avoir des problèmes d’</a:t>
            </a:r>
            <a:r>
              <a:rPr lang="fr-CA" altLang="fr-FR" sz="1800" b="0" i="1" dirty="0"/>
              <a:t>incohérence</a:t>
            </a:r>
          </a:p>
          <a:p>
            <a:pPr lvl="2" eaLnBrk="1" hangingPunct="1"/>
            <a:r>
              <a:rPr lang="fr-CA" altLang="fr-FR" sz="1600" b="0" dirty="0"/>
              <a:t>Règles positives et négatives pour un cas donné</a:t>
            </a:r>
          </a:p>
          <a:p>
            <a:pPr lvl="1" eaLnBrk="1" hangingPunct="1"/>
            <a:r>
              <a:rPr lang="fr-CA" altLang="fr-FR" sz="1800" b="0" dirty="0"/>
              <a:t>Ou des incomplétudes</a:t>
            </a:r>
          </a:p>
          <a:p>
            <a:pPr lvl="2" eaLnBrk="1" hangingPunct="1"/>
            <a:r>
              <a:rPr lang="fr-CA" altLang="fr-FR" sz="1600" b="0" dirty="0"/>
              <a:t>Aucune règle pour un cas donné</a:t>
            </a:r>
          </a:p>
          <a:p>
            <a:pPr lvl="2" eaLnBrk="1" hangingPunct="1"/>
            <a:endParaRPr lang="fr-CA" altLang="fr-FR" sz="1800" dirty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4BBD073-EDFD-470D-84D1-F6016405A1DE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fr-FR" sz="1400">
              <a:latin typeface="Arial Unicode MS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53C0CB-9443-4D81-882A-9269D7067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04334"/>
            <a:ext cx="8686800" cy="1295400"/>
          </a:xfrm>
        </p:spPr>
        <p:txBody>
          <a:bodyPr/>
          <a:lstStyle/>
          <a:p>
            <a:r>
              <a:rPr lang="fr-CA" sz="2400" dirty="0"/>
              <a:t>Problèmes possibles dans le cas de combinaison de règles positives </a:t>
            </a:r>
            <a:r>
              <a:rPr lang="fr-CA" sz="2400"/>
              <a:t>et négatives</a:t>
            </a:r>
            <a:endParaRPr lang="fr-CA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4775F8-7E3B-4BCD-BA63-61EC6AF22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800" dirty="0"/>
              <a:t>Incohérence:</a:t>
            </a:r>
          </a:p>
          <a:p>
            <a:pPr lvl="1"/>
            <a:r>
              <a:rPr lang="fr-CA" sz="2400" dirty="0"/>
              <a:t>Tous les employées du rayon X peuvent lire le fichier Y</a:t>
            </a:r>
          </a:p>
          <a:p>
            <a:pPr lvl="1"/>
            <a:r>
              <a:rPr lang="fr-CA" sz="2400" dirty="0"/>
              <a:t>Les infirmières ne peuvent pas lire le fichier Y</a:t>
            </a:r>
          </a:p>
          <a:p>
            <a:pPr lvl="2"/>
            <a:r>
              <a:rPr lang="fr-CA" sz="2000" dirty="0"/>
              <a:t>Quelle est la règle pour les infirmières du rayon X?</a:t>
            </a:r>
          </a:p>
          <a:p>
            <a:r>
              <a:rPr lang="fr-CA" sz="2800" dirty="0"/>
              <a:t>Incomplétude:</a:t>
            </a:r>
          </a:p>
          <a:p>
            <a:pPr lvl="1"/>
            <a:r>
              <a:rPr lang="fr-CA" sz="2400" dirty="0"/>
              <a:t>L’accès à telle base de données est permise entre 8 heures et 17 heures</a:t>
            </a:r>
          </a:p>
          <a:p>
            <a:pPr lvl="1"/>
            <a:r>
              <a:rPr lang="fr-CA" sz="2400" dirty="0"/>
              <a:t>Elle est défendue entre 17h:30 et 7h:59</a:t>
            </a:r>
          </a:p>
          <a:p>
            <a:pPr lvl="2"/>
            <a:r>
              <a:rPr lang="fr-CA" sz="2000" dirty="0"/>
              <a:t>Quelle est la règle entre 17h et 17:30?</a:t>
            </a:r>
          </a:p>
          <a:p>
            <a:r>
              <a:rPr lang="fr-CA" sz="2800" dirty="0"/>
              <a:t>Dans des ensembles de règles longs et complexes, les incohérences et incomplétudes peuvent être difficiles à détecter</a:t>
            </a:r>
          </a:p>
          <a:p>
            <a:pPr lvl="1"/>
            <a:endParaRPr lang="fr-CA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8DF441-DFCC-4EB5-B7CA-CA23AA48B4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02E7CB-49C2-46C5-8EC1-40DBE4740A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6252E-8ED2-40E4-8391-6BB0102D724B}" type="slidenum">
              <a:rPr lang="en-US" altLang="fr-FR" smtClean="0"/>
              <a:pPr>
                <a:defRPr/>
              </a:pPr>
              <a:t>34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53480711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50624F-91E7-4343-8F9A-38515429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Règles de </a:t>
            </a:r>
            <a:r>
              <a:rPr lang="fr-CA" i="1" dirty="0"/>
              <a:t>fermeture</a:t>
            </a:r>
            <a:r>
              <a:rPr lang="fr-CA" dirty="0"/>
              <a:t> implicite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29E0D9-416E-4FB0-9B6E-07B18ED5F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Si les règles peuvent être seulement positives, il y a une </a:t>
            </a:r>
            <a:r>
              <a:rPr lang="fr-CA" i="1" dirty="0"/>
              <a:t>règle de fermeture </a:t>
            </a:r>
            <a:r>
              <a:rPr lang="fr-CA" dirty="0"/>
              <a:t>implicite:</a:t>
            </a:r>
          </a:p>
          <a:p>
            <a:pPr lvl="1"/>
            <a:r>
              <a:rPr lang="fr-CA" dirty="0"/>
              <a:t>Tout ce qui n’est pas permis est défendu</a:t>
            </a:r>
          </a:p>
          <a:p>
            <a:pPr lvl="2"/>
            <a:r>
              <a:rPr lang="fr-CA" b="0" dirty="0"/>
              <a:t>Ex.: règles de routage</a:t>
            </a:r>
          </a:p>
          <a:p>
            <a:r>
              <a:rPr lang="fr-CA" dirty="0"/>
              <a:t>Si les règles peuvent être seulement négatives, la </a:t>
            </a:r>
            <a:r>
              <a:rPr lang="fr-CA" i="1" dirty="0"/>
              <a:t>règle de fermeture </a:t>
            </a:r>
            <a:r>
              <a:rPr lang="fr-CA" dirty="0"/>
              <a:t>implicite</a:t>
            </a:r>
            <a:r>
              <a:rPr lang="fr-CA" i="1" dirty="0"/>
              <a:t> </a:t>
            </a:r>
            <a:r>
              <a:rPr lang="fr-CA" dirty="0"/>
              <a:t>est:</a:t>
            </a:r>
          </a:p>
          <a:p>
            <a:pPr lvl="1"/>
            <a:r>
              <a:rPr lang="fr-CA" dirty="0"/>
              <a:t>Tout ce qui n’est pas défendu est permis</a:t>
            </a:r>
          </a:p>
          <a:p>
            <a:pPr lvl="2"/>
            <a:r>
              <a:rPr lang="fr-CA" b="0" dirty="0"/>
              <a:t>Ex. pare-feu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D5AD45-F2BA-492F-91BA-7958F80493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BD859C-5636-49A1-A4D8-91DBB2A9E4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6252E-8ED2-40E4-8391-6BB0102D724B}" type="slidenum">
              <a:rPr lang="en-US" altLang="fr-FR" smtClean="0"/>
              <a:pPr>
                <a:defRPr/>
              </a:pPr>
              <a:t>35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054418641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/>
              <a:t>Information et données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CA" sz="2800" dirty="0"/>
              <a:t>Une </a:t>
            </a:r>
            <a:r>
              <a:rPr lang="fr-CA" sz="2800" i="1" dirty="0"/>
              <a:t>donnée</a:t>
            </a:r>
            <a:r>
              <a:rPr lang="fr-CA" sz="2800" dirty="0"/>
              <a:t>:</a:t>
            </a:r>
          </a:p>
          <a:p>
            <a:pPr lvl="1">
              <a:defRPr/>
            </a:pPr>
            <a:r>
              <a:rPr lang="fr-CA" sz="2400" b="0" dirty="0"/>
              <a:t>Nom: Benoît Trudeau; Date de Naissance: 01-02-1945</a:t>
            </a:r>
          </a:p>
          <a:p>
            <a:pPr marL="344487" lvl="1" indent="0">
              <a:buFont typeface="Wingdings" panose="05000000000000000000" pitchFamily="2" charset="2"/>
              <a:buNone/>
              <a:defRPr/>
            </a:pPr>
            <a:r>
              <a:rPr lang="fr-CA" sz="2400" b="0" dirty="0"/>
              <a:t>	C’est le </a:t>
            </a:r>
            <a:r>
              <a:rPr lang="fr-CA" sz="2400" b="0" i="1" dirty="0"/>
              <a:t>contenu d’une structure de données dans un  registre d’état civil ou un ordinateur – avant interprétation</a:t>
            </a:r>
            <a:endParaRPr lang="fr-CA" sz="2400" i="1" dirty="0"/>
          </a:p>
          <a:p>
            <a:pPr marL="342900" lvl="1" indent="-342900">
              <a:buClr>
                <a:srgbClr val="E84316"/>
              </a:buClr>
              <a:defRPr/>
            </a:pPr>
            <a:r>
              <a:rPr lang="fr-CA" sz="2800" b="0" dirty="0">
                <a:ea typeface="+mn-ea"/>
                <a:cs typeface="+mn-cs"/>
              </a:rPr>
              <a:t>Cette </a:t>
            </a:r>
            <a:r>
              <a:rPr lang="fr-CA" sz="2800" b="0" i="1" dirty="0">
                <a:ea typeface="+mn-ea"/>
                <a:cs typeface="+mn-cs"/>
              </a:rPr>
              <a:t>donnée</a:t>
            </a:r>
            <a:r>
              <a:rPr lang="fr-CA" sz="2800" b="0" dirty="0">
                <a:ea typeface="+mn-ea"/>
                <a:cs typeface="+mn-cs"/>
              </a:rPr>
              <a:t> contient des </a:t>
            </a:r>
            <a:r>
              <a:rPr lang="fr-CA" sz="2800" b="0" i="1" dirty="0">
                <a:ea typeface="+mn-ea"/>
                <a:cs typeface="+mn-cs"/>
              </a:rPr>
              <a:t>information</a:t>
            </a:r>
            <a:r>
              <a:rPr lang="fr-CA" sz="2800" b="0" dirty="0">
                <a:ea typeface="+mn-ea"/>
                <a:cs typeface="+mn-cs"/>
              </a:rPr>
              <a:t>s différentes:</a:t>
            </a:r>
          </a:p>
          <a:p>
            <a:pPr marL="638175" lvl="2" indent="-342900">
              <a:buClr>
                <a:srgbClr val="E84316"/>
              </a:buClr>
              <a:defRPr/>
            </a:pPr>
            <a:r>
              <a:rPr lang="fr-CA" sz="2400" b="0" dirty="0">
                <a:ea typeface="+mn-ea"/>
                <a:cs typeface="+mn-cs"/>
              </a:rPr>
              <a:t>Que Benoît Trudeau est né le premier jour du mois de février de l’année de fin de la 2</a:t>
            </a:r>
            <a:r>
              <a:rPr lang="fr-CA" sz="2400" b="0" baseline="30000" dirty="0">
                <a:ea typeface="+mn-ea"/>
                <a:cs typeface="+mn-cs"/>
              </a:rPr>
              <a:t>ème</a:t>
            </a:r>
            <a:r>
              <a:rPr lang="fr-CA" sz="2400" b="0" dirty="0">
                <a:ea typeface="+mn-ea"/>
                <a:cs typeface="+mn-cs"/>
              </a:rPr>
              <a:t> guerre mondiale …</a:t>
            </a:r>
          </a:p>
          <a:p>
            <a:pPr marL="638175" lvl="2" indent="-342900">
              <a:buClr>
                <a:srgbClr val="E84316"/>
              </a:buClr>
              <a:defRPr/>
            </a:pPr>
            <a:r>
              <a:rPr lang="fr-CA" sz="2400" b="0" dirty="0">
                <a:ea typeface="+mn-ea"/>
                <a:cs typeface="+mn-cs"/>
              </a:rPr>
              <a:t>Qu’il a le même nom que deux 1</a:t>
            </a:r>
            <a:r>
              <a:rPr lang="fr-CA" sz="2400" b="0" baseline="30000" dirty="0">
                <a:ea typeface="+mn-ea"/>
                <a:cs typeface="+mn-cs"/>
              </a:rPr>
              <a:t>er</a:t>
            </a:r>
            <a:r>
              <a:rPr lang="fr-CA" sz="2400" b="0" dirty="0">
                <a:ea typeface="+mn-ea"/>
                <a:cs typeface="+mn-cs"/>
              </a:rPr>
              <a:t> ministres du Canada mais son prénom est Benoît</a:t>
            </a:r>
          </a:p>
          <a:p>
            <a:pPr marL="638175" lvl="2" indent="-342900">
              <a:buClr>
                <a:srgbClr val="E84316"/>
              </a:buClr>
              <a:defRPr/>
            </a:pPr>
            <a:r>
              <a:rPr lang="fr-CA" sz="2400" b="0" dirty="0">
                <a:ea typeface="+mn-ea"/>
                <a:cs typeface="+mn-cs"/>
              </a:rPr>
              <a:t>Que cette personne est âgée de X ans …</a:t>
            </a:r>
          </a:p>
          <a:p>
            <a:pPr marL="638175" lvl="2" indent="-342900">
              <a:buClr>
                <a:srgbClr val="E84316"/>
              </a:buClr>
              <a:defRPr/>
            </a:pPr>
            <a:r>
              <a:rPr lang="fr-CA" sz="2400" b="0" dirty="0">
                <a:ea typeface="+mn-ea"/>
                <a:cs typeface="+mn-cs"/>
              </a:rPr>
              <a:t>Etc. ….</a:t>
            </a:r>
          </a:p>
          <a:p>
            <a:pPr marL="931863" lvl="3" indent="-342900">
              <a:buClr>
                <a:srgbClr val="E84316"/>
              </a:buClr>
              <a:defRPr/>
            </a:pPr>
            <a:r>
              <a:rPr lang="fr-CA" sz="2100" i="1" dirty="0">
                <a:ea typeface="+mn-ea"/>
                <a:cs typeface="+mn-cs"/>
              </a:rPr>
              <a:t>L’information est le résultat de l’interprétation de données</a:t>
            </a:r>
          </a:p>
          <a:p>
            <a:pPr marL="344487" lvl="1" indent="0">
              <a:buFont typeface="Wingdings" panose="05000000000000000000" pitchFamily="2" charset="2"/>
              <a:buNone/>
              <a:defRPr/>
            </a:pP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2970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33E1B2E3-E934-4E2F-841E-B3605B08B163}" type="slidenum">
              <a:rPr lang="en-US" altLang="fr-FR" smtClean="0"/>
              <a:pPr/>
              <a:t>36</a:t>
            </a:fld>
            <a:endParaRPr lang="en-US" altLang="fr-FR"/>
          </a:p>
        </p:txBody>
      </p:sp>
    </p:spTree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/>
              <a:t>Protection des données et des informations</a:t>
            </a:r>
          </a:p>
        </p:txBody>
      </p:sp>
      <p:sp>
        <p:nvSpPr>
          <p:cNvPr id="3072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fr-FR" sz="2800" dirty="0"/>
              <a:t>L’information est le résultat de l’interprétation des données</a:t>
            </a:r>
          </a:p>
          <a:p>
            <a:r>
              <a:rPr lang="fr-CA" altLang="fr-FR" sz="2800" dirty="0"/>
              <a:t>L’interprétation est souvent humaine, </a:t>
            </a:r>
          </a:p>
          <a:p>
            <a:pPr lvl="1"/>
            <a:r>
              <a:rPr lang="fr-CA" altLang="fr-FR" sz="2400" dirty="0"/>
              <a:t>Mais les ordis ont souvent des règles d’inférence </a:t>
            </a:r>
          </a:p>
          <a:p>
            <a:pPr lvl="2"/>
            <a:r>
              <a:rPr lang="fr-CA" altLang="fr-FR" sz="2100" dirty="0"/>
              <a:t>Intelligence Artificielle, Apprentissage machine …</a:t>
            </a:r>
          </a:p>
          <a:p>
            <a:r>
              <a:rPr lang="fr-CA" altLang="fr-FR" sz="2800" b="1" i="1" dirty="0"/>
              <a:t>Les méthodes de contrôle d’accès ont été conçues pour protéger l’information, mais en protégeant les données</a:t>
            </a:r>
          </a:p>
          <a:p>
            <a:r>
              <a:rPr lang="fr-CA" altLang="fr-FR" sz="2800" b="1" i="1" dirty="0"/>
              <a:t>Donc dorénavant nous parlerons presque exclusivement de protection de </a:t>
            </a:r>
            <a:r>
              <a:rPr lang="fr-CA" altLang="fr-FR" sz="2800" b="1" dirty="0"/>
              <a:t>données</a:t>
            </a:r>
          </a:p>
          <a:p>
            <a:r>
              <a:rPr lang="fr-CA" altLang="fr-FR" sz="2800" dirty="0"/>
              <a:t>Mais on peut parfois arriver à l’information sans avoir la donnée! (v. canaux d’inférence)</a:t>
            </a:r>
          </a:p>
          <a:p>
            <a:endParaRPr lang="fr-CA" altLang="fr-FR" sz="2800" b="1" dirty="0"/>
          </a:p>
          <a:p>
            <a:endParaRPr lang="fr-CA" alt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3072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BEDEE56B-0B62-4589-B571-A321D2A10862}" type="slidenum">
              <a:rPr lang="en-US" altLang="fr-FR" smtClean="0"/>
              <a:pPr/>
              <a:t>37</a:t>
            </a:fld>
            <a:endParaRPr lang="en-US" altLang="fr-FR"/>
          </a:p>
        </p:txBody>
      </p:sp>
    </p:spTree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686800" cy="1295400"/>
          </a:xfrm>
        </p:spPr>
        <p:txBody>
          <a:bodyPr/>
          <a:lstStyle/>
          <a:p>
            <a:r>
              <a:rPr lang="fr-CA" dirty="0"/>
              <a:t>Quatre problématiques différentes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6252E-8ED2-40E4-8391-6BB0102D724B}" type="slidenum">
              <a:rPr lang="en-US" altLang="fr-FR" smtClean="0"/>
              <a:pPr>
                <a:defRPr/>
              </a:pPr>
              <a:t>38</a:t>
            </a:fld>
            <a:endParaRPr lang="en-US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08" y="994111"/>
            <a:ext cx="3960440" cy="52258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084168" y="1124744"/>
            <a:ext cx="2399928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Dans ce cours, nous nous concentrerons sur les deux premières</a:t>
            </a:r>
          </a:p>
        </p:txBody>
      </p:sp>
      <p:sp>
        <p:nvSpPr>
          <p:cNvPr id="8" name="Flèche droite 7"/>
          <p:cNvSpPr/>
          <p:nvPr/>
        </p:nvSpPr>
        <p:spPr>
          <a:xfrm rot="10800000">
            <a:off x="5220072" y="1700809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/>
          <p:cNvSpPr txBox="1"/>
          <p:nvPr/>
        </p:nvSpPr>
        <p:spPr>
          <a:xfrm>
            <a:off x="5868211" y="4493766"/>
            <a:ext cx="3174105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Figure </a:t>
            </a:r>
            <a:r>
              <a:rPr lang="en-US" sz="1400" dirty="0" err="1"/>
              <a:t>tirée</a:t>
            </a:r>
            <a:r>
              <a:rPr lang="en-US" sz="1400" dirty="0"/>
              <a:t> de </a:t>
            </a:r>
            <a:r>
              <a:rPr lang="en-US" sz="1400" dirty="0" err="1"/>
              <a:t>l’article</a:t>
            </a:r>
            <a:r>
              <a:rPr lang="en-US" sz="1400" dirty="0"/>
              <a:t>:</a:t>
            </a:r>
          </a:p>
          <a:p>
            <a:r>
              <a:rPr lang="en-US" sz="1400" dirty="0"/>
              <a:t>D.E. Denning, P.J. Denning. Data Security. Computer Surveys, 11(3), 1979, 227-249.</a:t>
            </a:r>
          </a:p>
          <a:p>
            <a:r>
              <a:rPr lang="en-US" sz="1400" dirty="0"/>
              <a:t>Article </a:t>
            </a:r>
            <a:r>
              <a:rPr lang="en-US" sz="1400" dirty="0" err="1"/>
              <a:t>intéressant</a:t>
            </a:r>
            <a:r>
              <a:rPr lang="en-US" sz="1400" dirty="0"/>
              <a:t>, bien que </a:t>
            </a:r>
            <a:r>
              <a:rPr lang="en-US" sz="1400" dirty="0" err="1"/>
              <a:t>vieux</a:t>
            </a:r>
            <a:endParaRPr lang="en-US" sz="1400" dirty="0"/>
          </a:p>
          <a:p>
            <a:r>
              <a:rPr lang="en-US" sz="1050" dirty="0" err="1"/>
              <a:t>Observez</a:t>
            </a:r>
            <a:r>
              <a:rPr lang="en-US" sz="1050" dirty="0"/>
              <a:t> les </a:t>
            </a:r>
            <a:r>
              <a:rPr lang="en-US" sz="1050" dirty="0" err="1"/>
              <a:t>terminaux</a:t>
            </a:r>
            <a:r>
              <a:rPr lang="en-US" sz="1050" dirty="0"/>
              <a:t> dans la figure, qui </a:t>
            </a:r>
            <a:r>
              <a:rPr lang="en-US" sz="1050" dirty="0" err="1"/>
              <a:t>sont</a:t>
            </a:r>
            <a:r>
              <a:rPr lang="en-US" sz="1050" dirty="0"/>
              <a:t> des machines à </a:t>
            </a:r>
            <a:r>
              <a:rPr lang="en-US" sz="1050" dirty="0" err="1"/>
              <a:t>écrire</a:t>
            </a:r>
            <a:r>
              <a:rPr lang="en-US" sz="1050" dirty="0"/>
              <a:t> </a:t>
            </a:r>
            <a:r>
              <a:rPr lang="en-US" sz="1050" dirty="0" err="1"/>
              <a:t>comme</a:t>
            </a:r>
            <a:r>
              <a:rPr lang="en-US" sz="1050" dirty="0"/>
              <a:t> dans les </a:t>
            </a:r>
            <a:r>
              <a:rPr lang="en-US" sz="1050" dirty="0" err="1"/>
              <a:t>années</a:t>
            </a:r>
            <a:r>
              <a:rPr lang="en-US" sz="1050" dirty="0"/>
              <a:t> 197X!</a:t>
            </a:r>
            <a:endParaRPr lang="fr-CA" sz="105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C51EDEA-956F-4E6D-8061-8E16C4D94CE1}"/>
              </a:ext>
            </a:extLst>
          </p:cNvPr>
          <p:cNvSpPr txBox="1"/>
          <p:nvPr/>
        </p:nvSpPr>
        <p:spPr>
          <a:xfrm>
            <a:off x="659904" y="1020969"/>
            <a:ext cx="10081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1800" dirty="0">
                <a:solidFill>
                  <a:srgbClr val="008000"/>
                </a:solidFill>
              </a:rPr>
              <a:t>Contrôle d’accès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4A583E4-E8E5-405B-A8F7-552FCC843ED9}"/>
              </a:ext>
            </a:extLst>
          </p:cNvPr>
          <p:cNvSpPr txBox="1"/>
          <p:nvPr/>
        </p:nvSpPr>
        <p:spPr>
          <a:xfrm>
            <a:off x="4875820" y="981784"/>
            <a:ext cx="10081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1800" dirty="0">
                <a:solidFill>
                  <a:srgbClr val="008000"/>
                </a:solidFill>
              </a:rPr>
              <a:t>Contrôle de flux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5DCDB5A-604F-411C-893D-892521926898}"/>
              </a:ext>
            </a:extLst>
          </p:cNvPr>
          <p:cNvSpPr txBox="1"/>
          <p:nvPr/>
        </p:nvSpPr>
        <p:spPr>
          <a:xfrm>
            <a:off x="2123728" y="4149080"/>
            <a:ext cx="104854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008000"/>
                </a:solidFill>
              </a:rPr>
              <a:t>Exploration de données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8341D35-3B08-47D3-AF08-AAAB63C468A9}"/>
              </a:ext>
            </a:extLst>
          </p:cNvPr>
          <p:cNvSpPr txBox="1"/>
          <p:nvPr/>
        </p:nvSpPr>
        <p:spPr>
          <a:xfrm>
            <a:off x="3538891" y="4499828"/>
            <a:ext cx="11925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1800" dirty="0">
                <a:solidFill>
                  <a:srgbClr val="008000"/>
                </a:solidFill>
              </a:rPr>
              <a:t>Chiffrement</a:t>
            </a:r>
          </a:p>
        </p:txBody>
      </p:sp>
    </p:spTree>
    <p:extLst>
      <p:ext uri="{BB962C8B-B14F-4D97-AF65-F5344CB8AC3E}">
        <p14:creationId xmlns:p14="http://schemas.microsoft.com/office/powerpoint/2010/main" val="2185049873"/>
      </p:ext>
    </p:extLst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4"/>
          <p:cNvSpPr>
            <a:spLocks noGrp="1"/>
          </p:cNvSpPr>
          <p:nvPr>
            <p:ph type="title"/>
          </p:nvPr>
        </p:nvSpPr>
        <p:spPr>
          <a:xfrm>
            <a:off x="755650" y="2492375"/>
            <a:ext cx="7772400" cy="1143000"/>
          </a:xfrm>
        </p:spPr>
        <p:txBody>
          <a:bodyPr/>
          <a:lstStyle/>
          <a:p>
            <a:pPr algn="r" eaLnBrk="1" hangingPunct="1"/>
            <a:r>
              <a:rPr lang="fr-CA" altLang="fr-FR" sz="4000"/>
              <a:t>Concepts d’architecture</a:t>
            </a:r>
          </a:p>
        </p:txBody>
      </p:sp>
      <p:sp>
        <p:nvSpPr>
          <p:cNvPr id="31747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858FB8-3811-4EC2-863B-4836B6892256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fr-FR" sz="1400">
              <a:latin typeface="Arial Unicode MS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686800" cy="1295400"/>
          </a:xfrm>
        </p:spPr>
        <p:txBody>
          <a:bodyPr/>
          <a:lstStyle/>
          <a:p>
            <a:pPr eaLnBrk="1" hangingPunct="1"/>
            <a:br>
              <a:rPr lang="fr-CA" altLang="fr-FR" dirty="0"/>
            </a:br>
            <a:r>
              <a:rPr lang="fr-CA" altLang="fr-FR" dirty="0"/>
              <a:t>Contexte du cours: </a:t>
            </a:r>
            <a:br>
              <a:rPr lang="fr-CA" altLang="fr-FR" dirty="0"/>
            </a:br>
            <a:r>
              <a:rPr lang="fr-CA" altLang="fr-FR" sz="2400" dirty="0"/>
              <a:t>Les permissions sur le données</a:t>
            </a:r>
            <a:endParaRPr lang="fr-CA" altLang="fr-FR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23850" y="1557338"/>
            <a:ext cx="8229600" cy="5334000"/>
          </a:xfrm>
        </p:spPr>
        <p:txBody>
          <a:bodyPr/>
          <a:lstStyle/>
          <a:p>
            <a:pPr eaLnBrk="1" hangingPunct="1"/>
            <a:r>
              <a:rPr lang="fr-CA" altLang="fr-FR" sz="2800" dirty="0"/>
              <a:t>Les propriétés SID ont beaucoup d’implications et leur assurance est une tâche complexe</a:t>
            </a:r>
          </a:p>
          <a:p>
            <a:pPr eaLnBrk="1" hangingPunct="1"/>
            <a:r>
              <a:rPr lang="fr-CA" altLang="fr-FR" sz="2800" dirty="0"/>
              <a:t>Dans ce cours, nous allons nous concentrer sur l’assurance qui peut être obtenue avec le contrôle des </a:t>
            </a:r>
            <a:r>
              <a:rPr lang="fr-CA" altLang="fr-FR" sz="2800" b="1" dirty="0"/>
              <a:t>permissions</a:t>
            </a:r>
            <a:r>
              <a:rPr lang="fr-CA" altLang="fr-FR" sz="2800" dirty="0"/>
              <a:t> sur les données </a:t>
            </a:r>
          </a:p>
          <a:p>
            <a:pPr eaLnBrk="1" hangingPunct="1"/>
            <a:r>
              <a:rPr lang="fr-CA" altLang="fr-FR" sz="2800" dirty="0"/>
              <a:t>Que peut usager X faire avec les données?</a:t>
            </a:r>
          </a:p>
          <a:p>
            <a:pPr eaLnBrk="1" hangingPunct="1"/>
            <a:r>
              <a:rPr lang="fr-CA" altLang="fr-FR" sz="2800" dirty="0"/>
              <a:t>Essentiellement, suivant le modèle UNIX-Linux:</a:t>
            </a:r>
          </a:p>
          <a:p>
            <a:pPr lvl="1" eaLnBrk="1" hangingPunct="1"/>
            <a:r>
              <a:rPr lang="fr-CA" altLang="fr-FR" sz="2400" dirty="0"/>
              <a:t>Lecture</a:t>
            </a:r>
          </a:p>
          <a:p>
            <a:pPr lvl="1" eaLnBrk="1" hangingPunct="1"/>
            <a:r>
              <a:rPr lang="fr-CA" altLang="fr-FR" sz="2400" dirty="0"/>
              <a:t>Écriture</a:t>
            </a:r>
          </a:p>
          <a:p>
            <a:pPr lvl="1" eaLnBrk="1" hangingPunct="1"/>
            <a:r>
              <a:rPr lang="fr-CA" altLang="fr-FR" sz="2400" b="0" dirty="0"/>
              <a:t>Exécution (moins de discussion sur celle-ci) </a:t>
            </a:r>
          </a:p>
          <a:p>
            <a:pPr marL="344487" lvl="1" indent="0" eaLnBrk="1" hangingPunct="1">
              <a:buNone/>
            </a:pPr>
            <a:endParaRPr lang="fr-CA" altLang="fr-FR" sz="2400" dirty="0"/>
          </a:p>
          <a:p>
            <a:pPr lvl="2" eaLnBrk="1" hangingPunct="1"/>
            <a:endParaRPr lang="fr-CA" altLang="fr-FR" dirty="0"/>
          </a:p>
          <a:p>
            <a:pPr lvl="2" eaLnBrk="1" hangingPunct="1"/>
            <a:endParaRPr lang="fr-CA" altLang="fr-FR" dirty="0"/>
          </a:p>
          <a:p>
            <a:pPr lvl="2" eaLnBrk="1" hangingPunct="1"/>
            <a:endParaRPr lang="fr-CA" altLang="fr-FR" dirty="0"/>
          </a:p>
          <a:p>
            <a:pPr lvl="2" eaLnBrk="1" hangingPunct="1"/>
            <a:endParaRPr lang="fr-CA" altLang="fr-FR" dirty="0"/>
          </a:p>
          <a:p>
            <a:pPr lvl="2" eaLnBrk="1" hangingPunct="1"/>
            <a:endParaRPr lang="fr-CA" altLang="fr-FR" dirty="0"/>
          </a:p>
          <a:p>
            <a:pPr lvl="2" eaLnBrk="1" hangingPunct="1"/>
            <a:endParaRPr lang="fr-CA" altLang="fr-FR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D805320-C1BD-4581-8B2D-2E43FE26F16C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fr-FR" sz="1400">
              <a:latin typeface="Arial Unicode MS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</p:spTree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7772400" cy="1143000"/>
          </a:xfrm>
        </p:spPr>
        <p:txBody>
          <a:bodyPr/>
          <a:lstStyle/>
          <a:p>
            <a:pPr eaLnBrk="1" hangingPunct="1"/>
            <a:r>
              <a:rPr lang="fr-CA" altLang="fr-FR" dirty="0"/>
              <a:t>Usager, sujet, opération, objet, permission, règle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539750" y="1341438"/>
            <a:ext cx="8229600" cy="5334000"/>
          </a:xfrm>
        </p:spPr>
        <p:txBody>
          <a:bodyPr/>
          <a:lstStyle/>
          <a:p>
            <a:pPr eaLnBrk="1" hangingPunct="1"/>
            <a:r>
              <a:rPr lang="fr-CA" altLang="fr-FR" sz="2400" dirty="0"/>
              <a:t>En pratique, le contrôle d’accès traite de l’autorisation à des </a:t>
            </a:r>
            <a:r>
              <a:rPr lang="fr-CA" altLang="fr-FR" sz="2400" b="1" dirty="0"/>
              <a:t>usagers</a:t>
            </a:r>
            <a:r>
              <a:rPr lang="fr-CA" altLang="fr-FR" sz="2400" dirty="0"/>
              <a:t> </a:t>
            </a:r>
          </a:p>
          <a:p>
            <a:pPr eaLnBrk="1" hangingPunct="1"/>
            <a:r>
              <a:rPr lang="fr-CA" altLang="fr-FR" sz="2400" dirty="0"/>
              <a:t>En informatique, on considère aussi les </a:t>
            </a:r>
            <a:r>
              <a:rPr lang="fr-CA" altLang="fr-FR" sz="2400" b="1" dirty="0"/>
              <a:t>sujets</a:t>
            </a:r>
            <a:r>
              <a:rPr lang="fr-CA" altLang="fr-FR" sz="2400" dirty="0"/>
              <a:t>, qui sont des </a:t>
            </a:r>
            <a:r>
              <a:rPr lang="fr-CA" altLang="fr-FR" sz="2400" i="1" dirty="0"/>
              <a:t>processus qui agissent pour les usagers</a:t>
            </a:r>
          </a:p>
          <a:p>
            <a:pPr eaLnBrk="1" hangingPunct="1"/>
            <a:r>
              <a:rPr lang="fr-CA" altLang="fr-FR" sz="2400" dirty="0"/>
              <a:t>D’exécuter des </a:t>
            </a:r>
            <a:r>
              <a:rPr lang="fr-CA" altLang="fr-FR" sz="2400" b="1" dirty="0"/>
              <a:t>opérations </a:t>
            </a:r>
            <a:r>
              <a:rPr lang="fr-CA" altLang="fr-FR" sz="2400" dirty="0"/>
              <a:t>(ou : actions)</a:t>
            </a:r>
          </a:p>
          <a:p>
            <a:pPr eaLnBrk="1" hangingPunct="1"/>
            <a:r>
              <a:rPr lang="fr-CA" altLang="fr-FR" sz="2400" dirty="0"/>
              <a:t>Sur des </a:t>
            </a:r>
            <a:r>
              <a:rPr lang="fr-CA" altLang="fr-FR" sz="2400" b="1" dirty="0"/>
              <a:t>objets</a:t>
            </a:r>
            <a:r>
              <a:rPr lang="fr-CA" altLang="fr-FR" sz="2400" dirty="0"/>
              <a:t> (ou : ressources)</a:t>
            </a:r>
            <a:r>
              <a:rPr lang="en-CA" altLang="fr-FR" sz="2400" dirty="0"/>
              <a:t> </a:t>
            </a:r>
          </a:p>
          <a:p>
            <a:pPr lvl="1" eaLnBrk="1" hangingPunct="1"/>
            <a:r>
              <a:rPr lang="en-CA" altLang="fr-FR" sz="2000" dirty="0" err="1"/>
              <a:t>P.ex</a:t>
            </a:r>
            <a:r>
              <a:rPr lang="en-CA" altLang="fr-FR" sz="2000" dirty="0"/>
              <a:t>. Lecture du </a:t>
            </a:r>
            <a:r>
              <a:rPr lang="en-CA" altLang="fr-FR" sz="2000" dirty="0" err="1"/>
              <a:t>fichier</a:t>
            </a:r>
            <a:r>
              <a:rPr lang="en-CA" altLang="fr-FR" sz="2000" dirty="0"/>
              <a:t> </a:t>
            </a:r>
            <a:r>
              <a:rPr lang="en-CA" altLang="fr-FR" sz="2000" dirty="0" err="1"/>
              <a:t>comptabilité</a:t>
            </a:r>
            <a:endParaRPr lang="fr-CA" altLang="fr-FR" sz="2400" dirty="0"/>
          </a:p>
          <a:p>
            <a:pPr eaLnBrk="1" hangingPunct="1"/>
            <a:r>
              <a:rPr lang="fr-CA" altLang="fr-FR" sz="2400" dirty="0"/>
              <a:t>La permission ou interdiction d’un triple &lt;sujet, opération, objet&gt; est une </a:t>
            </a:r>
            <a:r>
              <a:rPr lang="fr-CA" altLang="fr-FR" sz="2400" b="1" dirty="0"/>
              <a:t>règle</a:t>
            </a:r>
          </a:p>
          <a:p>
            <a:pPr eaLnBrk="1" hangingPunct="1"/>
            <a:r>
              <a:rPr lang="fr-CA" altLang="fr-FR" sz="2400" b="1" dirty="0"/>
              <a:t>Le terme </a:t>
            </a:r>
            <a:r>
              <a:rPr lang="fr-CA" altLang="fr-FR" sz="2400" b="1" i="1" dirty="0"/>
              <a:t>permission</a:t>
            </a:r>
            <a:r>
              <a:rPr lang="fr-CA" altLang="fr-FR" sz="2400" b="1" dirty="0"/>
              <a:t> a beaucoup de synonymes qui sont utilisés dans la littérature et dans ce cours:</a:t>
            </a:r>
          </a:p>
          <a:p>
            <a:pPr lvl="1" eaLnBrk="1" hangingPunct="1"/>
            <a:r>
              <a:rPr lang="fr-CA" sz="2000" dirty="0"/>
              <a:t>droit, privilège, autorisation, capacité, habilitation ….</a:t>
            </a:r>
            <a:endParaRPr lang="fr-CA" altLang="fr-FR" sz="2000" b="1" dirty="0"/>
          </a:p>
          <a:p>
            <a:pPr lvl="1" eaLnBrk="1" hangingPunct="1"/>
            <a:endParaRPr lang="fr-CA" altLang="fr-FR" sz="2000" b="1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A54AB9-F544-4555-8FF9-D61AB4F0BE68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fr-FR" sz="1400">
              <a:latin typeface="Arial Unicode MS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</p:spTree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767325-7A3E-6D0E-1F47-C791D0316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Sujet et permission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D7EA1C-6B36-D690-72A2-82A86A610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 couple &lt;opération, objet &gt; est souvent appelé ‘permission’ </a:t>
            </a:r>
          </a:p>
          <a:p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  <a:p>
            <a:r>
              <a:rPr lang="fr-CA" dirty="0"/>
              <a:t>P.ex. Le prof X a droit d’écrire dans le fichier des notes de ses étudiants</a:t>
            </a:r>
          </a:p>
          <a:p>
            <a:r>
              <a:rPr lang="fr-CA" dirty="0"/>
              <a:t>Une permission peut être positive ou négative (niée)</a:t>
            </a:r>
          </a:p>
          <a:p>
            <a:pPr lvl="1"/>
            <a:r>
              <a:rPr lang="fr-CA" b="0" dirty="0"/>
              <a:t>Selon le type de système </a:t>
            </a:r>
          </a:p>
          <a:p>
            <a:pPr marL="344487" lvl="1" indent="0">
              <a:buNone/>
            </a:pPr>
            <a:r>
              <a:rPr lang="fr-CA" dirty="0"/>
              <a:t>                                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25D917-92B7-9FB7-0933-C65E6CCAD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BF898E-D817-FB90-2715-DBD528619A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6252E-8ED2-40E4-8391-6BB0102D724B}" type="slidenum">
              <a:rPr lang="en-US" altLang="fr-FR" smtClean="0"/>
              <a:pPr>
                <a:defRPr/>
              </a:pPr>
              <a:t>41</a:t>
            </a:fld>
            <a:endParaRPr lang="en-US" alt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447C6C8-F12B-FCD7-1AF8-4D150982D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278740"/>
            <a:ext cx="4158711" cy="149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28650"/>
      </p:ext>
    </p:extLst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Architecture générale, phase 1</a:t>
            </a:r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153DA7-1EDA-4F07-B405-C1DD62B3EB21}" type="slidenum">
              <a:rPr lang="fr-CA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fr-CA" altLang="fr-FR" sz="1400">
              <a:latin typeface="Arial Unicode MS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2988" y="3140075"/>
            <a:ext cx="1728787" cy="936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dirty="0">
                <a:solidFill>
                  <a:schemeClr val="tx1"/>
                </a:solidFill>
              </a:rPr>
              <a:t>Sujet</a:t>
            </a:r>
            <a:endParaRPr lang="fr-CA" dirty="0"/>
          </a:p>
        </p:txBody>
      </p:sp>
      <p:sp>
        <p:nvSpPr>
          <p:cNvPr id="7" name="Rounded Rectangle 4"/>
          <p:cNvSpPr/>
          <p:nvPr/>
        </p:nvSpPr>
        <p:spPr>
          <a:xfrm>
            <a:off x="3995738" y="3140075"/>
            <a:ext cx="1728787" cy="936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dirty="0">
                <a:solidFill>
                  <a:schemeClr val="tx1"/>
                </a:solidFill>
              </a:rPr>
              <a:t>Système de </a:t>
            </a:r>
            <a:r>
              <a:rPr lang="fr-CA" dirty="0" err="1">
                <a:solidFill>
                  <a:schemeClr val="tx1"/>
                </a:solidFill>
              </a:rPr>
              <a:t>Cd’A</a:t>
            </a:r>
            <a:r>
              <a:rPr lang="fr-CA" dirty="0" err="1"/>
              <a:t>r</a:t>
            </a:r>
            <a:endParaRPr lang="fr-CA" dirty="0"/>
          </a:p>
        </p:txBody>
      </p:sp>
      <p:sp>
        <p:nvSpPr>
          <p:cNvPr id="8" name="Rounded Rectangle 4"/>
          <p:cNvSpPr/>
          <p:nvPr/>
        </p:nvSpPr>
        <p:spPr>
          <a:xfrm>
            <a:off x="6516688" y="3140075"/>
            <a:ext cx="1728787" cy="936625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dirty="0">
                <a:solidFill>
                  <a:schemeClr val="tx1"/>
                </a:solidFill>
              </a:rPr>
              <a:t>Objet</a:t>
            </a:r>
            <a:endParaRPr lang="fr-CA" dirty="0"/>
          </a:p>
        </p:txBody>
      </p:sp>
      <p:sp>
        <p:nvSpPr>
          <p:cNvPr id="9" name="Organigramme : Disque magnétique 8"/>
          <p:cNvSpPr/>
          <p:nvPr/>
        </p:nvSpPr>
        <p:spPr>
          <a:xfrm>
            <a:off x="4037013" y="1196975"/>
            <a:ext cx="1512887" cy="1295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1800" dirty="0">
                <a:solidFill>
                  <a:schemeClr val="tx1"/>
                </a:solidFill>
              </a:rPr>
              <a:t>Politiques, règles</a:t>
            </a:r>
          </a:p>
        </p:txBody>
      </p:sp>
      <p:cxnSp>
        <p:nvCxnSpPr>
          <p:cNvPr id="10" name="Straight Arrow Connector 10"/>
          <p:cNvCxnSpPr/>
          <p:nvPr/>
        </p:nvCxnSpPr>
        <p:spPr>
          <a:xfrm>
            <a:off x="2714625" y="3429000"/>
            <a:ext cx="1223963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>
            <a:off x="5724525" y="3608388"/>
            <a:ext cx="792163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0"/>
          <p:cNvCxnSpPr>
            <a:stCxn id="9" idx="3"/>
          </p:cNvCxnSpPr>
          <p:nvPr/>
        </p:nvCxnSpPr>
        <p:spPr>
          <a:xfrm>
            <a:off x="4794250" y="2492375"/>
            <a:ext cx="9525" cy="64770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7" name="ZoneTexte 16"/>
          <p:cNvSpPr txBox="1">
            <a:spLocks noChangeArrowheads="1"/>
          </p:cNvSpPr>
          <p:nvPr/>
        </p:nvSpPr>
        <p:spPr bwMode="auto">
          <a:xfrm>
            <a:off x="2698750" y="1887538"/>
            <a:ext cx="1801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2400"/>
              <a:t>Requête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3327400" y="2492375"/>
            <a:ext cx="0" cy="792163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9" name="ZoneTexte 17"/>
          <p:cNvSpPr txBox="1">
            <a:spLocks noChangeArrowheads="1"/>
          </p:cNvSpPr>
          <p:nvPr/>
        </p:nvSpPr>
        <p:spPr bwMode="auto">
          <a:xfrm>
            <a:off x="2627784" y="4852988"/>
            <a:ext cx="1705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2400" dirty="0"/>
              <a:t>Octroi ou non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INF6153 </a:t>
            </a:r>
          </a:p>
        </p:txBody>
      </p:sp>
      <p:cxnSp>
        <p:nvCxnSpPr>
          <p:cNvPr id="16" name="Straight Arrow Connector 10"/>
          <p:cNvCxnSpPr/>
          <p:nvPr/>
        </p:nvCxnSpPr>
        <p:spPr>
          <a:xfrm flipH="1">
            <a:off x="2714625" y="3878263"/>
            <a:ext cx="1223963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3479800" y="4076700"/>
            <a:ext cx="0" cy="776288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BB0978EF-E680-424C-A731-73771F1522EB}"/>
              </a:ext>
            </a:extLst>
          </p:cNvPr>
          <p:cNvSpPr/>
          <p:nvPr/>
        </p:nvSpPr>
        <p:spPr>
          <a:xfrm>
            <a:off x="6516688" y="1376362"/>
            <a:ext cx="1728787" cy="936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2000" dirty="0">
                <a:solidFill>
                  <a:schemeClr val="tx1"/>
                </a:solidFill>
              </a:rPr>
              <a:t>Administrateur</a:t>
            </a:r>
            <a:endParaRPr lang="fr-CA" sz="2000" dirty="0"/>
          </a:p>
        </p:txBody>
      </p:sp>
      <p:cxnSp>
        <p:nvCxnSpPr>
          <p:cNvPr id="18" name="Straight Arrow Connector 10">
            <a:extLst>
              <a:ext uri="{FF2B5EF4-FFF2-40B4-BE49-F238E27FC236}">
                <a16:creationId xmlns:a16="http://schemas.microsoft.com/office/drawing/2014/main" id="{946749CA-77FE-4492-8294-9ECF91A8C247}"/>
              </a:ext>
            </a:extLst>
          </p:cNvPr>
          <p:cNvCxnSpPr>
            <a:cxnSpLocks/>
            <a:stCxn id="17" idx="1"/>
            <a:endCxn id="9" idx="4"/>
          </p:cNvCxnSpPr>
          <p:nvPr/>
        </p:nvCxnSpPr>
        <p:spPr>
          <a:xfrm flipH="1">
            <a:off x="5549900" y="1844675"/>
            <a:ext cx="966788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Architecture générale, phase 2</a:t>
            </a:r>
            <a:br>
              <a:rPr lang="fr-CA" altLang="fr-FR" dirty="0"/>
            </a:br>
            <a:r>
              <a:rPr lang="fr-CA" altLang="fr-FR" sz="2000" dirty="0"/>
              <a:t>après autorisation</a:t>
            </a:r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153DA7-1EDA-4F07-B405-C1DD62B3EB21}" type="slidenum">
              <a:rPr lang="fr-CA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fr-CA" altLang="fr-FR" sz="1400">
              <a:latin typeface="Arial Unicode MS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2988" y="3140075"/>
            <a:ext cx="1728787" cy="936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dirty="0">
                <a:solidFill>
                  <a:schemeClr val="tx1"/>
                </a:solidFill>
              </a:rPr>
              <a:t>Sujet</a:t>
            </a:r>
            <a:endParaRPr lang="fr-CA" dirty="0"/>
          </a:p>
        </p:txBody>
      </p:sp>
      <p:sp>
        <p:nvSpPr>
          <p:cNvPr id="7" name="Rounded Rectangle 4"/>
          <p:cNvSpPr/>
          <p:nvPr/>
        </p:nvSpPr>
        <p:spPr>
          <a:xfrm>
            <a:off x="3995738" y="3140075"/>
            <a:ext cx="1728787" cy="936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dirty="0">
                <a:solidFill>
                  <a:schemeClr val="tx1"/>
                </a:solidFill>
              </a:rPr>
              <a:t>Système de </a:t>
            </a:r>
            <a:r>
              <a:rPr lang="fr-CA" dirty="0" err="1">
                <a:solidFill>
                  <a:schemeClr val="tx1"/>
                </a:solidFill>
              </a:rPr>
              <a:t>Cd’A</a:t>
            </a:r>
            <a:r>
              <a:rPr lang="fr-CA" dirty="0" err="1"/>
              <a:t>r</a:t>
            </a:r>
            <a:endParaRPr lang="fr-CA" dirty="0"/>
          </a:p>
        </p:txBody>
      </p:sp>
      <p:sp>
        <p:nvSpPr>
          <p:cNvPr id="8" name="Rounded Rectangle 4"/>
          <p:cNvSpPr/>
          <p:nvPr/>
        </p:nvSpPr>
        <p:spPr>
          <a:xfrm>
            <a:off x="6516688" y="3140075"/>
            <a:ext cx="1728787" cy="936625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dirty="0">
                <a:solidFill>
                  <a:schemeClr val="tx1"/>
                </a:solidFill>
              </a:rPr>
              <a:t>Objet</a:t>
            </a:r>
            <a:endParaRPr lang="fr-CA" dirty="0"/>
          </a:p>
        </p:txBody>
      </p:sp>
      <p:sp>
        <p:nvSpPr>
          <p:cNvPr id="9" name="Organigramme : Disque magnétique 8"/>
          <p:cNvSpPr/>
          <p:nvPr/>
        </p:nvSpPr>
        <p:spPr>
          <a:xfrm>
            <a:off x="4037013" y="1196975"/>
            <a:ext cx="1512887" cy="1295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1800" dirty="0">
                <a:solidFill>
                  <a:schemeClr val="tx1"/>
                </a:solidFill>
              </a:rPr>
              <a:t>Politiques, règles</a:t>
            </a:r>
          </a:p>
          <a:p>
            <a:pPr algn="ctr" eaLnBrk="1" hangingPunct="1">
              <a:defRPr/>
            </a:pPr>
            <a:r>
              <a:rPr lang="fr-CA" sz="1800" dirty="0">
                <a:solidFill>
                  <a:schemeClr val="tx1"/>
                </a:solidFill>
              </a:rPr>
              <a:t>Permissions</a:t>
            </a:r>
          </a:p>
        </p:txBody>
      </p:sp>
      <p:cxnSp>
        <p:nvCxnSpPr>
          <p:cNvPr id="13" name="Straight Arrow Connector 10"/>
          <p:cNvCxnSpPr>
            <a:stCxn id="9" idx="3"/>
          </p:cNvCxnSpPr>
          <p:nvPr/>
        </p:nvCxnSpPr>
        <p:spPr>
          <a:xfrm>
            <a:off x="4794250" y="2492375"/>
            <a:ext cx="9525" cy="64770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INF6153 </a:t>
            </a:r>
          </a:p>
        </p:txBody>
      </p:sp>
      <p:cxnSp>
        <p:nvCxnSpPr>
          <p:cNvPr id="4" name="Connecteur en arc 3"/>
          <p:cNvCxnSpPr>
            <a:stCxn id="5" idx="2"/>
            <a:endCxn id="8" idx="2"/>
          </p:cNvCxnSpPr>
          <p:nvPr/>
        </p:nvCxnSpPr>
        <p:spPr>
          <a:xfrm rot="16200000" flipH="1">
            <a:off x="4644232" y="1339850"/>
            <a:ext cx="12700" cy="5473700"/>
          </a:xfrm>
          <a:prstGeom prst="curvedConnector3">
            <a:avLst>
              <a:gd name="adj1" fmla="val 7841386"/>
            </a:avLst>
          </a:prstGeom>
          <a:ln w="28575"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4F1C4D6D-2713-4FB8-9309-A6615144A9B8}"/>
              </a:ext>
            </a:extLst>
          </p:cNvPr>
          <p:cNvSpPr/>
          <p:nvPr/>
        </p:nvSpPr>
        <p:spPr>
          <a:xfrm>
            <a:off x="6516688" y="1376362"/>
            <a:ext cx="1728787" cy="936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2000" dirty="0">
                <a:solidFill>
                  <a:schemeClr val="tx1"/>
                </a:solidFill>
              </a:rPr>
              <a:t>Administrateur</a:t>
            </a:r>
            <a:endParaRPr lang="fr-CA" sz="2000" dirty="0"/>
          </a:p>
        </p:txBody>
      </p:sp>
      <p:cxnSp>
        <p:nvCxnSpPr>
          <p:cNvPr id="12" name="Straight Arrow Connector 10">
            <a:extLst>
              <a:ext uri="{FF2B5EF4-FFF2-40B4-BE49-F238E27FC236}">
                <a16:creationId xmlns:a16="http://schemas.microsoft.com/office/drawing/2014/main" id="{A70EC7DA-781E-4146-9FB5-3BE1A2E2B190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5549900" y="1844675"/>
            <a:ext cx="966788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773631"/>
      </p:ext>
    </p:extLst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sz="3600" dirty="0"/>
              <a:t>Une autre vision</a:t>
            </a:r>
          </a:p>
        </p:txBody>
      </p:sp>
      <p:sp>
        <p:nvSpPr>
          <p:cNvPr id="13315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13CAD4-49F9-42F0-B40E-119402F5DB62}" type="slidenum">
              <a:rPr kumimoji="0" lang="fr-CA" alt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fr-CA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2719735"/>
            <a:ext cx="6854825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ZoneTexte 4"/>
          <p:cNvSpPr txBox="1">
            <a:spLocks noChangeArrowheads="1"/>
          </p:cNvSpPr>
          <p:nvPr/>
        </p:nvSpPr>
        <p:spPr bwMode="auto">
          <a:xfrm>
            <a:off x="5651500" y="2719735"/>
            <a:ext cx="316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PDF: Policy Decision Function</a:t>
            </a:r>
            <a:endParaRPr kumimoji="0" lang="fr-CA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8" name="ZoneTexte 5"/>
          <p:cNvSpPr txBox="1">
            <a:spLocks noChangeArrowheads="1"/>
          </p:cNvSpPr>
          <p:nvPr/>
        </p:nvSpPr>
        <p:spPr bwMode="auto">
          <a:xfrm>
            <a:off x="5364163" y="5507385"/>
            <a:ext cx="338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PEF: Policy Enforcement Function</a:t>
            </a:r>
            <a:endParaRPr kumimoji="0" lang="fr-CA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Connecteur droit avec flèche 7"/>
          <p:cNvCxnSpPr>
            <a:stCxn id="13317" idx="1"/>
          </p:cNvCxnSpPr>
          <p:nvPr/>
        </p:nvCxnSpPr>
        <p:spPr>
          <a:xfrm flipH="1" flipV="1">
            <a:off x="5219700" y="2903885"/>
            <a:ext cx="4318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5003800" y="5507385"/>
            <a:ext cx="431800" cy="1666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1" name="ZoneTexte 10"/>
          <p:cNvSpPr txBox="1">
            <a:spLocks noChangeArrowheads="1"/>
          </p:cNvSpPr>
          <p:nvPr/>
        </p:nvSpPr>
        <p:spPr bwMode="auto">
          <a:xfrm>
            <a:off x="684213" y="836613"/>
            <a:ext cx="6335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  <a:hlinkClick r:id="rId3"/>
              </a:rPr>
              <a:t>http://www.springerreference.com/docs/html/chapterdbid/317197.html</a:t>
            </a:r>
            <a:endParaRPr kumimoji="0" lang="fr-CA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1C21E4"/>
                </a:solidFill>
                <a:effectLst/>
                <a:uLnTx/>
                <a:uFillTx/>
                <a:latin typeface="Helvetica"/>
                <a:ea typeface="+mn-ea"/>
                <a:cs typeface="Arial" charset="0"/>
              </a:rPr>
              <a:t>INF6153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60BD7A7-3EB4-4E88-88A8-36E7BB8A8FDF}"/>
              </a:ext>
            </a:extLst>
          </p:cNvPr>
          <p:cNvSpPr/>
          <p:nvPr/>
        </p:nvSpPr>
        <p:spPr>
          <a:xfrm>
            <a:off x="3059832" y="1556813"/>
            <a:ext cx="2124980" cy="7920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Politiques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0847DB1-E11B-445C-AA4C-A4A19EE3E967}"/>
              </a:ext>
            </a:extLst>
          </p:cNvPr>
          <p:cNvCxnSpPr>
            <a:cxnSpLocks/>
          </p:cNvCxnSpPr>
          <p:nvPr/>
        </p:nvCxnSpPr>
        <p:spPr>
          <a:xfrm>
            <a:off x="4067944" y="2348901"/>
            <a:ext cx="0" cy="43202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4">
            <a:extLst>
              <a:ext uri="{FF2B5EF4-FFF2-40B4-BE49-F238E27FC236}">
                <a16:creationId xmlns:a16="http://schemas.microsoft.com/office/drawing/2014/main" id="{6CD4311D-711C-40C2-889F-BBB726868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1778174"/>
            <a:ext cx="316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PIF: Policy Information Function</a:t>
            </a:r>
            <a:endParaRPr kumimoji="0" lang="fr-CA" alt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D59F17DA-F037-467E-8881-C0D7E661B4B9}"/>
              </a:ext>
            </a:extLst>
          </p:cNvPr>
          <p:cNvCxnSpPr/>
          <p:nvPr/>
        </p:nvCxnSpPr>
        <p:spPr>
          <a:xfrm flipH="1" flipV="1">
            <a:off x="5219700" y="1963117"/>
            <a:ext cx="4318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671B3F64-7EC0-414B-951B-4E3428420124}"/>
              </a:ext>
            </a:extLst>
          </p:cNvPr>
          <p:cNvSpPr txBox="1"/>
          <p:nvPr/>
        </p:nvSpPr>
        <p:spPr>
          <a:xfrm>
            <a:off x="3219939" y="6211581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Nous reverrons cette terminologie dans le chapitre ABAC</a:t>
            </a:r>
          </a:p>
        </p:txBody>
      </p:sp>
    </p:spTree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Le système d’exploitation et le matériel</a:t>
            </a:r>
          </a:p>
        </p:txBody>
      </p:sp>
      <p:sp>
        <p:nvSpPr>
          <p:cNvPr id="3686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fr-FR" dirty="0"/>
              <a:t>Une fois l’accès octroyé, qui gère les permissions pendant l’exécution d’un programme?</a:t>
            </a:r>
          </a:p>
          <a:p>
            <a:r>
              <a:rPr lang="fr-CA" altLang="fr-FR" dirty="0"/>
              <a:t>Par exemple, le programme d’Alice a reçu autorisation d’écrire sur un Fichier1, pas de le lire ou de l’exécuter</a:t>
            </a:r>
          </a:p>
          <a:p>
            <a:r>
              <a:rPr lang="fr-CA" altLang="fr-FR" dirty="0"/>
              <a:t>Un programme de Bob a reçu autorisation de lire ou exécuter Fichier1, pas de l’écrire</a:t>
            </a:r>
          </a:p>
          <a:p>
            <a:r>
              <a:rPr lang="fr-CA" altLang="fr-FR" dirty="0"/>
              <a:t>C’est le </a:t>
            </a:r>
            <a:r>
              <a:rPr lang="fr-CA" altLang="fr-FR" i="1" dirty="0"/>
              <a:t>système d’exploitation </a:t>
            </a:r>
            <a:r>
              <a:rPr lang="fr-CA" altLang="fr-FR" dirty="0"/>
              <a:t>qui a la responsabilité d’assurer que les données soient utilisées comme déterminé par le système de contrôle d’accès</a:t>
            </a:r>
          </a:p>
          <a:p>
            <a:r>
              <a:rPr lang="fr-CA" altLang="fr-FR" dirty="0"/>
              <a:t> Il est assisté par des fonctionnalités du matériel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3686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1265C8-DA76-4EC1-991F-2B88C3E598A7}" type="slidenum">
              <a:rPr lang="en-US" altLang="fr-FR" sz="2400" smtClean="0"/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fr-FR" sz="2400"/>
          </a:p>
        </p:txBody>
      </p:sp>
    </p:spTree>
  </p:cSld>
  <p:clrMapOvr>
    <a:masterClrMapping/>
  </p:clrMapOvr>
  <p:transition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sz="2800" dirty="0"/>
              <a:t>Solutions dans les Systèmes d’exploitation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Dans les systèmes d’exploitation et dans le matériel, on a inventé des solutions efficaces pour faciliter la vérification du contrôle d’accès</a:t>
            </a:r>
          </a:p>
          <a:p>
            <a:pPr eaLnBrk="1" hangingPunct="1"/>
            <a:r>
              <a:rPr lang="fr-CA" altLang="fr-FR"/>
              <a:t>Au premier accès, il est tolérable de devoir passer à travers des mécanismes pour déterminer quels sont les privilèges d’un sujet sur un objet</a:t>
            </a:r>
          </a:p>
          <a:p>
            <a:pPr eaLnBrk="1" hangingPunct="1"/>
            <a:r>
              <a:rPr lang="fr-CA" altLang="fr-FR"/>
              <a:t>Pour les accès suivants, il est normalement souhaitable que ceci soit fait très rapidement</a:t>
            </a:r>
          </a:p>
        </p:txBody>
      </p:sp>
      <p:sp>
        <p:nvSpPr>
          <p:cNvPr id="3789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035D6D-928E-458C-97E9-8E634933E597}" type="slidenum">
              <a:rPr lang="fr-CA" altLang="fr-FR" sz="1800" smtClean="0"/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fr-CA" altLang="fr-FR" sz="180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INF6153</a:t>
            </a:r>
          </a:p>
        </p:txBody>
      </p:sp>
    </p:spTree>
  </p:cSld>
  <p:clrMapOvr>
    <a:masterClrMapping/>
  </p:clrMapOvr>
  <p:transition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C20B91-4E51-4E98-9BEC-2DE09ABC6B61}"/>
              </a:ext>
            </a:extLst>
          </p:cNvPr>
          <p:cNvSpPr/>
          <p:nvPr/>
        </p:nvSpPr>
        <p:spPr>
          <a:xfrm>
            <a:off x="4725590" y="1354226"/>
            <a:ext cx="3086768" cy="46670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INF6153</a:t>
            </a:r>
          </a:p>
        </p:txBody>
      </p:sp>
      <p:sp>
        <p:nvSpPr>
          <p:cNvPr id="3891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7A8F240-782E-46F0-BB03-6F222D422284}" type="slidenum">
              <a:rPr lang="fr-CA" altLang="fr-FR" sz="1800" smtClean="0"/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fr-CA" altLang="fr-FR" sz="1800"/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685800" y="-234297"/>
            <a:ext cx="77724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eaLnBrk="1" hangingPunct="1">
              <a:defRPr/>
            </a:pPr>
            <a:r>
              <a:rPr lang="fr-CA" sz="2800" kern="0" dirty="0"/>
              <a:t>Solution classique</a:t>
            </a:r>
            <a:br>
              <a:rPr lang="fr-CA" sz="2800" kern="0" dirty="0"/>
            </a:br>
            <a:r>
              <a:rPr lang="fr-CA" sz="2000" kern="0" dirty="0"/>
              <a:t>pour les accès en mémoire virtuelle</a:t>
            </a:r>
            <a:endParaRPr lang="fr-CA" sz="2800" kern="0" dirty="0"/>
          </a:p>
        </p:txBody>
      </p:sp>
      <p:sp>
        <p:nvSpPr>
          <p:cNvPr id="38917" name="Espace réservé du numéro de diapositive 1"/>
          <p:cNvSpPr txBox="1">
            <a:spLocks/>
          </p:cNvSpPr>
          <p:nvPr/>
        </p:nvSpPr>
        <p:spPr bwMode="auto">
          <a:xfrm>
            <a:off x="6553200" y="6451600"/>
            <a:ext cx="213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BFF4BEB-7EFC-455C-A166-89B345B542E4}" type="slidenum">
              <a:rPr lang="fr-CA" altLang="fr-FR" sz="18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fr-CA" altLang="fr-FR" sz="1800"/>
          </a:p>
        </p:txBody>
      </p:sp>
      <p:grpSp>
        <p:nvGrpSpPr>
          <p:cNvPr id="38918" name="Group 28"/>
          <p:cNvGrpSpPr>
            <a:grpSpLocks/>
          </p:cNvGrpSpPr>
          <p:nvPr/>
        </p:nvGrpSpPr>
        <p:grpSpPr bwMode="auto">
          <a:xfrm>
            <a:off x="758428" y="1361182"/>
            <a:ext cx="5848350" cy="4012034"/>
            <a:chOff x="179512" y="1256631"/>
            <a:chExt cx="8280920" cy="5203486"/>
          </a:xfrm>
        </p:grpSpPr>
        <p:sp>
          <p:nvSpPr>
            <p:cNvPr id="30" name="Rectangle 4"/>
            <p:cNvSpPr>
              <a:spLocks noChangeArrowheads="1"/>
            </p:cNvSpPr>
            <p:nvPr/>
          </p:nvSpPr>
          <p:spPr bwMode="auto">
            <a:xfrm>
              <a:off x="3348919" y="2362818"/>
              <a:ext cx="1438596" cy="304358"/>
            </a:xfrm>
            <a:prstGeom prst="rect">
              <a:avLst/>
            </a:prstGeom>
            <a:solidFill>
              <a:srgbClr val="CCECFF"/>
            </a:solidFill>
            <a:ln w="12700" cap="sq">
              <a:solidFill>
                <a:srgbClr val="0099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kern="0">
                <a:solidFill>
                  <a:srgbClr val="00999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3348919" y="2667176"/>
              <a:ext cx="1438596" cy="304359"/>
            </a:xfrm>
            <a:prstGeom prst="rect">
              <a:avLst/>
            </a:prstGeom>
            <a:solidFill>
              <a:srgbClr val="CCECFF"/>
            </a:solidFill>
            <a:ln w="12700" cap="sq">
              <a:solidFill>
                <a:srgbClr val="0099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kern="0">
                <a:solidFill>
                  <a:srgbClr val="00999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3348919" y="2971536"/>
              <a:ext cx="1438596" cy="304358"/>
            </a:xfrm>
            <a:prstGeom prst="rect">
              <a:avLst/>
            </a:prstGeom>
            <a:solidFill>
              <a:srgbClr val="CCECFF"/>
            </a:solidFill>
            <a:ln w="12700" cap="sq">
              <a:solidFill>
                <a:srgbClr val="0099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kern="0">
                <a:solidFill>
                  <a:srgbClr val="00999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3348919" y="3275894"/>
              <a:ext cx="1438596" cy="306458"/>
            </a:xfrm>
            <a:prstGeom prst="rect">
              <a:avLst/>
            </a:prstGeom>
            <a:solidFill>
              <a:srgbClr val="CCECFF"/>
            </a:solidFill>
            <a:ln w="12700" cap="sq">
              <a:solidFill>
                <a:srgbClr val="0099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kern="0">
                <a:solidFill>
                  <a:srgbClr val="00999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6480114" y="2209589"/>
              <a:ext cx="1980318" cy="2256454"/>
            </a:xfrm>
            <a:prstGeom prst="rect">
              <a:avLst/>
            </a:prstGeom>
            <a:solidFill>
              <a:srgbClr val="CCECFF"/>
            </a:solidFill>
            <a:ln w="12700" cap="sq">
              <a:solidFill>
                <a:srgbClr val="0099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kern="0">
                <a:solidFill>
                  <a:srgbClr val="00999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35" name="Line 9"/>
            <p:cNvSpPr>
              <a:spLocks noChangeShapeType="1"/>
            </p:cNvSpPr>
            <p:nvPr/>
          </p:nvSpPr>
          <p:spPr bwMode="auto">
            <a:xfrm>
              <a:off x="3964819" y="2362818"/>
              <a:ext cx="0" cy="1219533"/>
            </a:xfrm>
            <a:prstGeom prst="line">
              <a:avLst/>
            </a:prstGeom>
            <a:noFill/>
            <a:ln w="12700" cap="sq">
              <a:solidFill>
                <a:srgbClr val="00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999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3353415" y="4570994"/>
              <a:ext cx="1512773" cy="306458"/>
            </a:xfrm>
            <a:prstGeom prst="rect">
              <a:avLst/>
            </a:prstGeom>
            <a:solidFill>
              <a:srgbClr val="CCECFF"/>
            </a:solidFill>
            <a:ln w="12700" cap="sq">
              <a:solidFill>
                <a:srgbClr val="0099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kern="0">
                <a:solidFill>
                  <a:srgbClr val="00999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3353415" y="5181810"/>
              <a:ext cx="1512773" cy="304359"/>
            </a:xfrm>
            <a:prstGeom prst="rect">
              <a:avLst/>
            </a:prstGeom>
            <a:solidFill>
              <a:srgbClr val="CCECFF"/>
            </a:solidFill>
            <a:ln w="12700" cap="sq">
              <a:solidFill>
                <a:srgbClr val="0099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kern="0">
                <a:solidFill>
                  <a:srgbClr val="00999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38" name="Rectangle 13"/>
            <p:cNvSpPr>
              <a:spLocks noChangeArrowheads="1"/>
            </p:cNvSpPr>
            <p:nvPr/>
          </p:nvSpPr>
          <p:spPr bwMode="auto">
            <a:xfrm>
              <a:off x="3348919" y="4869055"/>
              <a:ext cx="1510526" cy="304358"/>
            </a:xfrm>
            <a:prstGeom prst="rect">
              <a:avLst/>
            </a:prstGeom>
            <a:solidFill>
              <a:srgbClr val="CCECFF"/>
            </a:solidFill>
            <a:ln w="12700" cap="sq">
              <a:solidFill>
                <a:srgbClr val="0099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kern="0">
                <a:solidFill>
                  <a:srgbClr val="00999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>
              <a:off x="3964819" y="4570994"/>
              <a:ext cx="0" cy="915175"/>
            </a:xfrm>
            <a:prstGeom prst="line">
              <a:avLst/>
            </a:prstGeom>
            <a:noFill/>
            <a:ln w="12700" cap="sq">
              <a:solidFill>
                <a:srgbClr val="00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999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40" name="Line 19"/>
            <p:cNvSpPr>
              <a:spLocks noChangeShapeType="1"/>
            </p:cNvSpPr>
            <p:nvPr/>
          </p:nvSpPr>
          <p:spPr bwMode="auto">
            <a:xfrm flipV="1">
              <a:off x="3683842" y="2205391"/>
              <a:ext cx="2807511" cy="575133"/>
            </a:xfrm>
            <a:prstGeom prst="line">
              <a:avLst/>
            </a:prstGeom>
            <a:noFill/>
            <a:ln w="28575" cap="sq">
              <a:solidFill>
                <a:srgbClr val="009999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999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41" name="Line 20"/>
            <p:cNvSpPr>
              <a:spLocks noChangeShapeType="1"/>
            </p:cNvSpPr>
            <p:nvPr/>
          </p:nvSpPr>
          <p:spPr bwMode="auto">
            <a:xfrm flipV="1">
              <a:off x="3683842" y="2276758"/>
              <a:ext cx="2735582" cy="3096064"/>
            </a:xfrm>
            <a:prstGeom prst="line">
              <a:avLst/>
            </a:prstGeom>
            <a:noFill/>
            <a:ln w="28575" cap="sq">
              <a:solidFill>
                <a:srgbClr val="009999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 dirty="0">
                <a:solidFill>
                  <a:srgbClr val="00999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42" name="Text Box 21"/>
            <p:cNvSpPr txBox="1">
              <a:spLocks noChangeArrowheads="1"/>
            </p:cNvSpPr>
            <p:nvPr/>
          </p:nvSpPr>
          <p:spPr bwMode="auto">
            <a:xfrm>
              <a:off x="3964819" y="2667176"/>
              <a:ext cx="815953" cy="304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fr-CA" sz="900" dirty="0">
                  <a:solidFill>
                    <a:srgbClr val="800000"/>
                  </a:solidFill>
                  <a:latin typeface="Arial Black" pitchFamily="34" charset="0"/>
                  <a:cs typeface="+mn-cs"/>
                </a:rPr>
                <a:t>W</a:t>
              </a:r>
            </a:p>
          </p:txBody>
        </p:sp>
        <p:sp>
          <p:nvSpPr>
            <p:cNvPr id="43" name="Text Box 22"/>
            <p:cNvSpPr txBox="1">
              <a:spLocks noChangeArrowheads="1"/>
            </p:cNvSpPr>
            <p:nvPr/>
          </p:nvSpPr>
          <p:spPr bwMode="auto">
            <a:xfrm>
              <a:off x="4054731" y="5181810"/>
              <a:ext cx="784484" cy="346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fr-CA" sz="1100" dirty="0">
                  <a:solidFill>
                    <a:srgbClr val="800000"/>
                  </a:solidFill>
                  <a:latin typeface="Arial Black" pitchFamily="34" charset="0"/>
                  <a:cs typeface="+mn-cs"/>
                </a:rPr>
                <a:t>R, X</a:t>
              </a:r>
            </a:p>
          </p:txBody>
        </p:sp>
        <p:sp>
          <p:nvSpPr>
            <p:cNvPr id="38941" name="Text Box 23"/>
            <p:cNvSpPr txBox="1">
              <a:spLocks noChangeArrowheads="1"/>
            </p:cNvSpPr>
            <p:nvPr/>
          </p:nvSpPr>
          <p:spPr bwMode="auto">
            <a:xfrm>
              <a:off x="6517772" y="2712868"/>
              <a:ext cx="1905000" cy="109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E84316"/>
                </a:buClr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1C21E4"/>
                </a:buClr>
                <a:buSzPct val="70000"/>
                <a:buFont typeface="Wingdings" panose="05000000000000000000" pitchFamily="2" charset="2"/>
                <a:buChar char="l"/>
                <a:defRPr sz="2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00"/>
                </a:buClr>
                <a:buSzPct val="70000"/>
                <a:buFont typeface="Wingdings" panose="05000000000000000000" pitchFamily="2" charset="2"/>
                <a:buChar char="l"/>
                <a:defRPr sz="23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v"/>
                <a:defRPr sz="20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5B200B"/>
                </a:buClr>
                <a:buSzPct val="80000"/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B200B"/>
                </a:buClr>
                <a:buSzPct val="80000"/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B200B"/>
                </a:buClr>
                <a:buSzPct val="80000"/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B200B"/>
                </a:buClr>
                <a:buSzPct val="80000"/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B200B"/>
                </a:buClr>
                <a:buSzPct val="80000"/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CA" altLang="fr-FR" sz="2400"/>
                <a:t>Segment</a:t>
              </a:r>
              <a:endParaRPr lang="fr-CA" altLang="fr-FR" sz="2400"/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fr-CA" altLang="fr-FR" sz="2400"/>
                <a:t>Fichier1</a:t>
              </a:r>
            </a:p>
          </p:txBody>
        </p:sp>
        <p:sp>
          <p:nvSpPr>
            <p:cNvPr id="38942" name="Rectangle 8"/>
            <p:cNvSpPr>
              <a:spLocks noChangeArrowheads="1"/>
            </p:cNvSpPr>
            <p:nvPr/>
          </p:nvSpPr>
          <p:spPr bwMode="auto">
            <a:xfrm>
              <a:off x="179512" y="1256631"/>
              <a:ext cx="1981200" cy="2332856"/>
            </a:xfrm>
            <a:prstGeom prst="rect">
              <a:avLst/>
            </a:prstGeom>
            <a:solidFill>
              <a:srgbClr val="CCECFF"/>
            </a:solidFill>
            <a:ln w="12700" cap="sq">
              <a:solidFill>
                <a:srgbClr val="0099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E84316"/>
                </a:buClr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1C21E4"/>
                </a:buClr>
                <a:buSzPct val="70000"/>
                <a:buFont typeface="Wingdings" panose="05000000000000000000" pitchFamily="2" charset="2"/>
                <a:buChar char="l"/>
                <a:defRPr sz="2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00"/>
                </a:buClr>
                <a:buSzPct val="70000"/>
                <a:buFont typeface="Wingdings" panose="05000000000000000000" pitchFamily="2" charset="2"/>
                <a:buChar char="l"/>
                <a:defRPr sz="23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v"/>
                <a:defRPr sz="20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5B200B"/>
                </a:buClr>
                <a:buSzPct val="80000"/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B200B"/>
                </a:buClr>
                <a:buSzPct val="80000"/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B200B"/>
                </a:buClr>
                <a:buSzPct val="80000"/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B200B"/>
                </a:buClr>
                <a:buSzPct val="80000"/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B200B"/>
                </a:buClr>
                <a:buSzPct val="80000"/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fr-CA" altLang="fr-FR" sz="1800" dirty="0"/>
                <a:t>Processus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CA" altLang="fr-FR" sz="1800" dirty="0" err="1"/>
                <a:t>d’Alice</a:t>
              </a:r>
              <a:endParaRPr lang="fr-CA" altLang="fr-FR" sz="1800" dirty="0"/>
            </a:p>
          </p:txBody>
        </p:sp>
        <p:sp>
          <p:nvSpPr>
            <p:cNvPr id="38943" name="Rectangle 8"/>
            <p:cNvSpPr>
              <a:spLocks noChangeArrowheads="1"/>
            </p:cNvSpPr>
            <p:nvPr/>
          </p:nvSpPr>
          <p:spPr bwMode="auto">
            <a:xfrm>
              <a:off x="179512" y="3887208"/>
              <a:ext cx="1981200" cy="2572909"/>
            </a:xfrm>
            <a:prstGeom prst="rect">
              <a:avLst/>
            </a:prstGeom>
            <a:solidFill>
              <a:srgbClr val="CCECFF"/>
            </a:solidFill>
            <a:ln w="12700" cap="sq">
              <a:solidFill>
                <a:srgbClr val="0099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E84316"/>
                </a:buClr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1C21E4"/>
                </a:buClr>
                <a:buSzPct val="70000"/>
                <a:buFont typeface="Wingdings" panose="05000000000000000000" pitchFamily="2" charset="2"/>
                <a:buChar char="l"/>
                <a:defRPr sz="2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00"/>
                </a:buClr>
                <a:buSzPct val="70000"/>
                <a:buFont typeface="Wingdings" panose="05000000000000000000" pitchFamily="2" charset="2"/>
                <a:buChar char="l"/>
                <a:defRPr sz="23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v"/>
                <a:defRPr sz="20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5B200B"/>
                </a:buClr>
                <a:buSzPct val="80000"/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B200B"/>
                </a:buClr>
                <a:buSzPct val="80000"/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B200B"/>
                </a:buClr>
                <a:buSzPct val="80000"/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B200B"/>
                </a:buClr>
                <a:buSzPct val="80000"/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B200B"/>
                </a:buClr>
                <a:buSzPct val="80000"/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CA" altLang="fr-FR" sz="1800" dirty="0" err="1"/>
                <a:t>Processus</a:t>
              </a:r>
              <a:r>
                <a:rPr lang="en-CA" altLang="fr-FR" sz="1800" dirty="0"/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CA" altLang="fr-FR" sz="1800" dirty="0"/>
                <a:t>de Bob</a:t>
              </a:r>
              <a:endParaRPr lang="fr-CA" altLang="fr-FR" sz="1800" dirty="0"/>
            </a:p>
          </p:txBody>
        </p:sp>
        <p:sp>
          <p:nvSpPr>
            <p:cNvPr id="47" name="Line 19"/>
            <p:cNvSpPr>
              <a:spLocks noChangeShapeType="1"/>
            </p:cNvSpPr>
            <p:nvPr/>
          </p:nvSpPr>
          <p:spPr bwMode="auto">
            <a:xfrm>
              <a:off x="2187131" y="2620053"/>
              <a:ext cx="1161788" cy="200353"/>
            </a:xfrm>
            <a:prstGeom prst="line">
              <a:avLst/>
            </a:prstGeom>
            <a:noFill/>
            <a:ln w="28575" cap="sq">
              <a:solidFill>
                <a:srgbClr val="009999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999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48" name="Line 19"/>
            <p:cNvSpPr>
              <a:spLocks noChangeShapeType="1"/>
            </p:cNvSpPr>
            <p:nvPr/>
          </p:nvSpPr>
          <p:spPr bwMode="auto">
            <a:xfrm>
              <a:off x="2159829" y="5173413"/>
              <a:ext cx="1114912" cy="161626"/>
            </a:xfrm>
            <a:prstGeom prst="line">
              <a:avLst/>
            </a:prstGeom>
            <a:noFill/>
            <a:ln w="28575" cap="sq">
              <a:solidFill>
                <a:srgbClr val="009999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9999"/>
                </a:solidFill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38919" name="TextBox 30"/>
          <p:cNvSpPr txBox="1">
            <a:spLocks noChangeArrowheads="1"/>
          </p:cNvSpPr>
          <p:nvPr/>
        </p:nvSpPr>
        <p:spPr bwMode="auto">
          <a:xfrm>
            <a:off x="2946003" y="1700907"/>
            <a:ext cx="1246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fr-FR" sz="1800"/>
              <a:t>Descripteurs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5235178" y="3867845"/>
            <a:ext cx="1355725" cy="1388594"/>
          </a:xfrm>
          <a:prstGeom prst="rect">
            <a:avLst/>
          </a:prstGeom>
          <a:solidFill>
            <a:srgbClr val="CCECFF"/>
          </a:solidFill>
          <a:ln w="12700" cap="sq">
            <a:solidFill>
              <a:srgbClr val="0099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CA" altLang="fr-FR" sz="2400"/>
              <a:t>Segment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CA" altLang="fr-FR" sz="2400"/>
              <a:t>Fichier2</a:t>
            </a:r>
            <a:endParaRPr lang="fr-CA" altLang="fr-FR" sz="2400"/>
          </a:p>
        </p:txBody>
      </p:sp>
      <p:sp>
        <p:nvSpPr>
          <p:cNvPr id="53" name="Line 19"/>
          <p:cNvSpPr>
            <a:spLocks noChangeShapeType="1"/>
          </p:cNvSpPr>
          <p:nvPr/>
        </p:nvSpPr>
        <p:spPr bwMode="auto">
          <a:xfrm flipV="1">
            <a:off x="2176297" y="3983731"/>
            <a:ext cx="768118" cy="522018"/>
          </a:xfrm>
          <a:prstGeom prst="line">
            <a:avLst/>
          </a:prstGeom>
          <a:noFill/>
          <a:ln w="28575" cap="sq">
            <a:solidFill>
              <a:srgbClr val="009999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kern="0">
              <a:solidFill>
                <a:srgbClr val="009999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3661965" y="3872607"/>
            <a:ext cx="5540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CA" sz="1100" dirty="0">
                <a:solidFill>
                  <a:srgbClr val="800000"/>
                </a:solidFill>
                <a:latin typeface="Arial Black" pitchFamily="34" charset="0"/>
                <a:cs typeface="+mn-cs"/>
              </a:rPr>
              <a:t>R</a:t>
            </a:r>
          </a:p>
        </p:txBody>
      </p:sp>
      <p:sp>
        <p:nvSpPr>
          <p:cNvPr id="55" name="Line 19"/>
          <p:cNvSpPr>
            <a:spLocks noChangeShapeType="1"/>
          </p:cNvSpPr>
          <p:nvPr/>
        </p:nvSpPr>
        <p:spPr bwMode="auto">
          <a:xfrm>
            <a:off x="3182540" y="2772469"/>
            <a:ext cx="2025650" cy="1234845"/>
          </a:xfrm>
          <a:prstGeom prst="line">
            <a:avLst/>
          </a:prstGeom>
          <a:noFill/>
          <a:ln w="28575" cap="sq">
            <a:solidFill>
              <a:srgbClr val="009999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kern="0">
              <a:solidFill>
                <a:srgbClr val="009999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6" name="Line 20"/>
          <p:cNvSpPr>
            <a:spLocks noChangeShapeType="1"/>
          </p:cNvSpPr>
          <p:nvPr/>
        </p:nvSpPr>
        <p:spPr bwMode="auto">
          <a:xfrm>
            <a:off x="3233340" y="3983731"/>
            <a:ext cx="1931988" cy="19421"/>
          </a:xfrm>
          <a:prstGeom prst="line">
            <a:avLst/>
          </a:prstGeom>
          <a:noFill/>
          <a:ln w="28575" cap="sq">
            <a:solidFill>
              <a:srgbClr val="009999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kern="0" dirty="0">
              <a:solidFill>
                <a:srgbClr val="009999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3458765" y="2658170"/>
            <a:ext cx="55403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CA" sz="1100" dirty="0">
                <a:solidFill>
                  <a:srgbClr val="800000"/>
                </a:solidFill>
                <a:latin typeface="Arial Black" pitchFamily="34" charset="0"/>
                <a:cs typeface="+mn-cs"/>
              </a:rPr>
              <a:t>X</a:t>
            </a:r>
          </a:p>
        </p:txBody>
      </p:sp>
      <p:sp>
        <p:nvSpPr>
          <p:cNvPr id="58" name="Line 19"/>
          <p:cNvSpPr>
            <a:spLocks noChangeShapeType="1"/>
          </p:cNvSpPr>
          <p:nvPr/>
        </p:nvSpPr>
        <p:spPr bwMode="auto">
          <a:xfrm>
            <a:off x="2157015" y="1815207"/>
            <a:ext cx="842963" cy="993703"/>
          </a:xfrm>
          <a:prstGeom prst="line">
            <a:avLst/>
          </a:prstGeom>
          <a:noFill/>
          <a:ln w="28575" cap="sq">
            <a:solidFill>
              <a:srgbClr val="009999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kern="0">
              <a:solidFill>
                <a:srgbClr val="009999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2DF39B2-0804-4398-94DE-3987B245C6BD}"/>
              </a:ext>
            </a:extLst>
          </p:cNvPr>
          <p:cNvSpPr txBox="1"/>
          <p:nvPr/>
        </p:nvSpPr>
        <p:spPr>
          <a:xfrm>
            <a:off x="6802798" y="3440680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800" dirty="0"/>
              <a:t>Mémoire </a:t>
            </a:r>
          </a:p>
          <a:p>
            <a:r>
              <a:rPr lang="fr-CA" sz="1800" dirty="0"/>
              <a:t>virtuelle</a:t>
            </a:r>
          </a:p>
        </p:txBody>
      </p:sp>
    </p:spTree>
  </p:cSld>
  <p:clrMapOvr>
    <a:masterClrMapping/>
  </p:clrMapOvr>
  <p:transition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87388" y="-100013"/>
            <a:ext cx="7772400" cy="1143001"/>
          </a:xfrm>
        </p:spPr>
        <p:txBody>
          <a:bodyPr/>
          <a:lstStyle/>
          <a:p>
            <a:pPr eaLnBrk="1" hangingPunct="1"/>
            <a:r>
              <a:rPr lang="fr-CA" altLang="fr-FR" sz="2800" dirty="0"/>
              <a:t>Solution classique (en principe)</a:t>
            </a:r>
            <a:br>
              <a:rPr lang="fr-CA" altLang="fr-FR" sz="2800" dirty="0"/>
            </a:br>
            <a:r>
              <a:rPr lang="fr-CA" altLang="fr-FR" sz="2000" dirty="0"/>
              <a:t>pour les accès en mémoire virtuelle</a:t>
            </a:r>
            <a:endParaRPr lang="fr-CA" altLang="fr-FR" sz="2800" dirty="0"/>
          </a:p>
        </p:txBody>
      </p:sp>
      <p:sp>
        <p:nvSpPr>
          <p:cNvPr id="39939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5CAF15F-DE4F-4C66-B4F1-1FC0BAB07223}" type="slidenum">
              <a:rPr lang="fr-CA" altLang="fr-FR" sz="1800" smtClean="0"/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fr-CA" altLang="fr-FR" sz="1800"/>
          </a:p>
        </p:txBody>
      </p:sp>
      <p:grpSp>
        <p:nvGrpSpPr>
          <p:cNvPr id="39940" name="Group 28"/>
          <p:cNvGrpSpPr>
            <a:grpSpLocks/>
          </p:cNvGrpSpPr>
          <p:nvPr/>
        </p:nvGrpSpPr>
        <p:grpSpPr bwMode="auto">
          <a:xfrm>
            <a:off x="827088" y="1073150"/>
            <a:ext cx="5848350" cy="3935413"/>
            <a:chOff x="179512" y="1256631"/>
            <a:chExt cx="8280920" cy="5203486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348919" y="2362818"/>
              <a:ext cx="1438596" cy="304358"/>
            </a:xfrm>
            <a:prstGeom prst="rect">
              <a:avLst/>
            </a:prstGeom>
            <a:solidFill>
              <a:srgbClr val="CCECFF"/>
            </a:solidFill>
            <a:ln w="12700" cap="sq">
              <a:solidFill>
                <a:srgbClr val="0099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kern="0">
                <a:solidFill>
                  <a:srgbClr val="00999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348919" y="2667176"/>
              <a:ext cx="1438596" cy="304359"/>
            </a:xfrm>
            <a:prstGeom prst="rect">
              <a:avLst/>
            </a:prstGeom>
            <a:solidFill>
              <a:srgbClr val="CCECFF"/>
            </a:solidFill>
            <a:ln w="12700" cap="sq">
              <a:solidFill>
                <a:srgbClr val="0099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kern="0">
                <a:solidFill>
                  <a:srgbClr val="00999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348919" y="2971536"/>
              <a:ext cx="1438596" cy="304358"/>
            </a:xfrm>
            <a:prstGeom prst="rect">
              <a:avLst/>
            </a:prstGeom>
            <a:solidFill>
              <a:srgbClr val="CCECFF"/>
            </a:solidFill>
            <a:ln w="12700" cap="sq">
              <a:solidFill>
                <a:srgbClr val="0099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kern="0">
                <a:solidFill>
                  <a:srgbClr val="00999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348919" y="3275894"/>
              <a:ext cx="1438596" cy="306458"/>
            </a:xfrm>
            <a:prstGeom prst="rect">
              <a:avLst/>
            </a:prstGeom>
            <a:solidFill>
              <a:srgbClr val="CCECFF"/>
            </a:solidFill>
            <a:ln w="12700" cap="sq">
              <a:solidFill>
                <a:srgbClr val="0099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kern="0">
                <a:solidFill>
                  <a:srgbClr val="00999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6480114" y="2209589"/>
              <a:ext cx="1980318" cy="2256454"/>
            </a:xfrm>
            <a:prstGeom prst="rect">
              <a:avLst/>
            </a:prstGeom>
            <a:solidFill>
              <a:srgbClr val="CCECFF"/>
            </a:solidFill>
            <a:ln w="12700" cap="sq">
              <a:solidFill>
                <a:srgbClr val="0099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kern="0">
                <a:solidFill>
                  <a:srgbClr val="00999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3964819" y="2362818"/>
              <a:ext cx="0" cy="1219533"/>
            </a:xfrm>
            <a:prstGeom prst="line">
              <a:avLst/>
            </a:prstGeom>
            <a:noFill/>
            <a:ln w="12700" cap="sq">
              <a:solidFill>
                <a:srgbClr val="00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999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3353415" y="4570994"/>
              <a:ext cx="1512773" cy="306458"/>
            </a:xfrm>
            <a:prstGeom prst="rect">
              <a:avLst/>
            </a:prstGeom>
            <a:solidFill>
              <a:srgbClr val="CCECFF"/>
            </a:solidFill>
            <a:ln w="12700" cap="sq">
              <a:solidFill>
                <a:srgbClr val="0099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kern="0">
                <a:solidFill>
                  <a:srgbClr val="00999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353415" y="5181810"/>
              <a:ext cx="1512773" cy="304359"/>
            </a:xfrm>
            <a:prstGeom prst="rect">
              <a:avLst/>
            </a:prstGeom>
            <a:solidFill>
              <a:srgbClr val="CCECFF"/>
            </a:solidFill>
            <a:ln w="12700" cap="sq">
              <a:solidFill>
                <a:srgbClr val="0099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kern="0">
                <a:solidFill>
                  <a:srgbClr val="00999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3348919" y="4869055"/>
              <a:ext cx="1510526" cy="304358"/>
            </a:xfrm>
            <a:prstGeom prst="rect">
              <a:avLst/>
            </a:prstGeom>
            <a:solidFill>
              <a:srgbClr val="CCECFF"/>
            </a:solidFill>
            <a:ln w="12700" cap="sq">
              <a:solidFill>
                <a:srgbClr val="0099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kern="0">
                <a:solidFill>
                  <a:srgbClr val="00999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3964819" y="4570994"/>
              <a:ext cx="0" cy="915175"/>
            </a:xfrm>
            <a:prstGeom prst="line">
              <a:avLst/>
            </a:prstGeom>
            <a:noFill/>
            <a:ln w="12700" cap="sq">
              <a:solidFill>
                <a:srgbClr val="00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999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 flipV="1">
              <a:off x="3683842" y="2205391"/>
              <a:ext cx="2807511" cy="575133"/>
            </a:xfrm>
            <a:prstGeom prst="line">
              <a:avLst/>
            </a:prstGeom>
            <a:noFill/>
            <a:ln w="28575" cap="sq">
              <a:solidFill>
                <a:srgbClr val="009999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999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V="1">
              <a:off x="3683842" y="2276758"/>
              <a:ext cx="2735582" cy="3096064"/>
            </a:xfrm>
            <a:prstGeom prst="line">
              <a:avLst/>
            </a:prstGeom>
            <a:noFill/>
            <a:ln w="28575" cap="sq">
              <a:solidFill>
                <a:srgbClr val="009999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 dirty="0">
                <a:solidFill>
                  <a:srgbClr val="00999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3964819" y="2667176"/>
              <a:ext cx="815953" cy="304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fr-CA" sz="900" dirty="0">
                  <a:solidFill>
                    <a:srgbClr val="800000"/>
                  </a:solidFill>
                  <a:latin typeface="Arial Black" pitchFamily="34" charset="0"/>
                  <a:cs typeface="+mn-cs"/>
                </a:rPr>
                <a:t>W</a:t>
              </a: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4054731" y="5181810"/>
              <a:ext cx="784484" cy="346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fr-CA" sz="1100" dirty="0">
                  <a:solidFill>
                    <a:srgbClr val="800000"/>
                  </a:solidFill>
                  <a:latin typeface="Arial Black" pitchFamily="34" charset="0"/>
                  <a:cs typeface="+mn-cs"/>
                </a:rPr>
                <a:t>R, X</a:t>
              </a:r>
            </a:p>
          </p:txBody>
        </p:sp>
        <p:sp>
          <p:nvSpPr>
            <p:cNvPr id="39965" name="Text Box 23"/>
            <p:cNvSpPr txBox="1">
              <a:spLocks noChangeArrowheads="1"/>
            </p:cNvSpPr>
            <p:nvPr/>
          </p:nvSpPr>
          <p:spPr bwMode="auto">
            <a:xfrm>
              <a:off x="6517772" y="2712868"/>
              <a:ext cx="1905000" cy="109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E84316"/>
                </a:buClr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1C21E4"/>
                </a:buClr>
                <a:buSzPct val="70000"/>
                <a:buFont typeface="Wingdings" panose="05000000000000000000" pitchFamily="2" charset="2"/>
                <a:buChar char="l"/>
                <a:defRPr sz="2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00"/>
                </a:buClr>
                <a:buSzPct val="70000"/>
                <a:buFont typeface="Wingdings" panose="05000000000000000000" pitchFamily="2" charset="2"/>
                <a:buChar char="l"/>
                <a:defRPr sz="23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v"/>
                <a:defRPr sz="20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5B200B"/>
                </a:buClr>
                <a:buSzPct val="80000"/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B200B"/>
                </a:buClr>
                <a:buSzPct val="80000"/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B200B"/>
                </a:buClr>
                <a:buSzPct val="80000"/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B200B"/>
                </a:buClr>
                <a:buSzPct val="80000"/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B200B"/>
                </a:buClr>
                <a:buSzPct val="80000"/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CA" altLang="fr-FR" sz="2400"/>
                <a:t>Segment</a:t>
              </a:r>
              <a:endParaRPr lang="fr-CA" altLang="fr-FR" sz="2400"/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fr-CA" altLang="fr-FR" sz="2400"/>
                <a:t>Fichier1</a:t>
              </a:r>
            </a:p>
          </p:txBody>
        </p:sp>
        <p:sp>
          <p:nvSpPr>
            <p:cNvPr id="39966" name="Rectangle 8"/>
            <p:cNvSpPr>
              <a:spLocks noChangeArrowheads="1"/>
            </p:cNvSpPr>
            <p:nvPr/>
          </p:nvSpPr>
          <p:spPr bwMode="auto">
            <a:xfrm>
              <a:off x="179512" y="1256631"/>
              <a:ext cx="1981200" cy="2332856"/>
            </a:xfrm>
            <a:prstGeom prst="rect">
              <a:avLst/>
            </a:prstGeom>
            <a:solidFill>
              <a:srgbClr val="CCECFF"/>
            </a:solidFill>
            <a:ln w="12700" cap="sq">
              <a:solidFill>
                <a:srgbClr val="0099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E84316"/>
                </a:buClr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1C21E4"/>
                </a:buClr>
                <a:buSzPct val="70000"/>
                <a:buFont typeface="Wingdings" panose="05000000000000000000" pitchFamily="2" charset="2"/>
                <a:buChar char="l"/>
                <a:defRPr sz="2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00"/>
                </a:buClr>
                <a:buSzPct val="70000"/>
                <a:buFont typeface="Wingdings" panose="05000000000000000000" pitchFamily="2" charset="2"/>
                <a:buChar char="l"/>
                <a:defRPr sz="23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v"/>
                <a:defRPr sz="20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5B200B"/>
                </a:buClr>
                <a:buSzPct val="80000"/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B200B"/>
                </a:buClr>
                <a:buSzPct val="80000"/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B200B"/>
                </a:buClr>
                <a:buSzPct val="80000"/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B200B"/>
                </a:buClr>
                <a:buSzPct val="80000"/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B200B"/>
                </a:buClr>
                <a:buSzPct val="80000"/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fr-CA" altLang="fr-FR" sz="1800"/>
                <a:t>Processus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CA" altLang="fr-FR" sz="1800"/>
                <a:t>Alice</a:t>
              </a:r>
              <a:endParaRPr lang="fr-CA" altLang="fr-FR" sz="1800"/>
            </a:p>
          </p:txBody>
        </p:sp>
        <p:sp>
          <p:nvSpPr>
            <p:cNvPr id="39967" name="Rectangle 8"/>
            <p:cNvSpPr>
              <a:spLocks noChangeArrowheads="1"/>
            </p:cNvSpPr>
            <p:nvPr/>
          </p:nvSpPr>
          <p:spPr bwMode="auto">
            <a:xfrm>
              <a:off x="179512" y="3887208"/>
              <a:ext cx="1981200" cy="2572909"/>
            </a:xfrm>
            <a:prstGeom prst="rect">
              <a:avLst/>
            </a:prstGeom>
            <a:solidFill>
              <a:srgbClr val="CCECFF"/>
            </a:solidFill>
            <a:ln w="12700" cap="sq">
              <a:solidFill>
                <a:srgbClr val="0099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E84316"/>
                </a:buClr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1C21E4"/>
                </a:buClr>
                <a:buSzPct val="70000"/>
                <a:buFont typeface="Wingdings" panose="05000000000000000000" pitchFamily="2" charset="2"/>
                <a:buChar char="l"/>
                <a:defRPr sz="2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00"/>
                </a:buClr>
                <a:buSzPct val="70000"/>
                <a:buFont typeface="Wingdings" panose="05000000000000000000" pitchFamily="2" charset="2"/>
                <a:buChar char="l"/>
                <a:defRPr sz="23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v"/>
                <a:defRPr sz="20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5B200B"/>
                </a:buClr>
                <a:buSzPct val="80000"/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B200B"/>
                </a:buClr>
                <a:buSzPct val="80000"/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B200B"/>
                </a:buClr>
                <a:buSzPct val="80000"/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B200B"/>
                </a:buClr>
                <a:buSzPct val="80000"/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B200B"/>
                </a:buClr>
                <a:buSzPct val="80000"/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CA" altLang="fr-FR" sz="1800"/>
                <a:t>Processus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CA" altLang="fr-FR" sz="1800"/>
                <a:t>Bob</a:t>
              </a:r>
              <a:endParaRPr lang="fr-CA" altLang="fr-FR" sz="1800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>
              <a:off x="2015969" y="2513948"/>
              <a:ext cx="1332950" cy="306458"/>
            </a:xfrm>
            <a:prstGeom prst="line">
              <a:avLst/>
            </a:prstGeom>
            <a:noFill/>
            <a:ln w="28575" cap="sq">
              <a:solidFill>
                <a:srgbClr val="009999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999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>
              <a:off x="2159829" y="5173413"/>
              <a:ext cx="1114912" cy="161626"/>
            </a:xfrm>
            <a:prstGeom prst="line">
              <a:avLst/>
            </a:prstGeom>
            <a:noFill/>
            <a:ln w="28575" cap="sq">
              <a:solidFill>
                <a:srgbClr val="009999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9999"/>
                </a:solidFill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39941" name="TextBox 29"/>
          <p:cNvSpPr txBox="1">
            <a:spLocks noChangeArrowheads="1"/>
          </p:cNvSpPr>
          <p:nvPr/>
        </p:nvSpPr>
        <p:spPr bwMode="auto">
          <a:xfrm>
            <a:off x="539750" y="5181600"/>
            <a:ext cx="7993063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1200" dirty="0"/>
              <a:t>Quand les processus et les fichiers sont liés ensemble en mémoire virtuelle, pour chaque processus, un </a:t>
            </a:r>
            <a:r>
              <a:rPr lang="fr-CA" altLang="fr-FR" sz="1200" i="1" dirty="0"/>
              <a:t>tableau de segments </a:t>
            </a:r>
            <a:r>
              <a:rPr lang="fr-CA" altLang="fr-FR" sz="1200" dirty="0"/>
              <a:t>est créé avec un ‘descripteur’ pour chaque segment de données utilisé par le processus.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1200" dirty="0"/>
              <a:t>Chaque descripteur dit quelles sont les autorisations du processus sur ses segments.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1200" dirty="0"/>
              <a:t>Au moment de l’exécution d’une instruction, l’Unité Centrale utilise le contenu des descripteurs pour trouver l’adresse en mémoire à adresser.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1200" dirty="0"/>
              <a:t>Elle utilise aussi le descripteur pur déterminer quels sont les droits de chaque processus sur les données adressées.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1200" dirty="0"/>
              <a:t>Un proc qui cherche à adresser une donnée pour laquelle il n’est pas autorisé subit une </a:t>
            </a:r>
            <a:r>
              <a:rPr lang="fr-CA" altLang="fr-FR" sz="1200" i="1" dirty="0"/>
              <a:t>interruption</a:t>
            </a:r>
            <a:r>
              <a:rPr lang="fr-CA" altLang="fr-FR" sz="1200" dirty="0"/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1200" dirty="0"/>
              <a:t>Voir ‘Memory protection’ dans </a:t>
            </a:r>
            <a:r>
              <a:rPr lang="fr-CA" altLang="fr-FR" sz="1200" dirty="0" err="1"/>
              <a:t>Wikipedia</a:t>
            </a:r>
            <a:endParaRPr lang="fr-CA" altLang="fr-FR" sz="12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A" altLang="fr-FR" sz="1800" dirty="0"/>
          </a:p>
        </p:txBody>
      </p:sp>
      <p:sp>
        <p:nvSpPr>
          <p:cNvPr id="39942" name="TextBox 30"/>
          <p:cNvSpPr txBox="1">
            <a:spLocks noChangeArrowheads="1"/>
          </p:cNvSpPr>
          <p:nvPr/>
        </p:nvSpPr>
        <p:spPr bwMode="auto">
          <a:xfrm>
            <a:off x="3014663" y="1412875"/>
            <a:ext cx="1246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fr-FR" sz="1800"/>
              <a:t>Descripteurs</a:t>
            </a:r>
          </a:p>
        </p:txBody>
      </p:sp>
      <p:sp>
        <p:nvSpPr>
          <p:cNvPr id="20487" name="TextBox 31"/>
          <p:cNvSpPr txBox="1">
            <a:spLocks noChangeArrowheads="1"/>
          </p:cNvSpPr>
          <p:nvPr/>
        </p:nvSpPr>
        <p:spPr bwMode="auto">
          <a:xfrm>
            <a:off x="6875463" y="2125663"/>
            <a:ext cx="2089150" cy="1816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CA" sz="1600" dirty="0"/>
              <a:t>Le </a:t>
            </a:r>
            <a:r>
              <a:rPr lang="en-CA" sz="1600" dirty="0" err="1"/>
              <a:t>processus</a:t>
            </a:r>
            <a:r>
              <a:rPr lang="en-CA" sz="1600" dirty="0"/>
              <a:t> Alice </a:t>
            </a:r>
            <a:r>
              <a:rPr lang="en-CA" sz="1600" dirty="0" err="1"/>
              <a:t>peut</a:t>
            </a:r>
            <a:r>
              <a:rPr lang="en-CA" sz="1600" dirty="0"/>
              <a:t> </a:t>
            </a:r>
          </a:p>
          <a:p>
            <a:pPr eaLnBrk="1" hangingPunct="1">
              <a:defRPr/>
            </a:pPr>
            <a:r>
              <a:rPr lang="en-CA" sz="1600" dirty="0" err="1"/>
              <a:t>écrire</a:t>
            </a:r>
            <a:r>
              <a:rPr lang="en-CA" sz="1600" dirty="0"/>
              <a:t> </a:t>
            </a:r>
            <a:r>
              <a:rPr lang="en-CA" sz="1600" dirty="0" err="1"/>
              <a:t>Fichier</a:t>
            </a:r>
            <a:r>
              <a:rPr lang="en-CA" sz="1600" dirty="0"/>
              <a:t> 1</a:t>
            </a:r>
          </a:p>
          <a:p>
            <a:pPr eaLnBrk="1" hangingPunct="1">
              <a:defRPr/>
            </a:pPr>
            <a:r>
              <a:rPr lang="en-CA" sz="1600" dirty="0" err="1"/>
              <a:t>exécuter</a:t>
            </a:r>
            <a:r>
              <a:rPr lang="en-CA" sz="1600" dirty="0"/>
              <a:t> </a:t>
            </a:r>
            <a:r>
              <a:rPr lang="en-CA" sz="1600" dirty="0" err="1"/>
              <a:t>Fichier</a:t>
            </a:r>
            <a:r>
              <a:rPr lang="en-CA" sz="1600" dirty="0"/>
              <a:t> 2</a:t>
            </a:r>
          </a:p>
          <a:p>
            <a:pPr eaLnBrk="1" hangingPunct="1">
              <a:defRPr/>
            </a:pPr>
            <a:endParaRPr lang="en-CA" sz="1600" dirty="0"/>
          </a:p>
          <a:p>
            <a:pPr eaLnBrk="1" hangingPunct="1">
              <a:defRPr/>
            </a:pPr>
            <a:r>
              <a:rPr lang="en-CA" sz="1600" dirty="0"/>
              <a:t>Le </a:t>
            </a:r>
            <a:r>
              <a:rPr lang="en-CA" sz="1600" dirty="0" err="1"/>
              <a:t>processus</a:t>
            </a:r>
            <a:r>
              <a:rPr lang="en-CA" sz="1600" dirty="0"/>
              <a:t> Bob </a:t>
            </a:r>
            <a:r>
              <a:rPr lang="en-CA" sz="1600" dirty="0" err="1"/>
              <a:t>peut</a:t>
            </a:r>
            <a:r>
              <a:rPr lang="en-CA" sz="1600" dirty="0"/>
              <a:t> </a:t>
            </a:r>
          </a:p>
          <a:p>
            <a:pPr eaLnBrk="1" hangingPunct="1">
              <a:defRPr/>
            </a:pPr>
            <a:r>
              <a:rPr lang="en-CA" sz="1600" dirty="0"/>
              <a:t>lire </a:t>
            </a:r>
            <a:r>
              <a:rPr lang="en-CA" sz="1600" dirty="0" err="1"/>
              <a:t>ou</a:t>
            </a:r>
            <a:r>
              <a:rPr lang="en-CA" sz="1600" dirty="0"/>
              <a:t> </a:t>
            </a:r>
            <a:r>
              <a:rPr lang="en-CA" sz="1600" dirty="0" err="1"/>
              <a:t>exécuter</a:t>
            </a:r>
            <a:r>
              <a:rPr lang="en-CA" sz="1600" dirty="0"/>
              <a:t> Fichier1</a:t>
            </a:r>
          </a:p>
          <a:p>
            <a:pPr eaLnBrk="1" hangingPunct="1">
              <a:defRPr/>
            </a:pPr>
            <a:r>
              <a:rPr lang="en-CA" sz="1600" dirty="0"/>
              <a:t>Lire </a:t>
            </a:r>
            <a:r>
              <a:rPr lang="en-CA" sz="1600" dirty="0" err="1"/>
              <a:t>Fichier</a:t>
            </a:r>
            <a:r>
              <a:rPr lang="en-CA" sz="1600" dirty="0"/>
              <a:t> 2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5303838" y="3579813"/>
            <a:ext cx="1355725" cy="1362075"/>
          </a:xfrm>
          <a:prstGeom prst="rect">
            <a:avLst/>
          </a:prstGeom>
          <a:solidFill>
            <a:srgbClr val="CCECFF"/>
          </a:solidFill>
          <a:ln w="12700" cap="sq">
            <a:solidFill>
              <a:srgbClr val="0099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CA" altLang="fr-FR" sz="2400"/>
              <a:t>Segment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CA" altLang="fr-FR" sz="2400"/>
              <a:t>Fichier2</a:t>
            </a:r>
            <a:endParaRPr lang="fr-CA" altLang="fr-FR" sz="2400"/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 flipV="1">
            <a:off x="2201863" y="3695700"/>
            <a:ext cx="811212" cy="547688"/>
          </a:xfrm>
          <a:prstGeom prst="line">
            <a:avLst/>
          </a:prstGeom>
          <a:noFill/>
          <a:ln w="28575" cap="sq">
            <a:solidFill>
              <a:srgbClr val="009999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kern="0">
              <a:solidFill>
                <a:srgbClr val="009999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3730625" y="3584575"/>
            <a:ext cx="5540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CA" sz="1100" dirty="0">
                <a:solidFill>
                  <a:srgbClr val="800000"/>
                </a:solidFill>
                <a:latin typeface="Arial Black" pitchFamily="34" charset="0"/>
                <a:cs typeface="+mn-cs"/>
              </a:rPr>
              <a:t>R</a:t>
            </a:r>
          </a:p>
        </p:txBody>
      </p:sp>
      <p:sp>
        <p:nvSpPr>
          <p:cNvPr id="73" name="Line 19"/>
          <p:cNvSpPr>
            <a:spLocks noChangeShapeType="1"/>
          </p:cNvSpPr>
          <p:nvPr/>
        </p:nvSpPr>
        <p:spPr bwMode="auto">
          <a:xfrm>
            <a:off x="3251200" y="2484438"/>
            <a:ext cx="2025650" cy="1211262"/>
          </a:xfrm>
          <a:prstGeom prst="line">
            <a:avLst/>
          </a:prstGeom>
          <a:noFill/>
          <a:ln w="28575" cap="sq">
            <a:solidFill>
              <a:srgbClr val="009999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kern="0">
              <a:solidFill>
                <a:srgbClr val="009999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74" name="Line 20"/>
          <p:cNvSpPr>
            <a:spLocks noChangeShapeType="1"/>
          </p:cNvSpPr>
          <p:nvPr/>
        </p:nvSpPr>
        <p:spPr bwMode="auto">
          <a:xfrm>
            <a:off x="3302000" y="3695700"/>
            <a:ext cx="1931988" cy="19050"/>
          </a:xfrm>
          <a:prstGeom prst="line">
            <a:avLst/>
          </a:prstGeom>
          <a:noFill/>
          <a:ln w="28575" cap="sq">
            <a:solidFill>
              <a:srgbClr val="009999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kern="0" dirty="0">
              <a:solidFill>
                <a:srgbClr val="009999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75" name="Text Box 22"/>
          <p:cNvSpPr txBox="1">
            <a:spLocks noChangeArrowheads="1"/>
          </p:cNvSpPr>
          <p:nvPr/>
        </p:nvSpPr>
        <p:spPr bwMode="auto">
          <a:xfrm>
            <a:off x="3527425" y="2370138"/>
            <a:ext cx="55403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CA" sz="1100" dirty="0">
                <a:solidFill>
                  <a:srgbClr val="800000"/>
                </a:solidFill>
                <a:latin typeface="Arial Black" pitchFamily="34" charset="0"/>
                <a:cs typeface="+mn-cs"/>
              </a:rPr>
              <a:t>X</a:t>
            </a:r>
          </a:p>
        </p:txBody>
      </p:sp>
      <p:sp>
        <p:nvSpPr>
          <p:cNvPr id="76" name="Line 19"/>
          <p:cNvSpPr>
            <a:spLocks noChangeShapeType="1"/>
          </p:cNvSpPr>
          <p:nvPr/>
        </p:nvSpPr>
        <p:spPr bwMode="auto">
          <a:xfrm>
            <a:off x="2225675" y="1527175"/>
            <a:ext cx="842963" cy="974725"/>
          </a:xfrm>
          <a:prstGeom prst="line">
            <a:avLst/>
          </a:prstGeom>
          <a:noFill/>
          <a:ln w="28575" cap="sq">
            <a:solidFill>
              <a:srgbClr val="009999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kern="0">
              <a:solidFill>
                <a:srgbClr val="009999"/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ransition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Deux phases</a:t>
            </a:r>
          </a:p>
        </p:txBody>
      </p:sp>
      <p:sp>
        <p:nvSpPr>
          <p:cNvPr id="4198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fr-FR" dirty="0"/>
              <a:t>Nous avons vu les deux phases d’un système de contrôle d’accès typique:</a:t>
            </a:r>
          </a:p>
          <a:p>
            <a:pPr lvl="1"/>
            <a:r>
              <a:rPr lang="fr-CA" altLang="fr-FR" dirty="0"/>
              <a:t>Dans une première phase, après requête du sujet, le système contrôle quels sont les droits d’un sujet par rapport à un objet</a:t>
            </a:r>
          </a:p>
          <a:p>
            <a:pPr lvl="2"/>
            <a:r>
              <a:rPr lang="fr-CA" altLang="fr-FR" dirty="0"/>
              <a:t>Lire, écrire, exécuter …</a:t>
            </a:r>
          </a:p>
          <a:p>
            <a:pPr lvl="2"/>
            <a:r>
              <a:rPr lang="fr-CA" altLang="fr-FR" dirty="0"/>
              <a:t>Le système pourrait nier tout accès dans cette phase</a:t>
            </a:r>
          </a:p>
          <a:p>
            <a:pPr lvl="1"/>
            <a:r>
              <a:rPr lang="fr-CA" altLang="fr-FR" dirty="0"/>
              <a:t>Une fois que les droit sont déterminés, en collaboration avec le système d’exploitation, on établit des mécanismes efficaces pour rendre possible le type d’accès permis </a:t>
            </a:r>
            <a:r>
              <a:rPr lang="fr-CA" altLang="fr-FR" sz="1800" dirty="0"/>
              <a:t>(et seulement ce dernier)</a:t>
            </a:r>
            <a:endParaRPr lang="fr-CA" alt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4198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2EFA9B4E-773D-4C98-89BC-B082A92119AE}" type="slidenum">
              <a:rPr lang="en-US" altLang="fr-FR" smtClean="0"/>
              <a:pPr/>
              <a:t>49</a:t>
            </a:fld>
            <a:endParaRPr lang="en-US" altLang="fr-FR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7772400" cy="1143000"/>
          </a:xfrm>
        </p:spPr>
        <p:txBody>
          <a:bodyPr/>
          <a:lstStyle/>
          <a:p>
            <a:pPr eaLnBrk="1" hangingPunct="1"/>
            <a:r>
              <a:rPr lang="fr-CA" altLang="fr-FR" dirty="0"/>
              <a:t>Permissions: autres possibilités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23850" y="1412875"/>
            <a:ext cx="8229600" cy="5334000"/>
          </a:xfrm>
        </p:spPr>
        <p:txBody>
          <a:bodyPr/>
          <a:lstStyle/>
          <a:p>
            <a:pPr eaLnBrk="1" hangingPunct="1"/>
            <a:r>
              <a:rPr lang="fr-CA" altLang="fr-FR" sz="2800" dirty="0"/>
              <a:t>Effacement – peut-il être considéré un cas d’écriture?</a:t>
            </a:r>
          </a:p>
          <a:p>
            <a:pPr eaLnBrk="1" hangingPunct="1"/>
            <a:r>
              <a:rPr lang="fr-CA" altLang="fr-FR" sz="2800" dirty="0"/>
              <a:t>Concaténation – 	lectures suivies par écritures?</a:t>
            </a:r>
          </a:p>
          <a:p>
            <a:pPr eaLnBrk="1" hangingPunct="1"/>
            <a:r>
              <a:rPr lang="fr-CA" altLang="fr-FR" sz="2800" dirty="0"/>
              <a:t>Au lieu des données nous pouvons aussi considérer des entités physiques:</a:t>
            </a:r>
          </a:p>
          <a:p>
            <a:pPr lvl="1" eaLnBrk="1" hangingPunct="1"/>
            <a:r>
              <a:rPr lang="fr-CA" altLang="fr-FR" b="0" dirty="0"/>
              <a:t>Permission d’accès à un local</a:t>
            </a:r>
          </a:p>
          <a:p>
            <a:pPr lvl="1" eaLnBrk="1" hangingPunct="1"/>
            <a:r>
              <a:rPr lang="fr-CA" altLang="fr-FR" b="0" dirty="0"/>
              <a:t>Permission d’utiliser un objet (p.ex. un ordinateur)</a:t>
            </a:r>
          </a:p>
          <a:p>
            <a:pPr eaLnBrk="1" hangingPunct="1"/>
            <a:r>
              <a:rPr lang="fr-CA" altLang="fr-FR" sz="2800" dirty="0"/>
              <a:t>Mais notre cours est concentré sur le données, donc nous considérerons surtout les opérations sur les données:</a:t>
            </a:r>
          </a:p>
          <a:p>
            <a:pPr lvl="1" eaLnBrk="1" hangingPunct="1"/>
            <a:r>
              <a:rPr lang="fr-CA" altLang="fr-FR" b="0" dirty="0"/>
              <a:t>bases de données ou fichiers</a:t>
            </a:r>
          </a:p>
          <a:p>
            <a:pPr lvl="1" eaLnBrk="1" hangingPunct="1"/>
            <a:endParaRPr lang="fr-CA" altLang="fr-FR" sz="2400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65D44E9-839A-4DE7-903A-BA50384AADB3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fr-FR" sz="1400">
              <a:latin typeface="Arial Unicode MS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</p:spTree>
  </p:cSld>
  <p:clrMapOvr>
    <a:masterClrMapping/>
  </p:clrMapOvr>
  <p:transition>
    <p:rand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/>
              <a:t>Rôles du SE et du matériel</a:t>
            </a:r>
          </a:p>
        </p:txBody>
      </p:sp>
      <p:sp>
        <p:nvSpPr>
          <p:cNvPr id="4301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fr-FR" dirty="0"/>
              <a:t>Rôle du Système d’exploitation: </a:t>
            </a:r>
          </a:p>
          <a:p>
            <a:pPr lvl="1"/>
            <a:r>
              <a:rPr lang="fr-CA" altLang="fr-FR" b="0" dirty="0"/>
              <a:t>Créer les descripteurs avec les autorisations appropriées</a:t>
            </a:r>
          </a:p>
          <a:p>
            <a:pPr lvl="2"/>
            <a:r>
              <a:rPr lang="fr-CA" altLang="fr-FR" b="0" dirty="0"/>
              <a:t>Ceci est fait après autorisation, la première fois qu’un segment/fichier est accédé</a:t>
            </a:r>
          </a:p>
          <a:p>
            <a:pPr lvl="1"/>
            <a:r>
              <a:rPr lang="fr-CA" altLang="fr-FR" b="0" dirty="0"/>
              <a:t>Traiter les interruptions, voir point suivant</a:t>
            </a:r>
          </a:p>
          <a:p>
            <a:r>
              <a:rPr lang="fr-CA" altLang="fr-FR" dirty="0"/>
              <a:t>Rôle du matériel (Unité Centrale):</a:t>
            </a:r>
          </a:p>
          <a:p>
            <a:pPr lvl="1"/>
            <a:r>
              <a:rPr lang="fr-CA" altLang="fr-FR" b="0" dirty="0"/>
              <a:t>Contrôler que chaque instruction exécutée respecte les contraintes spécifiées dans les descripteurs</a:t>
            </a:r>
          </a:p>
          <a:p>
            <a:pPr lvl="2"/>
            <a:r>
              <a:rPr lang="fr-CA" altLang="fr-FR" b="0" dirty="0"/>
              <a:t>Ceci est fait chaque fois qu’une instruction est décodée par l’Unité Centrale</a:t>
            </a:r>
          </a:p>
          <a:p>
            <a:pPr lvl="1"/>
            <a:r>
              <a:rPr lang="fr-CA" altLang="fr-FR" b="0" dirty="0"/>
              <a:t>Causer une interruption si une instruction viole les contraintes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4301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F23ACE89-8717-4F86-8B71-9C07EB618514}" type="slidenum">
              <a:rPr lang="en-US" altLang="fr-FR" smtClean="0"/>
              <a:pPr/>
              <a:t>50</a:t>
            </a:fld>
            <a:endParaRPr lang="en-US" altLang="fr-FR"/>
          </a:p>
        </p:txBody>
      </p:sp>
    </p:spTree>
  </p:cSld>
  <p:clrMapOvr>
    <a:masterClrMapping/>
  </p:clrMapOvr>
  <p:transition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Donc utilisant des mécanismes de matériel et de système d’exploitation, il est possible de rendre très efficace la vérification de l’autorisation d’accès pendant l’exécution d’un programme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INF6153</a:t>
            </a:r>
          </a:p>
        </p:txBody>
      </p:sp>
      <p:sp>
        <p:nvSpPr>
          <p:cNvPr id="44036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08AE14-B7CC-42BE-9FCD-C71F440BB2C7}" type="slidenum">
              <a:rPr lang="fr-CA" altLang="fr-FR" sz="1800" smtClean="0"/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fr-CA" altLang="fr-FR" sz="1800"/>
          </a:p>
        </p:txBody>
      </p:sp>
    </p:spTree>
  </p:cSld>
  <p:clrMapOvr>
    <a:masterClrMapping/>
  </p:clrMapOvr>
  <p:transition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Solutions par chiffrement</a:t>
            </a:r>
          </a:p>
        </p:txBody>
      </p:sp>
      <p:sp>
        <p:nvSpPr>
          <p:cNvPr id="4505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fr-FR" dirty="0"/>
              <a:t>Une autre solution est de permettre ou nier l’accès aux données utilisant le chiffrement</a:t>
            </a:r>
          </a:p>
          <a:p>
            <a:r>
              <a:rPr lang="fr-CA" altLang="fr-FR" dirty="0"/>
              <a:t>Les données sont chiffrées et la permission est donnée fournissant la clé de déchiffrement </a:t>
            </a:r>
          </a:p>
          <a:p>
            <a:pPr lvl="1"/>
            <a:r>
              <a:rPr lang="fr-CA" altLang="fr-FR" b="0" dirty="0"/>
              <a:t>Pas sujet de ce cours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4506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1984B292-2659-4B06-B75D-0EF69D15EB1A}" type="slidenum">
              <a:rPr lang="en-US" altLang="fr-FR" smtClean="0"/>
              <a:pPr/>
              <a:t>52</a:t>
            </a:fld>
            <a:endParaRPr lang="en-US" altLang="fr-FR"/>
          </a:p>
        </p:txBody>
      </p:sp>
    </p:spTree>
  </p:cSld>
  <p:clrMapOvr>
    <a:masterClrMapping/>
  </p:clrMapOvr>
  <p:transition>
    <p:rand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5"/>
          <p:cNvSpPr>
            <a:spLocks noGrp="1"/>
          </p:cNvSpPr>
          <p:nvPr>
            <p:ph type="title"/>
          </p:nvPr>
        </p:nvSpPr>
        <p:spPr>
          <a:xfrm>
            <a:off x="-757238" y="2060575"/>
            <a:ext cx="8686801" cy="1295400"/>
          </a:xfrm>
        </p:spPr>
        <p:txBody>
          <a:bodyPr/>
          <a:lstStyle/>
          <a:p>
            <a:pPr algn="r" eaLnBrk="1" hangingPunct="1"/>
            <a:r>
              <a:rPr lang="fr-CA" altLang="fr-FR" dirty="0"/>
              <a:t>Les paramètres des décisions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INF6153 </a:t>
            </a:r>
          </a:p>
        </p:txBody>
      </p:sp>
      <p:sp>
        <p:nvSpPr>
          <p:cNvPr id="49156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0675EF-2068-441D-AFE6-58E20DE12598}" type="slidenum">
              <a:rPr lang="fr-CA" altLang="fr-FR" sz="2400" smtClean="0"/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fr-CA" altLang="fr-FR" sz="2400"/>
          </a:p>
        </p:txBody>
      </p:sp>
      <p:sp>
        <p:nvSpPr>
          <p:cNvPr id="49157" name="ZoneTexte 6"/>
          <p:cNvSpPr txBox="1">
            <a:spLocks noChangeArrowheads="1"/>
          </p:cNvSpPr>
          <p:nvPr/>
        </p:nvSpPr>
        <p:spPr bwMode="auto">
          <a:xfrm>
            <a:off x="971550" y="4437063"/>
            <a:ext cx="7272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2400"/>
              <a:t>Nous resterons ici au niveau très général des </a:t>
            </a:r>
            <a:r>
              <a:rPr lang="fr-CA" altLang="fr-FR" sz="2400" b="1"/>
              <a:t>exigences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2400"/>
              <a:t>Nous verrons plus tard comment différentes modèles de Cd’A traiteront ces concepts</a:t>
            </a:r>
          </a:p>
        </p:txBody>
      </p:sp>
    </p:spTree>
  </p:cSld>
  <p:clrMapOvr>
    <a:masterClrMapping/>
  </p:clrMapOvr>
  <p:transition>
    <p:rand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74A40A7-CFF0-4385-8851-078457C1C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Paramètres pour le </a:t>
            </a:r>
            <a:r>
              <a:rPr lang="fr-CA"/>
              <a:t>contrôle d’accès</a:t>
            </a:r>
            <a:endParaRPr lang="fr-CA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7C0BAD4-B675-4218-B393-AFB48D410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50640"/>
            <a:ext cx="8229600" cy="5334000"/>
          </a:xfrm>
        </p:spPr>
        <p:txBody>
          <a:bodyPr/>
          <a:lstStyle/>
          <a:p>
            <a:r>
              <a:rPr lang="fr-CA" sz="2000" dirty="0"/>
              <a:t>Pour un sujet qui demande une permission, un système de contrôle d’accès peut donner des décisions différentes selon plusieurs critères ou paramètres</a:t>
            </a:r>
          </a:p>
          <a:p>
            <a:r>
              <a:rPr lang="fr-CA" sz="2000" dirty="0"/>
              <a:t>Les politiques peuvent prendre en considération:</a:t>
            </a:r>
          </a:p>
          <a:p>
            <a:pPr lvl="1"/>
            <a:r>
              <a:rPr lang="fr-CA" sz="1800" b="0" dirty="0"/>
              <a:t>Le </a:t>
            </a:r>
            <a:r>
              <a:rPr lang="fr-CA" sz="1800" b="0" i="1" dirty="0"/>
              <a:t>domaine</a:t>
            </a:r>
            <a:r>
              <a:rPr lang="fr-CA" sz="1800" b="0" dirty="0"/>
              <a:t> ou </a:t>
            </a:r>
            <a:r>
              <a:rPr lang="fr-CA" sz="1800" b="0" i="1" dirty="0"/>
              <a:t>session</a:t>
            </a:r>
            <a:r>
              <a:rPr lang="fr-CA" sz="1800" b="0" dirty="0"/>
              <a:t> dans lequel l’usager se trouve</a:t>
            </a:r>
          </a:p>
          <a:p>
            <a:pPr lvl="2"/>
            <a:r>
              <a:rPr lang="fr-CA" sz="1600" b="0" dirty="0"/>
              <a:t>L’usager peut être en train d’agir pour la comptabilité, plus tard pour l’émission des chèques</a:t>
            </a:r>
          </a:p>
          <a:p>
            <a:pPr lvl="2"/>
            <a:r>
              <a:rPr lang="fr-CA" sz="1600" b="0" dirty="0"/>
              <a:t>L’étape où l’usager se trouve dans un flux de travail	</a:t>
            </a:r>
          </a:p>
          <a:p>
            <a:pPr lvl="3"/>
            <a:r>
              <a:rPr lang="fr-CA" sz="1400" b="0" dirty="0"/>
              <a:t>À différentes domaines, sessions, étapes, l’usager aura différents besoins donc autorisations</a:t>
            </a:r>
          </a:p>
          <a:p>
            <a:pPr lvl="1"/>
            <a:r>
              <a:rPr lang="fr-CA" sz="1800" b="0" dirty="0"/>
              <a:t>Les </a:t>
            </a:r>
            <a:r>
              <a:rPr lang="fr-CA" sz="1800" b="0" i="1" dirty="0"/>
              <a:t>attributs</a:t>
            </a:r>
            <a:r>
              <a:rPr lang="fr-CA" sz="1800" b="0" dirty="0"/>
              <a:t> de l’usager, comme::</a:t>
            </a:r>
          </a:p>
          <a:p>
            <a:pPr lvl="2"/>
            <a:r>
              <a:rPr lang="fr-CA" sz="1600" b="0" dirty="0"/>
              <a:t>Son poste dans  une organisation</a:t>
            </a:r>
          </a:p>
          <a:p>
            <a:pPr lvl="1"/>
            <a:r>
              <a:rPr lang="fr-CA" sz="1800" b="0" dirty="0"/>
              <a:t>Les attributs des données, comme</a:t>
            </a:r>
          </a:p>
          <a:p>
            <a:pPr lvl="2"/>
            <a:r>
              <a:rPr lang="fr-CA" sz="1600" b="0" dirty="0"/>
              <a:t>Leur contenu</a:t>
            </a:r>
          </a:p>
          <a:p>
            <a:pPr lvl="1"/>
            <a:r>
              <a:rPr lang="fr-CA" sz="1800" b="0" dirty="0"/>
              <a:t>Des données environnementales, comme</a:t>
            </a:r>
          </a:p>
          <a:p>
            <a:pPr lvl="2"/>
            <a:r>
              <a:rPr lang="fr-CA" sz="1600" b="0" dirty="0"/>
              <a:t>La position géographique</a:t>
            </a:r>
          </a:p>
          <a:p>
            <a:pPr lvl="3"/>
            <a:r>
              <a:rPr lang="fr-CA" sz="1300" b="0" dirty="0"/>
              <a:t>Pas permis à l’extérieur de la France</a:t>
            </a:r>
          </a:p>
          <a:p>
            <a:pPr lvl="2"/>
            <a:r>
              <a:rPr lang="fr-CA" sz="1600" b="0" dirty="0"/>
              <a:t>Le temps de la requête</a:t>
            </a:r>
            <a:endParaRPr lang="fr-CA" sz="1400" b="0" dirty="0"/>
          </a:p>
          <a:p>
            <a:pPr lvl="3"/>
            <a:r>
              <a:rPr lang="fr-CA" sz="1400" b="0" dirty="0"/>
              <a:t>Permis entre 8h-16h défendu autrement</a:t>
            </a:r>
            <a:endParaRPr lang="fr-CA" sz="1700" b="0" dirty="0"/>
          </a:p>
          <a:p>
            <a:pPr lvl="1"/>
            <a:r>
              <a:rPr lang="fr-CA" sz="2000" dirty="0">
                <a:ea typeface="+mn-ea"/>
                <a:cs typeface="+mn-cs"/>
              </a:rPr>
              <a:t>Etc.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E2026FA-F3E1-46A2-A6E7-A5E9AB00FE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05F4CE-0B2F-4430-A936-0DC618288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121823-5270-42E2-9CB3-92B5AFBAD6C7}" type="slidenum">
              <a:rPr lang="en-US" altLang="fr-FR" smtClean="0"/>
              <a:pPr>
                <a:defRPr/>
              </a:pPr>
              <a:t>54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68974690"/>
      </p:ext>
    </p:extLst>
  </p:cSld>
  <p:clrMapOvr>
    <a:masterClrMapping/>
  </p:clrMapOvr>
  <p:transition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1"/>
          <p:cNvSpPr>
            <a:spLocks noGrp="1"/>
          </p:cNvSpPr>
          <p:nvPr>
            <p:ph type="title"/>
          </p:nvPr>
        </p:nvSpPr>
        <p:spPr>
          <a:xfrm>
            <a:off x="457200" y="49213"/>
            <a:ext cx="8686800" cy="1295400"/>
          </a:xfrm>
        </p:spPr>
        <p:txBody>
          <a:bodyPr/>
          <a:lstStyle/>
          <a:p>
            <a:r>
              <a:rPr lang="fr-CA" altLang="fr-FR" dirty="0"/>
              <a:t>Entités ou usagers, Identités ou sujets, Identificateurs et attributs, etc.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5837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60DD068A-2337-4F11-B6E9-7D8BE83AAE98}" type="slidenum">
              <a:rPr lang="en-US" altLang="fr-FR" smtClean="0"/>
              <a:pPr/>
              <a:t>55</a:t>
            </a:fld>
            <a:endParaRPr lang="en-US" altLang="fr-FR"/>
          </a:p>
        </p:txBody>
      </p:sp>
      <p:pic>
        <p:nvPicPr>
          <p:cNvPr id="58373" name="Picture 2" descr="https://upload.wikimedia.org/wikipedia/commons/thumb/3/38/Identity-concept.svg/450px-Identity-concept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75" y="2319338"/>
            <a:ext cx="4286250" cy="2828925"/>
          </a:xfrm>
          <a:noFill/>
        </p:spPr>
      </p:pic>
      <p:sp>
        <p:nvSpPr>
          <p:cNvPr id="58374" name="ZoneTexte 5"/>
          <p:cNvSpPr txBox="1">
            <a:spLocks noChangeArrowheads="1"/>
          </p:cNvSpPr>
          <p:nvPr/>
        </p:nvSpPr>
        <p:spPr bwMode="auto">
          <a:xfrm>
            <a:off x="4572000" y="5805488"/>
            <a:ext cx="4176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r>
              <a:rPr lang="fr-CA" altLang="fr-FR" sz="1600" dirty="0"/>
              <a:t>Une autre vison dans:</a:t>
            </a:r>
          </a:p>
          <a:p>
            <a:r>
              <a:rPr lang="fr-CA" altLang="fr-FR" sz="1600" dirty="0" err="1"/>
              <a:t>Wikipedia</a:t>
            </a:r>
            <a:r>
              <a:rPr lang="fr-CA" altLang="fr-FR" sz="1600" dirty="0"/>
              <a:t> « Identity Management », Janv. 2020</a:t>
            </a:r>
          </a:p>
        </p:txBody>
      </p:sp>
      <p:sp>
        <p:nvSpPr>
          <p:cNvPr id="58375" name="ZoneTexte 4"/>
          <p:cNvSpPr txBox="1">
            <a:spLocks noChangeArrowheads="1"/>
          </p:cNvSpPr>
          <p:nvPr/>
        </p:nvSpPr>
        <p:spPr bwMode="auto">
          <a:xfrm>
            <a:off x="2555875" y="2565400"/>
            <a:ext cx="792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r>
              <a:rPr lang="fr-CA" altLang="fr-FR" sz="1400"/>
              <a:t>Users or</a:t>
            </a:r>
          </a:p>
        </p:txBody>
      </p:sp>
      <p:sp>
        <p:nvSpPr>
          <p:cNvPr id="58376" name="ZoneTexte 9"/>
          <p:cNvSpPr txBox="1">
            <a:spLocks noChangeArrowheads="1"/>
          </p:cNvSpPr>
          <p:nvPr/>
        </p:nvSpPr>
        <p:spPr bwMode="auto">
          <a:xfrm>
            <a:off x="4140200" y="2403475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r>
              <a:rPr lang="fr-CA" altLang="fr-FR" sz="1400"/>
              <a:t>Subjects  or</a:t>
            </a:r>
          </a:p>
        </p:txBody>
      </p:sp>
      <p:sp>
        <p:nvSpPr>
          <p:cNvPr id="58377" name="ZoneTexte 10"/>
          <p:cNvSpPr txBox="1">
            <a:spLocks noChangeArrowheads="1"/>
          </p:cNvSpPr>
          <p:nvPr/>
        </p:nvSpPr>
        <p:spPr bwMode="auto">
          <a:xfrm>
            <a:off x="5724525" y="2041525"/>
            <a:ext cx="792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r>
              <a:rPr lang="fr-CA" altLang="fr-FR" sz="1400"/>
              <a:t>Roles or</a:t>
            </a:r>
          </a:p>
        </p:txBody>
      </p:sp>
    </p:spTree>
  </p:cSld>
  <p:clrMapOvr>
    <a:masterClrMapping/>
  </p:clrMapOvr>
  <p:transition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A894C0-2953-4010-89AC-0BBEF01B9737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fr-FR" sz="1400">
              <a:latin typeface="Arial Unicode MS" pitchFamily="34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73350" y="1327150"/>
            <a:ext cx="22225" cy="884238"/>
          </a:xfrm>
          <a:prstGeom prst="straightConnector1">
            <a:avLst/>
          </a:prstGeom>
          <a:ln w="381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 flipH="1">
            <a:off x="2627313" y="2139950"/>
            <a:ext cx="144462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17800" y="2282825"/>
            <a:ext cx="20638" cy="885825"/>
          </a:xfrm>
          <a:prstGeom prst="straightConnector1">
            <a:avLst/>
          </a:prstGeom>
          <a:ln w="381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 flipH="1">
            <a:off x="2700338" y="3148013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70188" y="3248025"/>
            <a:ext cx="20637" cy="884238"/>
          </a:xfrm>
          <a:prstGeom prst="straightConnector1">
            <a:avLst/>
          </a:prstGeom>
          <a:ln w="381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 flipH="1">
            <a:off x="2700338" y="4156075"/>
            <a:ext cx="142875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800350" y="4300538"/>
            <a:ext cx="22225" cy="884237"/>
          </a:xfrm>
          <a:prstGeom prst="straightConnector1">
            <a:avLst/>
          </a:prstGeom>
          <a:ln w="381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flipH="1">
            <a:off x="2754313" y="5113338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pic>
        <p:nvPicPr>
          <p:cNvPr id="501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744663"/>
            <a:ext cx="681038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773488"/>
            <a:ext cx="681038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Flowchart: Magnetic Disk 20"/>
          <p:cNvSpPr/>
          <p:nvPr/>
        </p:nvSpPr>
        <p:spPr>
          <a:xfrm>
            <a:off x="5580063" y="995363"/>
            <a:ext cx="2592387" cy="411956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6084888" y="2441575"/>
            <a:ext cx="719137" cy="6143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cxnSp>
        <p:nvCxnSpPr>
          <p:cNvPr id="24" name="Straight Connector 23"/>
          <p:cNvCxnSpPr/>
          <p:nvPr/>
        </p:nvCxnSpPr>
        <p:spPr>
          <a:xfrm>
            <a:off x="3668713" y="1995488"/>
            <a:ext cx="2416175" cy="446087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50188" idx="3"/>
          </p:cNvCxnSpPr>
          <p:nvPr/>
        </p:nvCxnSpPr>
        <p:spPr>
          <a:xfrm>
            <a:off x="3668713" y="2198688"/>
            <a:ext cx="2416175" cy="85725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935788" y="3992563"/>
            <a:ext cx="720725" cy="749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cxnSp>
        <p:nvCxnSpPr>
          <p:cNvPr id="30" name="Straight Connector 29"/>
          <p:cNvCxnSpPr/>
          <p:nvPr/>
        </p:nvCxnSpPr>
        <p:spPr>
          <a:xfrm>
            <a:off x="3668713" y="4024313"/>
            <a:ext cx="3267075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68713" y="4227513"/>
            <a:ext cx="3267075" cy="51435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979613" y="2247900"/>
            <a:ext cx="647700" cy="900113"/>
          </a:xfrm>
          <a:prstGeom prst="straightConnector1">
            <a:avLst/>
          </a:prstGeom>
          <a:ln w="381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98" name="TextBox 34820"/>
          <p:cNvSpPr txBox="1">
            <a:spLocks noChangeArrowheads="1"/>
          </p:cNvSpPr>
          <p:nvPr/>
        </p:nvSpPr>
        <p:spPr bwMode="auto">
          <a:xfrm>
            <a:off x="2484438" y="5516563"/>
            <a:ext cx="63357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1800" dirty="0"/>
              <a:t>L’employée exécute une tâche et à chaque étape a </a:t>
            </a:r>
            <a:r>
              <a:rPr lang="fr-CA" altLang="fr-FR" sz="1800" i="1" dirty="0"/>
              <a:t>besoin</a:t>
            </a:r>
            <a:r>
              <a:rPr lang="fr-CA" altLang="fr-FR" sz="1800" dirty="0"/>
              <a:t> d’avoir des permissions différents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1800" dirty="0"/>
              <a:t>Une étape pourrait appelée ‘domaine’ ou ‘session’</a:t>
            </a:r>
            <a:endParaRPr lang="fr-CA" altLang="fr-FR" sz="2400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2046288" y="4227513"/>
            <a:ext cx="649287" cy="900112"/>
          </a:xfrm>
          <a:prstGeom prst="straightConnector1">
            <a:avLst/>
          </a:prstGeom>
          <a:ln w="381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00" name="TextBox 34821"/>
          <p:cNvSpPr txBox="1">
            <a:spLocks noChangeArrowheads="1"/>
          </p:cNvSpPr>
          <p:nvPr/>
        </p:nvSpPr>
        <p:spPr bwMode="auto">
          <a:xfrm>
            <a:off x="323528" y="138315"/>
            <a:ext cx="40324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fr-FR" sz="2400" dirty="0" err="1"/>
              <a:t>Étapes</a:t>
            </a:r>
            <a:r>
              <a:rPr lang="en-CA" altLang="fr-FR" sz="2400" dirty="0"/>
              <a:t> </a:t>
            </a:r>
            <a:r>
              <a:rPr lang="en-CA" altLang="fr-FR" sz="2400" dirty="0" err="1"/>
              <a:t>d’une</a:t>
            </a:r>
            <a:r>
              <a:rPr lang="en-CA" altLang="fr-FR" sz="2400" dirty="0"/>
              <a:t> </a:t>
            </a:r>
            <a:r>
              <a:rPr lang="en-CA" altLang="fr-FR" sz="2400" dirty="0" err="1"/>
              <a:t>tâche</a:t>
            </a:r>
            <a:endParaRPr lang="en-CA" altLang="fr-FR" sz="2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fr-FR" sz="2400" dirty="0"/>
              <a:t>(</a:t>
            </a:r>
            <a:r>
              <a:rPr lang="en-CA" altLang="fr-FR" sz="2400" dirty="0" err="1"/>
              <a:t>peuvent</a:t>
            </a:r>
            <a:r>
              <a:rPr lang="en-CA" altLang="fr-FR" sz="2400" dirty="0"/>
              <a:t> </a:t>
            </a:r>
            <a:r>
              <a:rPr lang="en-CA" altLang="fr-FR" sz="2400" dirty="0" err="1"/>
              <a:t>aussi</a:t>
            </a:r>
            <a:r>
              <a:rPr lang="en-CA" altLang="fr-FR" sz="2400" dirty="0"/>
              <a:t> </a:t>
            </a:r>
            <a:r>
              <a:rPr lang="en-CA" altLang="fr-FR" sz="2400" dirty="0" err="1"/>
              <a:t>être</a:t>
            </a:r>
            <a:r>
              <a:rPr lang="en-CA" altLang="fr-FR" sz="2400" dirty="0"/>
              <a:t> </a:t>
            </a:r>
            <a:r>
              <a:rPr lang="en-CA" altLang="fr-FR" sz="2400" dirty="0" err="1"/>
              <a:t>vues</a:t>
            </a:r>
            <a:r>
              <a:rPr lang="en-CA" altLang="fr-FR" sz="2400" dirty="0"/>
              <a:t> </a:t>
            </a:r>
            <a:r>
              <a:rPr lang="en-CA" altLang="fr-FR" sz="2400" dirty="0" err="1"/>
              <a:t>comme</a:t>
            </a:r>
            <a:r>
              <a:rPr lang="en-CA" altLang="fr-FR" sz="2400" dirty="0"/>
              <a:t> </a:t>
            </a:r>
            <a:r>
              <a:rPr lang="en-CA" altLang="fr-FR" sz="2400" i="1" dirty="0" err="1"/>
              <a:t>domaines</a:t>
            </a:r>
            <a:r>
              <a:rPr lang="en-CA" altLang="fr-FR" sz="2400" dirty="0"/>
              <a:t>)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INF6153 </a:t>
            </a:r>
          </a:p>
        </p:txBody>
      </p:sp>
    </p:spTree>
  </p:cSld>
  <p:clrMapOvr>
    <a:masterClrMapping/>
  </p:clrMapOvr>
  <p:transition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Le concept de ‘domaine’ ou ‘session’</a:t>
            </a:r>
          </a:p>
        </p:txBody>
      </p:sp>
      <p:sp>
        <p:nvSpPr>
          <p:cNvPr id="51203" name="Espace réservé du contenu 2"/>
          <p:cNvSpPr>
            <a:spLocks noGrp="1"/>
          </p:cNvSpPr>
          <p:nvPr>
            <p:ph idx="1"/>
          </p:nvPr>
        </p:nvSpPr>
        <p:spPr>
          <a:xfrm>
            <a:off x="539750" y="1196975"/>
            <a:ext cx="8229600" cy="5334000"/>
          </a:xfrm>
        </p:spPr>
        <p:txBody>
          <a:bodyPr/>
          <a:lstStyle/>
          <a:p>
            <a:pPr eaLnBrk="1" hangingPunct="1"/>
            <a:r>
              <a:rPr lang="fr-CA" altLang="fr-FR" sz="2000" dirty="0"/>
              <a:t>Un mécanisme pour représenter les changements d’exigences de sécurité au fur et à mesure que des usagers/sujets passent à travers les étapes de leurs tâches</a:t>
            </a:r>
          </a:p>
          <a:p>
            <a:pPr eaLnBrk="1" hangingPunct="1"/>
            <a:r>
              <a:rPr lang="fr-CA" altLang="fr-FR" sz="2000" dirty="0"/>
              <a:t>P.ex. dans une banque, il a un processus qui consiste d’une séquence de tâches pour l’approbation d’un crédit</a:t>
            </a:r>
          </a:p>
          <a:p>
            <a:pPr lvl="1" eaLnBrk="1" hangingPunct="1"/>
            <a:r>
              <a:rPr lang="fr-CA" altLang="fr-FR" sz="1800" dirty="0"/>
              <a:t>Identification du client</a:t>
            </a:r>
          </a:p>
          <a:p>
            <a:pPr lvl="1" eaLnBrk="1" hangingPunct="1"/>
            <a:r>
              <a:rPr lang="fr-CA" altLang="fr-FR" sz="1800" dirty="0"/>
              <a:t>Vérification de son statut, son solde, etc.</a:t>
            </a:r>
          </a:p>
          <a:p>
            <a:pPr lvl="1" eaLnBrk="1" hangingPunct="1"/>
            <a:r>
              <a:rPr lang="fr-CA" altLang="fr-FR" sz="1800" dirty="0"/>
              <a:t>Vérification des garanties qu’il peut fournir</a:t>
            </a:r>
          </a:p>
          <a:p>
            <a:pPr lvl="1" eaLnBrk="1" hangingPunct="1"/>
            <a:r>
              <a:rPr lang="fr-CA" altLang="fr-FR" sz="1800" dirty="0"/>
              <a:t>Etc. </a:t>
            </a:r>
          </a:p>
          <a:p>
            <a:pPr eaLnBrk="1" hangingPunct="1"/>
            <a:r>
              <a:rPr lang="fr-CA" altLang="fr-FR" sz="2000" dirty="0"/>
              <a:t>L’employé = usager, passe à travers ces différentes tâches, ou sessions, ou domaines</a:t>
            </a:r>
          </a:p>
          <a:p>
            <a:pPr eaLnBrk="1" hangingPunct="1"/>
            <a:r>
              <a:rPr lang="fr-CA" altLang="fr-FR" sz="2000" dirty="0"/>
              <a:t>Il peut devenir à chaque tâche un </a:t>
            </a:r>
            <a:r>
              <a:rPr lang="fr-CA" altLang="fr-FR" sz="2000" i="1" dirty="0"/>
              <a:t>sujet</a:t>
            </a:r>
            <a:r>
              <a:rPr lang="fr-CA" altLang="fr-FR" sz="2000" dirty="0"/>
              <a:t> différent</a:t>
            </a:r>
          </a:p>
          <a:p>
            <a:pPr lvl="1" eaLnBrk="1" hangingPunct="1"/>
            <a:r>
              <a:rPr lang="fr-CA" altLang="fr-FR" sz="2000" dirty="0"/>
              <a:t>Probablement il devra se réidentifier à chaque étape (</a:t>
            </a:r>
            <a:r>
              <a:rPr lang="fr-CA" altLang="fr-FR" sz="2000" dirty="0" err="1"/>
              <a:t>pex</a:t>
            </a:r>
            <a:r>
              <a:rPr lang="fr-CA" altLang="fr-FR" sz="2000" dirty="0"/>
              <a:t> nouveau login)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5120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36685C7-90C7-48F2-BF58-70D646D91B21}" type="slidenum">
              <a:rPr lang="en-US" altLang="fr-FR" sz="2400" smtClean="0"/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fr-FR" sz="2400"/>
          </a:p>
        </p:txBody>
      </p:sp>
    </p:spTree>
  </p:cSld>
  <p:clrMapOvr>
    <a:masterClrMapping/>
  </p:clrMapOvr>
  <p:transition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6553200" y="5789613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AEAB472-5155-4126-88BC-11CECE55917C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en-US" altLang="fr-FR" sz="1400">
              <a:latin typeface="Arial Unicode MS" pitchFamily="34" charset="-128"/>
            </a:endParaRPr>
          </a:p>
        </p:txBody>
      </p:sp>
      <p:sp>
        <p:nvSpPr>
          <p:cNvPr id="52227" name="Titre 2"/>
          <p:cNvSpPr txBox="1">
            <a:spLocks/>
          </p:cNvSpPr>
          <p:nvPr/>
        </p:nvSpPr>
        <p:spPr bwMode="auto">
          <a:xfrm>
            <a:off x="468313" y="450850"/>
            <a:ext cx="78851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3200" b="1" dirty="0">
                <a:solidFill>
                  <a:schemeClr val="tx2"/>
                </a:solidFill>
                <a:latin typeface="Helvetica" panose="020B0604020202020204" pitchFamily="34" charset="0"/>
              </a:rPr>
              <a:t>Domaines d’exécution: modèle abstrait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1800" b="1" dirty="0">
                <a:solidFill>
                  <a:schemeClr val="tx2"/>
                </a:solidFill>
                <a:latin typeface="Helvetica" panose="020B0604020202020204" pitchFamily="34" charset="0"/>
              </a:rPr>
              <a:t>Aussi dits « sessions »</a:t>
            </a:r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914400" y="1295400"/>
            <a:ext cx="7886700" cy="47656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Webdings" pitchFamily="18" charset="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sym typeface="Wingdings" pitchFamily="2" charset="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CA" sz="2800" kern="0" dirty="0"/>
              <a:t>Nous pouvons avoir dans un système des ‘</a:t>
            </a:r>
            <a:r>
              <a:rPr lang="fr-CA" sz="2800" i="1" kern="0" dirty="0"/>
              <a:t>domaines d’exécution</a:t>
            </a:r>
            <a:r>
              <a:rPr lang="fr-CA" sz="2800" kern="0" dirty="0"/>
              <a:t>’ qui déterminent ce qu’un usager/sujet peut faire quand il se trouve dans chaque domaine</a:t>
            </a:r>
          </a:p>
          <a:p>
            <a:pPr>
              <a:defRPr/>
            </a:pPr>
            <a:endParaRPr lang="fr-CA" kern="0" dirty="0"/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" t="36737" r="435" b="36330"/>
          <a:stretch>
            <a:fillRect/>
          </a:stretch>
        </p:blipFill>
        <p:spPr bwMode="auto">
          <a:xfrm>
            <a:off x="655638" y="2781300"/>
            <a:ext cx="76835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ZoneTexte 5"/>
          <p:cNvSpPr txBox="1">
            <a:spLocks noChangeArrowheads="1"/>
          </p:cNvSpPr>
          <p:nvPr/>
        </p:nvSpPr>
        <p:spPr bwMode="auto">
          <a:xfrm>
            <a:off x="684213" y="5491163"/>
            <a:ext cx="81359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CA" altLang="fr-FR" sz="2400">
                <a:solidFill>
                  <a:schemeClr val="tx2"/>
                </a:solidFill>
              </a:rPr>
              <a:t>L’impression de l’objet O</a:t>
            </a:r>
            <a:r>
              <a:rPr lang="fr-CA" altLang="fr-FR" sz="2400" baseline="-25000">
                <a:solidFill>
                  <a:schemeClr val="tx2"/>
                </a:solidFill>
              </a:rPr>
              <a:t>4</a:t>
            </a:r>
            <a:r>
              <a:rPr lang="fr-CA" altLang="fr-FR" sz="2400">
                <a:solidFill>
                  <a:schemeClr val="tx2"/>
                </a:solidFill>
              </a:rPr>
              <a:t> peut être effectuée dans domaine D</a:t>
            </a:r>
            <a:r>
              <a:rPr lang="fr-CA" altLang="fr-FR" sz="2400" baseline="-25000">
                <a:solidFill>
                  <a:schemeClr val="tx2"/>
                </a:solidFill>
              </a:rPr>
              <a:t>2</a:t>
            </a:r>
            <a:r>
              <a:rPr lang="fr-CA" altLang="fr-FR" sz="2400">
                <a:solidFill>
                  <a:schemeClr val="tx2"/>
                </a:solidFill>
              </a:rPr>
              <a:t> ou D</a:t>
            </a:r>
            <a:r>
              <a:rPr lang="fr-CA" altLang="fr-FR" sz="2400" baseline="-25000">
                <a:solidFill>
                  <a:schemeClr val="tx2"/>
                </a:solidFill>
              </a:rPr>
              <a:t>3, </a:t>
            </a:r>
            <a:r>
              <a:rPr lang="fr-CA" altLang="fr-FR" sz="2400">
                <a:solidFill>
                  <a:schemeClr val="tx2"/>
                </a:solidFill>
              </a:rPr>
              <a:t>pas D1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52232" name="ZoneTexte 1"/>
          <p:cNvSpPr txBox="1">
            <a:spLocks noChangeArrowheads="1"/>
          </p:cNvSpPr>
          <p:nvPr/>
        </p:nvSpPr>
        <p:spPr bwMode="auto">
          <a:xfrm>
            <a:off x="2339752" y="6311900"/>
            <a:ext cx="6443663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fr-FR" sz="1400" dirty="0"/>
              <a:t>Figures </a:t>
            </a:r>
            <a:r>
              <a:rPr lang="en-CA" altLang="fr-FR" sz="1400" dirty="0" err="1"/>
              <a:t>provenant</a:t>
            </a:r>
            <a:r>
              <a:rPr lang="en-CA" altLang="fr-FR" sz="1400" dirty="0"/>
              <a:t> de: A. </a:t>
            </a:r>
            <a:r>
              <a:rPr lang="en-CA" altLang="fr-FR" sz="1400" dirty="0" err="1"/>
              <a:t>Silberschatz</a:t>
            </a:r>
            <a:r>
              <a:rPr lang="en-CA" altLang="fr-FR" sz="1400" dirty="0"/>
              <a:t> et al: </a:t>
            </a:r>
            <a:r>
              <a:rPr lang="en-CA" altLang="fr-FR" sz="1400" dirty="0" err="1"/>
              <a:t>Principes</a:t>
            </a:r>
            <a:r>
              <a:rPr lang="en-CA" altLang="fr-FR" sz="1400" dirty="0"/>
              <a:t> des </a:t>
            </a:r>
            <a:r>
              <a:rPr lang="en-CA" altLang="fr-FR" sz="1400" dirty="0" err="1"/>
              <a:t>systèmes</a:t>
            </a:r>
            <a:r>
              <a:rPr lang="en-CA" altLang="fr-FR" sz="1400" dirty="0"/>
              <a:t> </a:t>
            </a:r>
            <a:r>
              <a:rPr lang="en-CA" altLang="fr-FR" sz="1400" dirty="0" err="1"/>
              <a:t>d’exploitation</a:t>
            </a:r>
            <a:r>
              <a:rPr lang="en-CA" altLang="fr-FR" sz="1400" dirty="0"/>
              <a:t>, Wiley-</a:t>
            </a:r>
            <a:r>
              <a:rPr lang="en-CA" altLang="fr-FR" sz="1400" dirty="0" err="1"/>
              <a:t>Vuibert</a:t>
            </a:r>
            <a:r>
              <a:rPr lang="en-CA" altLang="fr-FR" sz="1400" dirty="0"/>
              <a:t> </a:t>
            </a:r>
            <a:endParaRPr lang="fr-CA" altLang="fr-FR" sz="1400" dirty="0"/>
          </a:p>
        </p:txBody>
      </p:sp>
    </p:spTree>
  </p:cSld>
  <p:clrMapOvr>
    <a:masterClrMapping/>
  </p:clrMapOvr>
  <p:transition>
    <p:rand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5FE67F-0CC5-4FF5-AF3E-80EBD903BFB4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en-US" altLang="fr-FR" sz="1400">
              <a:latin typeface="Arial Unicode MS" pitchFamily="34" charset="-128"/>
            </a:endParaRPr>
          </a:p>
        </p:txBody>
      </p:sp>
      <p:sp>
        <p:nvSpPr>
          <p:cNvPr id="53251" name="Rectangle 2"/>
          <p:cNvSpPr txBox="1">
            <a:spLocks noChangeArrowheads="1"/>
          </p:cNvSpPr>
          <p:nvPr/>
        </p:nvSpPr>
        <p:spPr bwMode="auto">
          <a:xfrm>
            <a:off x="1030288" y="325438"/>
            <a:ext cx="78851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CA" altLang="fr-FR" sz="3200" b="1">
                <a:solidFill>
                  <a:schemeClr val="tx2"/>
                </a:solidFill>
                <a:latin typeface="Helvetica" panose="020B0604020202020204" pitchFamily="34" charset="0"/>
              </a:rPr>
              <a:t>Changement de domaines d’exécution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295400"/>
            <a:ext cx="7886700" cy="47656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Webdings" pitchFamily="18" charset="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sym typeface="Wingdings" pitchFamily="2" charset="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CA" sz="2400" kern="0" dirty="0"/>
              <a:t>À chaque moment dans son exécution, un usager/sujet se trouve dans un </a:t>
            </a:r>
            <a:r>
              <a:rPr lang="fr-CA" sz="2400" kern="0" dirty="0">
                <a:solidFill>
                  <a:schemeClr val="accent2">
                    <a:lumMod val="25000"/>
                  </a:schemeClr>
                </a:solidFill>
              </a:rPr>
              <a:t>domaine d’exécution</a:t>
            </a:r>
            <a:endParaRPr lang="fr-CA" kern="0" dirty="0">
              <a:solidFill>
                <a:schemeClr val="accent2">
                  <a:lumMod val="25000"/>
                </a:schemeClr>
              </a:solidFill>
            </a:endParaRPr>
          </a:p>
        </p:txBody>
      </p:sp>
      <p:pic>
        <p:nvPicPr>
          <p:cNvPr id="5325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" t="36737" r="435" b="36330"/>
          <a:stretch>
            <a:fillRect/>
          </a:stretch>
        </p:blipFill>
        <p:spPr bwMode="auto">
          <a:xfrm>
            <a:off x="717550" y="2420938"/>
            <a:ext cx="76835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914400" y="5300663"/>
            <a:ext cx="7848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CA" altLang="fr-FR" sz="2000">
                <a:solidFill>
                  <a:schemeClr val="tx2"/>
                </a:solidFill>
              </a:rPr>
              <a:t>En exécutant, il peut passer d’un domaine à un autre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CA" altLang="fr-FR" sz="2000">
                <a:solidFill>
                  <a:schemeClr val="tx2"/>
                </a:solidFill>
              </a:rPr>
              <a:t>L’impression de O</a:t>
            </a:r>
            <a:r>
              <a:rPr lang="fr-CA" altLang="fr-FR" sz="2000" baseline="-25000">
                <a:solidFill>
                  <a:schemeClr val="tx2"/>
                </a:solidFill>
              </a:rPr>
              <a:t>4</a:t>
            </a:r>
            <a:r>
              <a:rPr lang="fr-CA" altLang="fr-FR" sz="2000">
                <a:solidFill>
                  <a:schemeClr val="tx2"/>
                </a:solidFill>
              </a:rPr>
              <a:t> peut être effectuée dans domaine D</a:t>
            </a:r>
            <a:r>
              <a:rPr lang="fr-CA" altLang="fr-FR" sz="2000" baseline="-25000">
                <a:solidFill>
                  <a:schemeClr val="tx2"/>
                </a:solidFill>
              </a:rPr>
              <a:t>2</a:t>
            </a:r>
            <a:r>
              <a:rPr lang="fr-CA" altLang="fr-FR" sz="2000">
                <a:solidFill>
                  <a:schemeClr val="tx2"/>
                </a:solidFill>
              </a:rPr>
              <a:t> ou D</a:t>
            </a:r>
            <a:r>
              <a:rPr lang="fr-CA" altLang="fr-FR" sz="2000" baseline="-25000">
                <a:solidFill>
                  <a:schemeClr val="tx2"/>
                </a:solidFill>
              </a:rPr>
              <a:t>3, </a:t>
            </a:r>
            <a:r>
              <a:rPr lang="fr-CA" altLang="fr-FR" sz="2000">
                <a:solidFill>
                  <a:schemeClr val="tx2"/>
                </a:solidFill>
              </a:rPr>
              <a:t>pas D1</a:t>
            </a:r>
          </a:p>
        </p:txBody>
      </p:sp>
      <p:sp>
        <p:nvSpPr>
          <p:cNvPr id="7" name="Forme libre 6"/>
          <p:cNvSpPr/>
          <p:nvPr/>
        </p:nvSpPr>
        <p:spPr bwMode="auto">
          <a:xfrm>
            <a:off x="1624013" y="2349500"/>
            <a:ext cx="6372225" cy="2566988"/>
          </a:xfrm>
          <a:custGeom>
            <a:avLst/>
            <a:gdLst>
              <a:gd name="connsiteX0" fmla="*/ 261257 w 6372808"/>
              <a:gd name="connsiteY0" fmla="*/ 1987420 h 2565918"/>
              <a:gd name="connsiteX1" fmla="*/ 307910 w 6372808"/>
              <a:gd name="connsiteY1" fmla="*/ 2006081 h 2565918"/>
              <a:gd name="connsiteX2" fmla="*/ 363893 w 6372808"/>
              <a:gd name="connsiteY2" fmla="*/ 2034073 h 2565918"/>
              <a:gd name="connsiteX3" fmla="*/ 391885 w 6372808"/>
              <a:gd name="connsiteY3" fmla="*/ 2052735 h 2565918"/>
              <a:gd name="connsiteX4" fmla="*/ 419877 w 6372808"/>
              <a:gd name="connsiteY4" fmla="*/ 2062065 h 2565918"/>
              <a:gd name="connsiteX5" fmla="*/ 494522 w 6372808"/>
              <a:gd name="connsiteY5" fmla="*/ 2080726 h 2565918"/>
              <a:gd name="connsiteX6" fmla="*/ 550506 w 6372808"/>
              <a:gd name="connsiteY6" fmla="*/ 2099388 h 2565918"/>
              <a:gd name="connsiteX7" fmla="*/ 1110342 w 6372808"/>
              <a:gd name="connsiteY7" fmla="*/ 2127379 h 2565918"/>
              <a:gd name="connsiteX8" fmla="*/ 1166326 w 6372808"/>
              <a:gd name="connsiteY8" fmla="*/ 2136710 h 2565918"/>
              <a:gd name="connsiteX9" fmla="*/ 1203649 w 6372808"/>
              <a:gd name="connsiteY9" fmla="*/ 2146041 h 2565918"/>
              <a:gd name="connsiteX10" fmla="*/ 1287624 w 6372808"/>
              <a:gd name="connsiteY10" fmla="*/ 2155371 h 2565918"/>
              <a:gd name="connsiteX11" fmla="*/ 1362269 w 6372808"/>
              <a:gd name="connsiteY11" fmla="*/ 2164702 h 2565918"/>
              <a:gd name="connsiteX12" fmla="*/ 1408922 w 6372808"/>
              <a:gd name="connsiteY12" fmla="*/ 2183363 h 2565918"/>
              <a:gd name="connsiteX13" fmla="*/ 1502228 w 6372808"/>
              <a:gd name="connsiteY13" fmla="*/ 2202024 h 2565918"/>
              <a:gd name="connsiteX14" fmla="*/ 1567542 w 6372808"/>
              <a:gd name="connsiteY14" fmla="*/ 2230016 h 2565918"/>
              <a:gd name="connsiteX15" fmla="*/ 1623526 w 6372808"/>
              <a:gd name="connsiteY15" fmla="*/ 2239347 h 2565918"/>
              <a:gd name="connsiteX16" fmla="*/ 1660849 w 6372808"/>
              <a:gd name="connsiteY16" fmla="*/ 2248677 h 2565918"/>
              <a:gd name="connsiteX17" fmla="*/ 1754155 w 6372808"/>
              <a:gd name="connsiteY17" fmla="*/ 2276669 h 2565918"/>
              <a:gd name="connsiteX18" fmla="*/ 1838130 w 6372808"/>
              <a:gd name="connsiteY18" fmla="*/ 2304661 h 2565918"/>
              <a:gd name="connsiteX19" fmla="*/ 1866122 w 6372808"/>
              <a:gd name="connsiteY19" fmla="*/ 2313992 h 2565918"/>
              <a:gd name="connsiteX20" fmla="*/ 1912775 w 6372808"/>
              <a:gd name="connsiteY20" fmla="*/ 2323322 h 2565918"/>
              <a:gd name="connsiteX21" fmla="*/ 1940767 w 6372808"/>
              <a:gd name="connsiteY21" fmla="*/ 2332653 h 2565918"/>
              <a:gd name="connsiteX22" fmla="*/ 2015412 w 6372808"/>
              <a:gd name="connsiteY22" fmla="*/ 2351314 h 2565918"/>
              <a:gd name="connsiteX23" fmla="*/ 2062065 w 6372808"/>
              <a:gd name="connsiteY23" fmla="*/ 2360645 h 2565918"/>
              <a:gd name="connsiteX24" fmla="*/ 2090057 w 6372808"/>
              <a:gd name="connsiteY24" fmla="*/ 2369975 h 2565918"/>
              <a:gd name="connsiteX25" fmla="*/ 2174032 w 6372808"/>
              <a:gd name="connsiteY25" fmla="*/ 2379306 h 2565918"/>
              <a:gd name="connsiteX26" fmla="*/ 2220685 w 6372808"/>
              <a:gd name="connsiteY26" fmla="*/ 2388637 h 2565918"/>
              <a:gd name="connsiteX27" fmla="*/ 2295330 w 6372808"/>
              <a:gd name="connsiteY27" fmla="*/ 2407298 h 2565918"/>
              <a:gd name="connsiteX28" fmla="*/ 2435289 w 6372808"/>
              <a:gd name="connsiteY28" fmla="*/ 2416628 h 2565918"/>
              <a:gd name="connsiteX29" fmla="*/ 2481942 w 6372808"/>
              <a:gd name="connsiteY29" fmla="*/ 2425959 h 2565918"/>
              <a:gd name="connsiteX30" fmla="*/ 2519265 w 6372808"/>
              <a:gd name="connsiteY30" fmla="*/ 2435290 h 2565918"/>
              <a:gd name="connsiteX31" fmla="*/ 2621902 w 6372808"/>
              <a:gd name="connsiteY31" fmla="*/ 2444620 h 2565918"/>
              <a:gd name="connsiteX32" fmla="*/ 2724538 w 6372808"/>
              <a:gd name="connsiteY32" fmla="*/ 2463281 h 2565918"/>
              <a:gd name="connsiteX33" fmla="*/ 2817844 w 6372808"/>
              <a:gd name="connsiteY33" fmla="*/ 2472612 h 2565918"/>
              <a:gd name="connsiteX34" fmla="*/ 2901820 w 6372808"/>
              <a:gd name="connsiteY34" fmla="*/ 2481943 h 2565918"/>
              <a:gd name="connsiteX35" fmla="*/ 2929812 w 6372808"/>
              <a:gd name="connsiteY35" fmla="*/ 2491273 h 2565918"/>
              <a:gd name="connsiteX36" fmla="*/ 3079102 w 6372808"/>
              <a:gd name="connsiteY36" fmla="*/ 2509935 h 2565918"/>
              <a:gd name="connsiteX37" fmla="*/ 3125755 w 6372808"/>
              <a:gd name="connsiteY37" fmla="*/ 2519265 h 2565918"/>
              <a:gd name="connsiteX38" fmla="*/ 3191069 w 6372808"/>
              <a:gd name="connsiteY38" fmla="*/ 2528596 h 2565918"/>
              <a:gd name="connsiteX39" fmla="*/ 3219061 w 6372808"/>
              <a:gd name="connsiteY39" fmla="*/ 2537926 h 2565918"/>
              <a:gd name="connsiteX40" fmla="*/ 3321697 w 6372808"/>
              <a:gd name="connsiteY40" fmla="*/ 2547257 h 2565918"/>
              <a:gd name="connsiteX41" fmla="*/ 3442995 w 6372808"/>
              <a:gd name="connsiteY41" fmla="*/ 2565918 h 2565918"/>
              <a:gd name="connsiteX42" fmla="*/ 5215812 w 6372808"/>
              <a:gd name="connsiteY42" fmla="*/ 2556588 h 2565918"/>
              <a:gd name="connsiteX43" fmla="*/ 5281126 w 6372808"/>
              <a:gd name="connsiteY43" fmla="*/ 2537926 h 2565918"/>
              <a:gd name="connsiteX44" fmla="*/ 5430416 w 6372808"/>
              <a:gd name="connsiteY44" fmla="*/ 2509935 h 2565918"/>
              <a:gd name="connsiteX45" fmla="*/ 5458408 w 6372808"/>
              <a:gd name="connsiteY45" fmla="*/ 2500604 h 2565918"/>
              <a:gd name="connsiteX46" fmla="*/ 5514391 w 6372808"/>
              <a:gd name="connsiteY46" fmla="*/ 2491273 h 2565918"/>
              <a:gd name="connsiteX47" fmla="*/ 5607697 w 6372808"/>
              <a:gd name="connsiteY47" fmla="*/ 2453951 h 2565918"/>
              <a:gd name="connsiteX48" fmla="*/ 5645020 w 6372808"/>
              <a:gd name="connsiteY48" fmla="*/ 2444620 h 2565918"/>
              <a:gd name="connsiteX49" fmla="*/ 5756987 w 6372808"/>
              <a:gd name="connsiteY49" fmla="*/ 2407298 h 2565918"/>
              <a:gd name="connsiteX50" fmla="*/ 5812971 w 6372808"/>
              <a:gd name="connsiteY50" fmla="*/ 2379306 h 2565918"/>
              <a:gd name="connsiteX51" fmla="*/ 5868955 w 6372808"/>
              <a:gd name="connsiteY51" fmla="*/ 2369975 h 2565918"/>
              <a:gd name="connsiteX52" fmla="*/ 5952930 w 6372808"/>
              <a:gd name="connsiteY52" fmla="*/ 2332653 h 2565918"/>
              <a:gd name="connsiteX53" fmla="*/ 5999583 w 6372808"/>
              <a:gd name="connsiteY53" fmla="*/ 2313992 h 2565918"/>
              <a:gd name="connsiteX54" fmla="*/ 6027575 w 6372808"/>
              <a:gd name="connsiteY54" fmla="*/ 2304661 h 2565918"/>
              <a:gd name="connsiteX55" fmla="*/ 6055567 w 6372808"/>
              <a:gd name="connsiteY55" fmla="*/ 2286000 h 2565918"/>
              <a:gd name="connsiteX56" fmla="*/ 6083559 w 6372808"/>
              <a:gd name="connsiteY56" fmla="*/ 2276669 h 2565918"/>
              <a:gd name="connsiteX57" fmla="*/ 6111551 w 6372808"/>
              <a:gd name="connsiteY57" fmla="*/ 2258008 h 2565918"/>
              <a:gd name="connsiteX58" fmla="*/ 6158204 w 6372808"/>
              <a:gd name="connsiteY58" fmla="*/ 2211355 h 2565918"/>
              <a:gd name="connsiteX59" fmla="*/ 6167534 w 6372808"/>
              <a:gd name="connsiteY59" fmla="*/ 2183363 h 2565918"/>
              <a:gd name="connsiteX60" fmla="*/ 6204857 w 6372808"/>
              <a:gd name="connsiteY60" fmla="*/ 2127379 h 2565918"/>
              <a:gd name="connsiteX61" fmla="*/ 6204857 w 6372808"/>
              <a:gd name="connsiteY61" fmla="*/ 2015412 h 2565918"/>
              <a:gd name="connsiteX62" fmla="*/ 6195526 w 6372808"/>
              <a:gd name="connsiteY62" fmla="*/ 1987420 h 2565918"/>
              <a:gd name="connsiteX63" fmla="*/ 6167534 w 6372808"/>
              <a:gd name="connsiteY63" fmla="*/ 1968759 h 2565918"/>
              <a:gd name="connsiteX64" fmla="*/ 6148873 w 6372808"/>
              <a:gd name="connsiteY64" fmla="*/ 1940767 h 2565918"/>
              <a:gd name="connsiteX65" fmla="*/ 6027575 w 6372808"/>
              <a:gd name="connsiteY65" fmla="*/ 1894114 h 2565918"/>
              <a:gd name="connsiteX66" fmla="*/ 5943600 w 6372808"/>
              <a:gd name="connsiteY66" fmla="*/ 1903445 h 2565918"/>
              <a:gd name="connsiteX67" fmla="*/ 5887616 w 6372808"/>
              <a:gd name="connsiteY67" fmla="*/ 1922106 h 2565918"/>
              <a:gd name="connsiteX68" fmla="*/ 5710334 w 6372808"/>
              <a:gd name="connsiteY68" fmla="*/ 1912775 h 2565918"/>
              <a:gd name="connsiteX69" fmla="*/ 5654351 w 6372808"/>
              <a:gd name="connsiteY69" fmla="*/ 1894114 h 2565918"/>
              <a:gd name="connsiteX70" fmla="*/ 5598367 w 6372808"/>
              <a:gd name="connsiteY70" fmla="*/ 1875453 h 2565918"/>
              <a:gd name="connsiteX71" fmla="*/ 5570375 w 6372808"/>
              <a:gd name="connsiteY71" fmla="*/ 1866122 h 2565918"/>
              <a:gd name="connsiteX72" fmla="*/ 5533053 w 6372808"/>
              <a:gd name="connsiteY72" fmla="*/ 1856792 h 2565918"/>
              <a:gd name="connsiteX73" fmla="*/ 5505061 w 6372808"/>
              <a:gd name="connsiteY73" fmla="*/ 1847461 h 2565918"/>
              <a:gd name="connsiteX74" fmla="*/ 5187820 w 6372808"/>
              <a:gd name="connsiteY74" fmla="*/ 1838130 h 2565918"/>
              <a:gd name="connsiteX75" fmla="*/ 5066522 w 6372808"/>
              <a:gd name="connsiteY75" fmla="*/ 1828800 h 2565918"/>
              <a:gd name="connsiteX76" fmla="*/ 5029200 w 6372808"/>
              <a:gd name="connsiteY76" fmla="*/ 1819469 h 2565918"/>
              <a:gd name="connsiteX77" fmla="*/ 4945224 w 6372808"/>
              <a:gd name="connsiteY77" fmla="*/ 1810139 h 2565918"/>
              <a:gd name="connsiteX78" fmla="*/ 4833257 w 6372808"/>
              <a:gd name="connsiteY78" fmla="*/ 1791477 h 2565918"/>
              <a:gd name="connsiteX79" fmla="*/ 4777273 w 6372808"/>
              <a:gd name="connsiteY79" fmla="*/ 1782147 h 2565918"/>
              <a:gd name="connsiteX80" fmla="*/ 4702628 w 6372808"/>
              <a:gd name="connsiteY80" fmla="*/ 1772816 h 2565918"/>
              <a:gd name="connsiteX81" fmla="*/ 3303036 w 6372808"/>
              <a:gd name="connsiteY81" fmla="*/ 1782147 h 2565918"/>
              <a:gd name="connsiteX82" fmla="*/ 3237722 w 6372808"/>
              <a:gd name="connsiteY82" fmla="*/ 1800808 h 2565918"/>
              <a:gd name="connsiteX83" fmla="*/ 3181738 w 6372808"/>
              <a:gd name="connsiteY83" fmla="*/ 1810139 h 2565918"/>
              <a:gd name="connsiteX84" fmla="*/ 3079102 w 6372808"/>
              <a:gd name="connsiteY84" fmla="*/ 1828800 h 2565918"/>
              <a:gd name="connsiteX85" fmla="*/ 2724538 w 6372808"/>
              <a:gd name="connsiteY85" fmla="*/ 1819469 h 2565918"/>
              <a:gd name="connsiteX86" fmla="*/ 2603240 w 6372808"/>
              <a:gd name="connsiteY86" fmla="*/ 1800808 h 2565918"/>
              <a:gd name="connsiteX87" fmla="*/ 2547257 w 6372808"/>
              <a:gd name="connsiteY87" fmla="*/ 1782147 h 2565918"/>
              <a:gd name="connsiteX88" fmla="*/ 2500604 w 6372808"/>
              <a:gd name="connsiteY88" fmla="*/ 1754155 h 2565918"/>
              <a:gd name="connsiteX89" fmla="*/ 2481942 w 6372808"/>
              <a:gd name="connsiteY89" fmla="*/ 1735494 h 2565918"/>
              <a:gd name="connsiteX90" fmla="*/ 2453951 w 6372808"/>
              <a:gd name="connsiteY90" fmla="*/ 1716833 h 2565918"/>
              <a:gd name="connsiteX91" fmla="*/ 2416628 w 6372808"/>
              <a:gd name="connsiteY91" fmla="*/ 1670179 h 2565918"/>
              <a:gd name="connsiteX92" fmla="*/ 2388636 w 6372808"/>
              <a:gd name="connsiteY92" fmla="*/ 1642188 h 2565918"/>
              <a:gd name="connsiteX93" fmla="*/ 2351314 w 6372808"/>
              <a:gd name="connsiteY93" fmla="*/ 1558212 h 2565918"/>
              <a:gd name="connsiteX94" fmla="*/ 2341983 w 6372808"/>
              <a:gd name="connsiteY94" fmla="*/ 1530220 h 2565918"/>
              <a:gd name="connsiteX95" fmla="*/ 2351314 w 6372808"/>
              <a:gd name="connsiteY95" fmla="*/ 1334277 h 2565918"/>
              <a:gd name="connsiteX96" fmla="*/ 2388636 w 6372808"/>
              <a:gd name="connsiteY96" fmla="*/ 1278294 h 2565918"/>
              <a:gd name="connsiteX97" fmla="*/ 2416628 w 6372808"/>
              <a:gd name="connsiteY97" fmla="*/ 1222310 h 2565918"/>
              <a:gd name="connsiteX98" fmla="*/ 2444620 w 6372808"/>
              <a:gd name="connsiteY98" fmla="*/ 1203649 h 2565918"/>
              <a:gd name="connsiteX99" fmla="*/ 2481942 w 6372808"/>
              <a:gd name="connsiteY99" fmla="*/ 1175657 h 2565918"/>
              <a:gd name="connsiteX100" fmla="*/ 2509934 w 6372808"/>
              <a:gd name="connsiteY100" fmla="*/ 1166326 h 2565918"/>
              <a:gd name="connsiteX101" fmla="*/ 2584579 w 6372808"/>
              <a:gd name="connsiteY101" fmla="*/ 1129004 h 2565918"/>
              <a:gd name="connsiteX102" fmla="*/ 2612571 w 6372808"/>
              <a:gd name="connsiteY102" fmla="*/ 1119673 h 2565918"/>
              <a:gd name="connsiteX103" fmla="*/ 2649893 w 6372808"/>
              <a:gd name="connsiteY103" fmla="*/ 1110343 h 2565918"/>
              <a:gd name="connsiteX104" fmla="*/ 2696546 w 6372808"/>
              <a:gd name="connsiteY104" fmla="*/ 1091681 h 2565918"/>
              <a:gd name="connsiteX105" fmla="*/ 2733869 w 6372808"/>
              <a:gd name="connsiteY105" fmla="*/ 1082351 h 2565918"/>
              <a:gd name="connsiteX106" fmla="*/ 2780522 w 6372808"/>
              <a:gd name="connsiteY106" fmla="*/ 1063690 h 2565918"/>
              <a:gd name="connsiteX107" fmla="*/ 2864497 w 6372808"/>
              <a:gd name="connsiteY107" fmla="*/ 1045028 h 2565918"/>
              <a:gd name="connsiteX108" fmla="*/ 2901820 w 6372808"/>
              <a:gd name="connsiteY108" fmla="*/ 1026367 h 2565918"/>
              <a:gd name="connsiteX109" fmla="*/ 3023118 w 6372808"/>
              <a:gd name="connsiteY109" fmla="*/ 998375 h 2565918"/>
              <a:gd name="connsiteX110" fmla="*/ 3079102 w 6372808"/>
              <a:gd name="connsiteY110" fmla="*/ 979714 h 2565918"/>
              <a:gd name="connsiteX111" fmla="*/ 3107093 w 6372808"/>
              <a:gd name="connsiteY111" fmla="*/ 970384 h 2565918"/>
              <a:gd name="connsiteX112" fmla="*/ 3219061 w 6372808"/>
              <a:gd name="connsiteY112" fmla="*/ 951722 h 2565918"/>
              <a:gd name="connsiteX113" fmla="*/ 3256383 w 6372808"/>
              <a:gd name="connsiteY113" fmla="*/ 942392 h 2565918"/>
              <a:gd name="connsiteX114" fmla="*/ 3359020 w 6372808"/>
              <a:gd name="connsiteY114" fmla="*/ 933061 h 2565918"/>
              <a:gd name="connsiteX115" fmla="*/ 3415004 w 6372808"/>
              <a:gd name="connsiteY115" fmla="*/ 923730 h 2565918"/>
              <a:gd name="connsiteX116" fmla="*/ 3461657 w 6372808"/>
              <a:gd name="connsiteY116" fmla="*/ 914400 h 2565918"/>
              <a:gd name="connsiteX117" fmla="*/ 3685591 w 6372808"/>
              <a:gd name="connsiteY117" fmla="*/ 905069 h 2565918"/>
              <a:gd name="connsiteX118" fmla="*/ 4077477 w 6372808"/>
              <a:gd name="connsiteY118" fmla="*/ 905069 h 2565918"/>
              <a:gd name="connsiteX119" fmla="*/ 4105469 w 6372808"/>
              <a:gd name="connsiteY119" fmla="*/ 914400 h 2565918"/>
              <a:gd name="connsiteX120" fmla="*/ 4301412 w 6372808"/>
              <a:gd name="connsiteY120" fmla="*/ 905069 h 2565918"/>
              <a:gd name="connsiteX121" fmla="*/ 4702628 w 6372808"/>
              <a:gd name="connsiteY121" fmla="*/ 895739 h 2565918"/>
              <a:gd name="connsiteX122" fmla="*/ 4758612 w 6372808"/>
              <a:gd name="connsiteY122" fmla="*/ 886408 h 2565918"/>
              <a:gd name="connsiteX123" fmla="*/ 4842587 w 6372808"/>
              <a:gd name="connsiteY123" fmla="*/ 877077 h 2565918"/>
              <a:gd name="connsiteX124" fmla="*/ 4935893 w 6372808"/>
              <a:gd name="connsiteY124" fmla="*/ 858416 h 2565918"/>
              <a:gd name="connsiteX125" fmla="*/ 5103844 w 6372808"/>
              <a:gd name="connsiteY125" fmla="*/ 839755 h 2565918"/>
              <a:gd name="connsiteX126" fmla="*/ 5131836 w 6372808"/>
              <a:gd name="connsiteY126" fmla="*/ 830424 h 2565918"/>
              <a:gd name="connsiteX127" fmla="*/ 5309118 w 6372808"/>
              <a:gd name="connsiteY127" fmla="*/ 811763 h 2565918"/>
              <a:gd name="connsiteX128" fmla="*/ 5337110 w 6372808"/>
              <a:gd name="connsiteY128" fmla="*/ 802433 h 2565918"/>
              <a:gd name="connsiteX129" fmla="*/ 5495730 w 6372808"/>
              <a:gd name="connsiteY129" fmla="*/ 783771 h 2565918"/>
              <a:gd name="connsiteX130" fmla="*/ 5598367 w 6372808"/>
              <a:gd name="connsiteY130" fmla="*/ 765110 h 2565918"/>
              <a:gd name="connsiteX131" fmla="*/ 5635689 w 6372808"/>
              <a:gd name="connsiteY131" fmla="*/ 755779 h 2565918"/>
              <a:gd name="connsiteX132" fmla="*/ 5691673 w 6372808"/>
              <a:gd name="connsiteY132" fmla="*/ 746449 h 2565918"/>
              <a:gd name="connsiteX133" fmla="*/ 5719665 w 6372808"/>
              <a:gd name="connsiteY133" fmla="*/ 737118 h 2565918"/>
              <a:gd name="connsiteX134" fmla="*/ 5803640 w 6372808"/>
              <a:gd name="connsiteY134" fmla="*/ 718457 h 2565918"/>
              <a:gd name="connsiteX135" fmla="*/ 5859624 w 6372808"/>
              <a:gd name="connsiteY135" fmla="*/ 699796 h 2565918"/>
              <a:gd name="connsiteX136" fmla="*/ 5887616 w 6372808"/>
              <a:gd name="connsiteY136" fmla="*/ 690465 h 2565918"/>
              <a:gd name="connsiteX137" fmla="*/ 5934269 w 6372808"/>
              <a:gd name="connsiteY137" fmla="*/ 681135 h 2565918"/>
              <a:gd name="connsiteX138" fmla="*/ 5952930 w 6372808"/>
              <a:gd name="connsiteY138" fmla="*/ 662473 h 2565918"/>
              <a:gd name="connsiteX139" fmla="*/ 5990253 w 6372808"/>
              <a:gd name="connsiteY139" fmla="*/ 653143 h 2565918"/>
              <a:gd name="connsiteX140" fmla="*/ 6055567 w 6372808"/>
              <a:gd name="connsiteY140" fmla="*/ 634481 h 2565918"/>
              <a:gd name="connsiteX141" fmla="*/ 6111551 w 6372808"/>
              <a:gd name="connsiteY141" fmla="*/ 606490 h 2565918"/>
              <a:gd name="connsiteX142" fmla="*/ 6139542 w 6372808"/>
              <a:gd name="connsiteY142" fmla="*/ 587828 h 2565918"/>
              <a:gd name="connsiteX143" fmla="*/ 6158204 w 6372808"/>
              <a:gd name="connsiteY143" fmla="*/ 569167 h 2565918"/>
              <a:gd name="connsiteX144" fmla="*/ 6186195 w 6372808"/>
              <a:gd name="connsiteY144" fmla="*/ 559837 h 2565918"/>
              <a:gd name="connsiteX145" fmla="*/ 6204857 w 6372808"/>
              <a:gd name="connsiteY145" fmla="*/ 541175 h 2565918"/>
              <a:gd name="connsiteX146" fmla="*/ 6232849 w 6372808"/>
              <a:gd name="connsiteY146" fmla="*/ 531845 h 2565918"/>
              <a:gd name="connsiteX147" fmla="*/ 6260840 w 6372808"/>
              <a:gd name="connsiteY147" fmla="*/ 513184 h 2565918"/>
              <a:gd name="connsiteX148" fmla="*/ 6326155 w 6372808"/>
              <a:gd name="connsiteY148" fmla="*/ 457200 h 2565918"/>
              <a:gd name="connsiteX149" fmla="*/ 6363477 w 6372808"/>
              <a:gd name="connsiteY149" fmla="*/ 401216 h 2565918"/>
              <a:gd name="connsiteX150" fmla="*/ 6372808 w 6372808"/>
              <a:gd name="connsiteY150" fmla="*/ 373224 h 2565918"/>
              <a:gd name="connsiteX151" fmla="*/ 6363477 w 6372808"/>
              <a:gd name="connsiteY151" fmla="*/ 317241 h 2565918"/>
              <a:gd name="connsiteX152" fmla="*/ 6316824 w 6372808"/>
              <a:gd name="connsiteY152" fmla="*/ 261257 h 2565918"/>
              <a:gd name="connsiteX153" fmla="*/ 6288832 w 6372808"/>
              <a:gd name="connsiteY153" fmla="*/ 223935 h 2565918"/>
              <a:gd name="connsiteX154" fmla="*/ 6251510 w 6372808"/>
              <a:gd name="connsiteY154" fmla="*/ 205273 h 2565918"/>
              <a:gd name="connsiteX155" fmla="*/ 6204857 w 6372808"/>
              <a:gd name="connsiteY155" fmla="*/ 149290 h 2565918"/>
              <a:gd name="connsiteX156" fmla="*/ 6148873 w 6372808"/>
              <a:gd name="connsiteY156" fmla="*/ 121298 h 2565918"/>
              <a:gd name="connsiteX157" fmla="*/ 6055567 w 6372808"/>
              <a:gd name="connsiteY157" fmla="*/ 93306 h 2565918"/>
              <a:gd name="connsiteX158" fmla="*/ 6018244 w 6372808"/>
              <a:gd name="connsiteY158" fmla="*/ 74645 h 2565918"/>
              <a:gd name="connsiteX159" fmla="*/ 5971591 w 6372808"/>
              <a:gd name="connsiteY159" fmla="*/ 65314 h 2565918"/>
              <a:gd name="connsiteX160" fmla="*/ 5878285 w 6372808"/>
              <a:gd name="connsiteY160" fmla="*/ 46653 h 2565918"/>
              <a:gd name="connsiteX161" fmla="*/ 5738326 w 6372808"/>
              <a:gd name="connsiteY161" fmla="*/ 27992 h 2565918"/>
              <a:gd name="connsiteX162" fmla="*/ 5682342 w 6372808"/>
              <a:gd name="connsiteY162" fmla="*/ 18661 h 2565918"/>
              <a:gd name="connsiteX163" fmla="*/ 5607697 w 6372808"/>
              <a:gd name="connsiteY163" fmla="*/ 9330 h 2565918"/>
              <a:gd name="connsiteX164" fmla="*/ 5542383 w 6372808"/>
              <a:gd name="connsiteY164" fmla="*/ 0 h 2565918"/>
              <a:gd name="connsiteX165" fmla="*/ 4627983 w 6372808"/>
              <a:gd name="connsiteY165" fmla="*/ 9330 h 2565918"/>
              <a:gd name="connsiteX166" fmla="*/ 4506685 w 6372808"/>
              <a:gd name="connsiteY166" fmla="*/ 27992 h 2565918"/>
              <a:gd name="connsiteX167" fmla="*/ 4450702 w 6372808"/>
              <a:gd name="connsiteY167" fmla="*/ 37322 h 2565918"/>
              <a:gd name="connsiteX168" fmla="*/ 4404049 w 6372808"/>
              <a:gd name="connsiteY168" fmla="*/ 46653 h 2565918"/>
              <a:gd name="connsiteX169" fmla="*/ 4124130 w 6372808"/>
              <a:gd name="connsiteY169" fmla="*/ 83975 h 2565918"/>
              <a:gd name="connsiteX170" fmla="*/ 3956179 w 6372808"/>
              <a:gd name="connsiteY170" fmla="*/ 93306 h 2565918"/>
              <a:gd name="connsiteX171" fmla="*/ 3872204 w 6372808"/>
              <a:gd name="connsiteY171" fmla="*/ 102637 h 2565918"/>
              <a:gd name="connsiteX172" fmla="*/ 3806889 w 6372808"/>
              <a:gd name="connsiteY172" fmla="*/ 111967 h 2565918"/>
              <a:gd name="connsiteX173" fmla="*/ 3536302 w 6372808"/>
              <a:gd name="connsiteY173" fmla="*/ 121298 h 2565918"/>
              <a:gd name="connsiteX174" fmla="*/ 3415004 w 6372808"/>
              <a:gd name="connsiteY174" fmla="*/ 130628 h 2565918"/>
              <a:gd name="connsiteX175" fmla="*/ 3359020 w 6372808"/>
              <a:gd name="connsiteY175" fmla="*/ 139959 h 2565918"/>
              <a:gd name="connsiteX176" fmla="*/ 3144416 w 6372808"/>
              <a:gd name="connsiteY176" fmla="*/ 149290 h 2565918"/>
              <a:gd name="connsiteX177" fmla="*/ 3051110 w 6372808"/>
              <a:gd name="connsiteY177" fmla="*/ 158620 h 2565918"/>
              <a:gd name="connsiteX178" fmla="*/ 3023118 w 6372808"/>
              <a:gd name="connsiteY178" fmla="*/ 167951 h 2565918"/>
              <a:gd name="connsiteX179" fmla="*/ 2957804 w 6372808"/>
              <a:gd name="connsiteY179" fmla="*/ 177281 h 2565918"/>
              <a:gd name="connsiteX180" fmla="*/ 2929812 w 6372808"/>
              <a:gd name="connsiteY180" fmla="*/ 186612 h 2565918"/>
              <a:gd name="connsiteX181" fmla="*/ 2855167 w 6372808"/>
              <a:gd name="connsiteY181" fmla="*/ 195943 h 2565918"/>
              <a:gd name="connsiteX182" fmla="*/ 2827175 w 6372808"/>
              <a:gd name="connsiteY182" fmla="*/ 214604 h 2565918"/>
              <a:gd name="connsiteX183" fmla="*/ 2771191 w 6372808"/>
              <a:gd name="connsiteY183" fmla="*/ 223935 h 2565918"/>
              <a:gd name="connsiteX184" fmla="*/ 2743200 w 6372808"/>
              <a:gd name="connsiteY184" fmla="*/ 242596 h 2565918"/>
              <a:gd name="connsiteX185" fmla="*/ 2696546 w 6372808"/>
              <a:gd name="connsiteY185" fmla="*/ 251926 h 2565918"/>
              <a:gd name="connsiteX186" fmla="*/ 2659224 w 6372808"/>
              <a:gd name="connsiteY186" fmla="*/ 261257 h 2565918"/>
              <a:gd name="connsiteX187" fmla="*/ 2612571 w 6372808"/>
              <a:gd name="connsiteY187" fmla="*/ 270588 h 2565918"/>
              <a:gd name="connsiteX188" fmla="*/ 2556587 w 6372808"/>
              <a:gd name="connsiteY188" fmla="*/ 289249 h 2565918"/>
              <a:gd name="connsiteX189" fmla="*/ 2528595 w 6372808"/>
              <a:gd name="connsiteY189" fmla="*/ 298579 h 2565918"/>
              <a:gd name="connsiteX190" fmla="*/ 2500604 w 6372808"/>
              <a:gd name="connsiteY190" fmla="*/ 307910 h 2565918"/>
              <a:gd name="connsiteX191" fmla="*/ 2453951 w 6372808"/>
              <a:gd name="connsiteY191" fmla="*/ 317241 h 2565918"/>
              <a:gd name="connsiteX192" fmla="*/ 2407297 w 6372808"/>
              <a:gd name="connsiteY192" fmla="*/ 335902 h 2565918"/>
              <a:gd name="connsiteX193" fmla="*/ 2332653 w 6372808"/>
              <a:gd name="connsiteY193" fmla="*/ 345233 h 2565918"/>
              <a:gd name="connsiteX194" fmla="*/ 2248677 w 6372808"/>
              <a:gd name="connsiteY194" fmla="*/ 373224 h 2565918"/>
              <a:gd name="connsiteX195" fmla="*/ 2183363 w 6372808"/>
              <a:gd name="connsiteY195" fmla="*/ 391886 h 2565918"/>
              <a:gd name="connsiteX196" fmla="*/ 2034073 w 6372808"/>
              <a:gd name="connsiteY196" fmla="*/ 419877 h 2565918"/>
              <a:gd name="connsiteX197" fmla="*/ 1996751 w 6372808"/>
              <a:gd name="connsiteY197" fmla="*/ 429208 h 2565918"/>
              <a:gd name="connsiteX198" fmla="*/ 1968759 w 6372808"/>
              <a:gd name="connsiteY198" fmla="*/ 438539 h 2565918"/>
              <a:gd name="connsiteX199" fmla="*/ 1894114 w 6372808"/>
              <a:gd name="connsiteY199" fmla="*/ 447869 h 2565918"/>
              <a:gd name="connsiteX200" fmla="*/ 1856791 w 6372808"/>
              <a:gd name="connsiteY200" fmla="*/ 457200 h 2565918"/>
              <a:gd name="connsiteX201" fmla="*/ 1623526 w 6372808"/>
              <a:gd name="connsiteY201" fmla="*/ 494522 h 2565918"/>
              <a:gd name="connsiteX202" fmla="*/ 1530220 w 6372808"/>
              <a:gd name="connsiteY202" fmla="*/ 503853 h 2565918"/>
              <a:gd name="connsiteX203" fmla="*/ 1446244 w 6372808"/>
              <a:gd name="connsiteY203" fmla="*/ 522514 h 2565918"/>
              <a:gd name="connsiteX204" fmla="*/ 1306285 w 6372808"/>
              <a:gd name="connsiteY204" fmla="*/ 541175 h 2565918"/>
              <a:gd name="connsiteX205" fmla="*/ 1203649 w 6372808"/>
              <a:gd name="connsiteY205" fmla="*/ 569167 h 2565918"/>
              <a:gd name="connsiteX206" fmla="*/ 1156995 w 6372808"/>
              <a:gd name="connsiteY206" fmla="*/ 587828 h 2565918"/>
              <a:gd name="connsiteX207" fmla="*/ 1073020 w 6372808"/>
              <a:gd name="connsiteY207" fmla="*/ 606490 h 2565918"/>
              <a:gd name="connsiteX208" fmla="*/ 1017036 w 6372808"/>
              <a:gd name="connsiteY208" fmla="*/ 625151 h 2565918"/>
              <a:gd name="connsiteX209" fmla="*/ 979714 w 6372808"/>
              <a:gd name="connsiteY209" fmla="*/ 634481 h 2565918"/>
              <a:gd name="connsiteX210" fmla="*/ 923730 w 6372808"/>
              <a:gd name="connsiteY210" fmla="*/ 653143 h 2565918"/>
              <a:gd name="connsiteX211" fmla="*/ 886408 w 6372808"/>
              <a:gd name="connsiteY211" fmla="*/ 662473 h 2565918"/>
              <a:gd name="connsiteX212" fmla="*/ 830424 w 6372808"/>
              <a:gd name="connsiteY212" fmla="*/ 681135 h 2565918"/>
              <a:gd name="connsiteX213" fmla="*/ 802432 w 6372808"/>
              <a:gd name="connsiteY213" fmla="*/ 690465 h 2565918"/>
              <a:gd name="connsiteX214" fmla="*/ 765110 w 6372808"/>
              <a:gd name="connsiteY214" fmla="*/ 699796 h 2565918"/>
              <a:gd name="connsiteX215" fmla="*/ 737118 w 6372808"/>
              <a:gd name="connsiteY215" fmla="*/ 709126 h 2565918"/>
              <a:gd name="connsiteX216" fmla="*/ 690465 w 6372808"/>
              <a:gd name="connsiteY216" fmla="*/ 718457 h 2565918"/>
              <a:gd name="connsiteX217" fmla="*/ 634481 w 6372808"/>
              <a:gd name="connsiteY217" fmla="*/ 737118 h 2565918"/>
              <a:gd name="connsiteX218" fmla="*/ 597159 w 6372808"/>
              <a:gd name="connsiteY218" fmla="*/ 746449 h 2565918"/>
              <a:gd name="connsiteX219" fmla="*/ 569167 w 6372808"/>
              <a:gd name="connsiteY219" fmla="*/ 755779 h 2565918"/>
              <a:gd name="connsiteX220" fmla="*/ 438538 w 6372808"/>
              <a:gd name="connsiteY220" fmla="*/ 783771 h 2565918"/>
              <a:gd name="connsiteX221" fmla="*/ 391885 w 6372808"/>
              <a:gd name="connsiteY221" fmla="*/ 802433 h 2565918"/>
              <a:gd name="connsiteX222" fmla="*/ 298579 w 6372808"/>
              <a:gd name="connsiteY222" fmla="*/ 811763 h 2565918"/>
              <a:gd name="connsiteX223" fmla="*/ 233265 w 6372808"/>
              <a:gd name="connsiteY223" fmla="*/ 830424 h 2565918"/>
              <a:gd name="connsiteX224" fmla="*/ 195942 w 6372808"/>
              <a:gd name="connsiteY224" fmla="*/ 839755 h 2565918"/>
              <a:gd name="connsiteX225" fmla="*/ 139959 w 6372808"/>
              <a:gd name="connsiteY225" fmla="*/ 858416 h 2565918"/>
              <a:gd name="connsiteX226" fmla="*/ 111967 w 6372808"/>
              <a:gd name="connsiteY226" fmla="*/ 867747 h 2565918"/>
              <a:gd name="connsiteX227" fmla="*/ 0 w 6372808"/>
              <a:gd name="connsiteY227" fmla="*/ 886408 h 256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6372808" h="2565918">
                <a:moveTo>
                  <a:pt x="261257" y="1987420"/>
                </a:moveTo>
                <a:cubicBezTo>
                  <a:pt x="276808" y="1993640"/>
                  <a:pt x="292929" y="1998591"/>
                  <a:pt x="307910" y="2006081"/>
                </a:cubicBezTo>
                <a:cubicBezTo>
                  <a:pt x="380260" y="2042256"/>
                  <a:pt x="293537" y="2010622"/>
                  <a:pt x="363893" y="2034073"/>
                </a:cubicBezTo>
                <a:cubicBezTo>
                  <a:pt x="373224" y="2040294"/>
                  <a:pt x="381855" y="2047720"/>
                  <a:pt x="391885" y="2052735"/>
                </a:cubicBezTo>
                <a:cubicBezTo>
                  <a:pt x="400682" y="2057133"/>
                  <a:pt x="410388" y="2059477"/>
                  <a:pt x="419877" y="2062065"/>
                </a:cubicBezTo>
                <a:cubicBezTo>
                  <a:pt x="444621" y="2068813"/>
                  <a:pt x="470191" y="2072615"/>
                  <a:pt x="494522" y="2080726"/>
                </a:cubicBezTo>
                <a:cubicBezTo>
                  <a:pt x="513183" y="2086947"/>
                  <a:pt x="531033" y="2096606"/>
                  <a:pt x="550506" y="2099388"/>
                </a:cubicBezTo>
                <a:cubicBezTo>
                  <a:pt x="822799" y="2138287"/>
                  <a:pt x="637160" y="2117093"/>
                  <a:pt x="1110342" y="2127379"/>
                </a:cubicBezTo>
                <a:cubicBezTo>
                  <a:pt x="1129003" y="2130489"/>
                  <a:pt x="1147775" y="2133000"/>
                  <a:pt x="1166326" y="2136710"/>
                </a:cubicBezTo>
                <a:cubicBezTo>
                  <a:pt x="1178901" y="2139225"/>
                  <a:pt x="1190974" y="2144091"/>
                  <a:pt x="1203649" y="2146041"/>
                </a:cubicBezTo>
                <a:cubicBezTo>
                  <a:pt x="1231485" y="2150323"/>
                  <a:pt x="1259653" y="2152080"/>
                  <a:pt x="1287624" y="2155371"/>
                </a:cubicBezTo>
                <a:lnTo>
                  <a:pt x="1362269" y="2164702"/>
                </a:lnTo>
                <a:cubicBezTo>
                  <a:pt x="1377820" y="2170922"/>
                  <a:pt x="1393033" y="2178066"/>
                  <a:pt x="1408922" y="2183363"/>
                </a:cubicBezTo>
                <a:cubicBezTo>
                  <a:pt x="1436766" y="2192644"/>
                  <a:pt x="1474656" y="2197429"/>
                  <a:pt x="1502228" y="2202024"/>
                </a:cubicBezTo>
                <a:cubicBezTo>
                  <a:pt x="1525051" y="2213436"/>
                  <a:pt x="1542827" y="2224524"/>
                  <a:pt x="1567542" y="2230016"/>
                </a:cubicBezTo>
                <a:cubicBezTo>
                  <a:pt x="1586010" y="2234120"/>
                  <a:pt x="1604975" y="2235637"/>
                  <a:pt x="1623526" y="2239347"/>
                </a:cubicBezTo>
                <a:cubicBezTo>
                  <a:pt x="1636101" y="2241862"/>
                  <a:pt x="1648408" y="2245567"/>
                  <a:pt x="1660849" y="2248677"/>
                </a:cubicBezTo>
                <a:cubicBezTo>
                  <a:pt x="1714996" y="2284778"/>
                  <a:pt x="1662328" y="2255479"/>
                  <a:pt x="1754155" y="2276669"/>
                </a:cubicBezTo>
                <a:cubicBezTo>
                  <a:pt x="1754163" y="2276671"/>
                  <a:pt x="1824131" y="2299994"/>
                  <a:pt x="1838130" y="2304661"/>
                </a:cubicBezTo>
                <a:cubicBezTo>
                  <a:pt x="1847461" y="2307771"/>
                  <a:pt x="1856478" y="2312063"/>
                  <a:pt x="1866122" y="2313992"/>
                </a:cubicBezTo>
                <a:cubicBezTo>
                  <a:pt x="1881673" y="2317102"/>
                  <a:pt x="1897390" y="2319476"/>
                  <a:pt x="1912775" y="2323322"/>
                </a:cubicBezTo>
                <a:cubicBezTo>
                  <a:pt x="1922317" y="2325707"/>
                  <a:pt x="1931278" y="2330065"/>
                  <a:pt x="1940767" y="2332653"/>
                </a:cubicBezTo>
                <a:cubicBezTo>
                  <a:pt x="1965511" y="2339401"/>
                  <a:pt x="1990263" y="2346284"/>
                  <a:pt x="2015412" y="2351314"/>
                </a:cubicBezTo>
                <a:cubicBezTo>
                  <a:pt x="2030963" y="2354424"/>
                  <a:pt x="2046680" y="2356799"/>
                  <a:pt x="2062065" y="2360645"/>
                </a:cubicBezTo>
                <a:cubicBezTo>
                  <a:pt x="2071607" y="2363030"/>
                  <a:pt x="2080356" y="2368358"/>
                  <a:pt x="2090057" y="2369975"/>
                </a:cubicBezTo>
                <a:cubicBezTo>
                  <a:pt x="2117838" y="2374605"/>
                  <a:pt x="2146151" y="2375323"/>
                  <a:pt x="2174032" y="2379306"/>
                </a:cubicBezTo>
                <a:cubicBezTo>
                  <a:pt x="2189732" y="2381549"/>
                  <a:pt x="2205300" y="2384791"/>
                  <a:pt x="2220685" y="2388637"/>
                </a:cubicBezTo>
                <a:cubicBezTo>
                  <a:pt x="2264348" y="2399553"/>
                  <a:pt x="2238024" y="2401567"/>
                  <a:pt x="2295330" y="2407298"/>
                </a:cubicBezTo>
                <a:cubicBezTo>
                  <a:pt x="2341855" y="2411950"/>
                  <a:pt x="2388636" y="2413518"/>
                  <a:pt x="2435289" y="2416628"/>
                </a:cubicBezTo>
                <a:cubicBezTo>
                  <a:pt x="2450840" y="2419738"/>
                  <a:pt x="2466461" y="2422519"/>
                  <a:pt x="2481942" y="2425959"/>
                </a:cubicBezTo>
                <a:cubicBezTo>
                  <a:pt x="2494461" y="2428741"/>
                  <a:pt x="2506554" y="2433595"/>
                  <a:pt x="2519265" y="2435290"/>
                </a:cubicBezTo>
                <a:cubicBezTo>
                  <a:pt x="2553317" y="2439830"/>
                  <a:pt x="2587690" y="2441510"/>
                  <a:pt x="2621902" y="2444620"/>
                </a:cubicBezTo>
                <a:cubicBezTo>
                  <a:pt x="2653759" y="2450992"/>
                  <a:pt x="2692691" y="2459300"/>
                  <a:pt x="2724538" y="2463281"/>
                </a:cubicBezTo>
                <a:cubicBezTo>
                  <a:pt x="2755554" y="2467158"/>
                  <a:pt x="2786759" y="2469340"/>
                  <a:pt x="2817844" y="2472612"/>
                </a:cubicBezTo>
                <a:lnTo>
                  <a:pt x="2901820" y="2481943"/>
                </a:lnTo>
                <a:cubicBezTo>
                  <a:pt x="2911151" y="2485053"/>
                  <a:pt x="2920270" y="2488888"/>
                  <a:pt x="2929812" y="2491273"/>
                </a:cubicBezTo>
                <a:cubicBezTo>
                  <a:pt x="2984907" y="2505046"/>
                  <a:pt x="3015355" y="2504140"/>
                  <a:pt x="3079102" y="2509935"/>
                </a:cubicBezTo>
                <a:cubicBezTo>
                  <a:pt x="3094653" y="2513045"/>
                  <a:pt x="3110112" y="2516658"/>
                  <a:pt x="3125755" y="2519265"/>
                </a:cubicBezTo>
                <a:cubicBezTo>
                  <a:pt x="3147448" y="2522880"/>
                  <a:pt x="3169504" y="2524283"/>
                  <a:pt x="3191069" y="2528596"/>
                </a:cubicBezTo>
                <a:cubicBezTo>
                  <a:pt x="3200713" y="2530525"/>
                  <a:pt x="3209325" y="2536535"/>
                  <a:pt x="3219061" y="2537926"/>
                </a:cubicBezTo>
                <a:cubicBezTo>
                  <a:pt x="3253069" y="2542784"/>
                  <a:pt x="3287533" y="2543661"/>
                  <a:pt x="3321697" y="2547257"/>
                </a:cubicBezTo>
                <a:cubicBezTo>
                  <a:pt x="3393245" y="2554789"/>
                  <a:pt x="3383665" y="2554053"/>
                  <a:pt x="3442995" y="2565918"/>
                </a:cubicBezTo>
                <a:lnTo>
                  <a:pt x="5215812" y="2556588"/>
                </a:lnTo>
                <a:cubicBezTo>
                  <a:pt x="5230943" y="2556432"/>
                  <a:pt x="5265307" y="2542446"/>
                  <a:pt x="5281126" y="2537926"/>
                </a:cubicBezTo>
                <a:cubicBezTo>
                  <a:pt x="5330123" y="2523927"/>
                  <a:pt x="5380086" y="2517125"/>
                  <a:pt x="5430416" y="2509935"/>
                </a:cubicBezTo>
                <a:cubicBezTo>
                  <a:pt x="5439747" y="2506825"/>
                  <a:pt x="5448807" y="2502738"/>
                  <a:pt x="5458408" y="2500604"/>
                </a:cubicBezTo>
                <a:cubicBezTo>
                  <a:pt x="5476876" y="2496500"/>
                  <a:pt x="5496334" y="2496916"/>
                  <a:pt x="5514391" y="2491273"/>
                </a:cubicBezTo>
                <a:cubicBezTo>
                  <a:pt x="5546364" y="2481281"/>
                  <a:pt x="5575199" y="2462076"/>
                  <a:pt x="5607697" y="2453951"/>
                </a:cubicBezTo>
                <a:cubicBezTo>
                  <a:pt x="5620138" y="2450841"/>
                  <a:pt x="5632780" y="2448445"/>
                  <a:pt x="5645020" y="2444620"/>
                </a:cubicBezTo>
                <a:cubicBezTo>
                  <a:pt x="5682570" y="2432886"/>
                  <a:pt x="5721799" y="2424892"/>
                  <a:pt x="5756987" y="2407298"/>
                </a:cubicBezTo>
                <a:cubicBezTo>
                  <a:pt x="5775648" y="2397967"/>
                  <a:pt x="5793178" y="2385904"/>
                  <a:pt x="5812971" y="2379306"/>
                </a:cubicBezTo>
                <a:cubicBezTo>
                  <a:pt x="5830919" y="2373323"/>
                  <a:pt x="5850294" y="2373085"/>
                  <a:pt x="5868955" y="2369975"/>
                </a:cubicBezTo>
                <a:cubicBezTo>
                  <a:pt x="5917111" y="2337871"/>
                  <a:pt x="5879646" y="2359301"/>
                  <a:pt x="5952930" y="2332653"/>
                </a:cubicBezTo>
                <a:cubicBezTo>
                  <a:pt x="5968671" y="2326929"/>
                  <a:pt x="5983901" y="2319873"/>
                  <a:pt x="5999583" y="2313992"/>
                </a:cubicBezTo>
                <a:cubicBezTo>
                  <a:pt x="6008792" y="2310539"/>
                  <a:pt x="6018778" y="2309060"/>
                  <a:pt x="6027575" y="2304661"/>
                </a:cubicBezTo>
                <a:cubicBezTo>
                  <a:pt x="6037605" y="2299646"/>
                  <a:pt x="6045537" y="2291015"/>
                  <a:pt x="6055567" y="2286000"/>
                </a:cubicBezTo>
                <a:cubicBezTo>
                  <a:pt x="6064364" y="2281601"/>
                  <a:pt x="6074762" y="2281068"/>
                  <a:pt x="6083559" y="2276669"/>
                </a:cubicBezTo>
                <a:cubicBezTo>
                  <a:pt x="6093589" y="2271654"/>
                  <a:pt x="6103112" y="2265392"/>
                  <a:pt x="6111551" y="2258008"/>
                </a:cubicBezTo>
                <a:cubicBezTo>
                  <a:pt x="6128102" y="2243526"/>
                  <a:pt x="6158204" y="2211355"/>
                  <a:pt x="6158204" y="2211355"/>
                </a:cubicBezTo>
                <a:cubicBezTo>
                  <a:pt x="6161314" y="2202024"/>
                  <a:pt x="6162758" y="2191961"/>
                  <a:pt x="6167534" y="2183363"/>
                </a:cubicBezTo>
                <a:cubicBezTo>
                  <a:pt x="6178426" y="2163757"/>
                  <a:pt x="6204857" y="2127379"/>
                  <a:pt x="6204857" y="2127379"/>
                </a:cubicBezTo>
                <a:cubicBezTo>
                  <a:pt x="6221880" y="2076307"/>
                  <a:pt x="6218746" y="2098745"/>
                  <a:pt x="6204857" y="2015412"/>
                </a:cubicBezTo>
                <a:cubicBezTo>
                  <a:pt x="6203240" y="2005710"/>
                  <a:pt x="6201670" y="1995100"/>
                  <a:pt x="6195526" y="1987420"/>
                </a:cubicBezTo>
                <a:cubicBezTo>
                  <a:pt x="6188521" y="1978663"/>
                  <a:pt x="6176865" y="1974979"/>
                  <a:pt x="6167534" y="1968759"/>
                </a:cubicBezTo>
                <a:cubicBezTo>
                  <a:pt x="6161314" y="1959428"/>
                  <a:pt x="6157312" y="1948151"/>
                  <a:pt x="6148873" y="1940767"/>
                </a:cubicBezTo>
                <a:cubicBezTo>
                  <a:pt x="6095729" y="1894266"/>
                  <a:pt x="6094364" y="1903656"/>
                  <a:pt x="6027575" y="1894114"/>
                </a:cubicBezTo>
                <a:cubicBezTo>
                  <a:pt x="5999583" y="1897224"/>
                  <a:pt x="5971217" y="1897922"/>
                  <a:pt x="5943600" y="1903445"/>
                </a:cubicBezTo>
                <a:cubicBezTo>
                  <a:pt x="5924311" y="1907303"/>
                  <a:pt x="5887616" y="1922106"/>
                  <a:pt x="5887616" y="1922106"/>
                </a:cubicBezTo>
                <a:cubicBezTo>
                  <a:pt x="5828522" y="1918996"/>
                  <a:pt x="5769088" y="1919826"/>
                  <a:pt x="5710334" y="1912775"/>
                </a:cubicBezTo>
                <a:cubicBezTo>
                  <a:pt x="5690804" y="1910431"/>
                  <a:pt x="5673012" y="1900334"/>
                  <a:pt x="5654351" y="1894114"/>
                </a:cubicBezTo>
                <a:lnTo>
                  <a:pt x="5598367" y="1875453"/>
                </a:lnTo>
                <a:cubicBezTo>
                  <a:pt x="5589036" y="1872343"/>
                  <a:pt x="5579917" y="1868507"/>
                  <a:pt x="5570375" y="1866122"/>
                </a:cubicBezTo>
                <a:cubicBezTo>
                  <a:pt x="5557934" y="1863012"/>
                  <a:pt x="5545383" y="1860315"/>
                  <a:pt x="5533053" y="1856792"/>
                </a:cubicBezTo>
                <a:cubicBezTo>
                  <a:pt x="5523596" y="1854090"/>
                  <a:pt x="5514882" y="1847992"/>
                  <a:pt x="5505061" y="1847461"/>
                </a:cubicBezTo>
                <a:cubicBezTo>
                  <a:pt x="5399422" y="1841751"/>
                  <a:pt x="5293567" y="1841240"/>
                  <a:pt x="5187820" y="1838130"/>
                </a:cubicBezTo>
                <a:cubicBezTo>
                  <a:pt x="5147387" y="1835020"/>
                  <a:pt x="5106796" y="1833538"/>
                  <a:pt x="5066522" y="1828800"/>
                </a:cubicBezTo>
                <a:cubicBezTo>
                  <a:pt x="5053786" y="1827302"/>
                  <a:pt x="5041874" y="1821419"/>
                  <a:pt x="5029200" y="1819469"/>
                </a:cubicBezTo>
                <a:cubicBezTo>
                  <a:pt x="5001363" y="1815186"/>
                  <a:pt x="4973216" y="1813249"/>
                  <a:pt x="4945224" y="1810139"/>
                </a:cubicBezTo>
                <a:cubicBezTo>
                  <a:pt x="4886877" y="1790689"/>
                  <a:pt x="4937420" y="1805365"/>
                  <a:pt x="4833257" y="1791477"/>
                </a:cubicBezTo>
                <a:cubicBezTo>
                  <a:pt x="4814504" y="1788977"/>
                  <a:pt x="4796002" y="1784822"/>
                  <a:pt x="4777273" y="1782147"/>
                </a:cubicBezTo>
                <a:cubicBezTo>
                  <a:pt x="4752450" y="1778601"/>
                  <a:pt x="4727510" y="1775926"/>
                  <a:pt x="4702628" y="1772816"/>
                </a:cubicBezTo>
                <a:lnTo>
                  <a:pt x="3303036" y="1782147"/>
                </a:lnTo>
                <a:cubicBezTo>
                  <a:pt x="3281449" y="1782427"/>
                  <a:pt x="3258493" y="1796192"/>
                  <a:pt x="3237722" y="1800808"/>
                </a:cubicBezTo>
                <a:cubicBezTo>
                  <a:pt x="3219254" y="1804912"/>
                  <a:pt x="3200206" y="1806035"/>
                  <a:pt x="3181738" y="1810139"/>
                </a:cubicBezTo>
                <a:cubicBezTo>
                  <a:pt x="3070784" y="1834795"/>
                  <a:pt x="3314367" y="1799390"/>
                  <a:pt x="3079102" y="1828800"/>
                </a:cubicBezTo>
                <a:lnTo>
                  <a:pt x="2724538" y="1819469"/>
                </a:lnTo>
                <a:cubicBezTo>
                  <a:pt x="2681143" y="1817622"/>
                  <a:pt x="2643605" y="1812918"/>
                  <a:pt x="2603240" y="1800808"/>
                </a:cubicBezTo>
                <a:cubicBezTo>
                  <a:pt x="2584399" y="1795156"/>
                  <a:pt x="2547257" y="1782147"/>
                  <a:pt x="2547257" y="1782147"/>
                </a:cubicBezTo>
                <a:cubicBezTo>
                  <a:pt x="2499971" y="1734864"/>
                  <a:pt x="2561167" y="1790493"/>
                  <a:pt x="2500604" y="1754155"/>
                </a:cubicBezTo>
                <a:cubicBezTo>
                  <a:pt x="2493061" y="1749629"/>
                  <a:pt x="2488811" y="1740989"/>
                  <a:pt x="2481942" y="1735494"/>
                </a:cubicBezTo>
                <a:cubicBezTo>
                  <a:pt x="2473186" y="1728489"/>
                  <a:pt x="2462707" y="1723838"/>
                  <a:pt x="2453951" y="1716833"/>
                </a:cubicBezTo>
                <a:cubicBezTo>
                  <a:pt x="2426802" y="1695113"/>
                  <a:pt x="2440880" y="1699281"/>
                  <a:pt x="2416628" y="1670179"/>
                </a:cubicBezTo>
                <a:cubicBezTo>
                  <a:pt x="2408181" y="1660042"/>
                  <a:pt x="2397083" y="1652325"/>
                  <a:pt x="2388636" y="1642188"/>
                </a:cubicBezTo>
                <a:cubicBezTo>
                  <a:pt x="2363993" y="1612616"/>
                  <a:pt x="2364875" y="1598895"/>
                  <a:pt x="2351314" y="1558212"/>
                </a:cubicBezTo>
                <a:lnTo>
                  <a:pt x="2341983" y="1530220"/>
                </a:lnTo>
                <a:cubicBezTo>
                  <a:pt x="2345093" y="1464906"/>
                  <a:pt x="2339407" y="1398572"/>
                  <a:pt x="2351314" y="1334277"/>
                </a:cubicBezTo>
                <a:cubicBezTo>
                  <a:pt x="2355398" y="1312224"/>
                  <a:pt x="2381544" y="1299571"/>
                  <a:pt x="2388636" y="1278294"/>
                </a:cubicBezTo>
                <a:cubicBezTo>
                  <a:pt x="2396225" y="1255529"/>
                  <a:pt x="2398541" y="1240397"/>
                  <a:pt x="2416628" y="1222310"/>
                </a:cubicBezTo>
                <a:cubicBezTo>
                  <a:pt x="2424557" y="1214381"/>
                  <a:pt x="2435495" y="1210167"/>
                  <a:pt x="2444620" y="1203649"/>
                </a:cubicBezTo>
                <a:cubicBezTo>
                  <a:pt x="2457274" y="1194610"/>
                  <a:pt x="2468440" y="1183373"/>
                  <a:pt x="2481942" y="1175657"/>
                </a:cubicBezTo>
                <a:cubicBezTo>
                  <a:pt x="2490481" y="1170777"/>
                  <a:pt x="2500980" y="1170396"/>
                  <a:pt x="2509934" y="1166326"/>
                </a:cubicBezTo>
                <a:cubicBezTo>
                  <a:pt x="2535259" y="1154815"/>
                  <a:pt x="2558188" y="1137801"/>
                  <a:pt x="2584579" y="1129004"/>
                </a:cubicBezTo>
                <a:cubicBezTo>
                  <a:pt x="2593910" y="1125894"/>
                  <a:pt x="2603114" y="1122375"/>
                  <a:pt x="2612571" y="1119673"/>
                </a:cubicBezTo>
                <a:cubicBezTo>
                  <a:pt x="2624901" y="1116150"/>
                  <a:pt x="2637728" y="1114398"/>
                  <a:pt x="2649893" y="1110343"/>
                </a:cubicBezTo>
                <a:cubicBezTo>
                  <a:pt x="2665783" y="1105046"/>
                  <a:pt x="2680656" y="1096978"/>
                  <a:pt x="2696546" y="1091681"/>
                </a:cubicBezTo>
                <a:cubicBezTo>
                  <a:pt x="2708712" y="1087626"/>
                  <a:pt x="2721703" y="1086406"/>
                  <a:pt x="2733869" y="1082351"/>
                </a:cubicBezTo>
                <a:cubicBezTo>
                  <a:pt x="2749758" y="1077055"/>
                  <a:pt x="2764633" y="1068987"/>
                  <a:pt x="2780522" y="1063690"/>
                </a:cubicBezTo>
                <a:cubicBezTo>
                  <a:pt x="2800290" y="1057101"/>
                  <a:pt x="2846006" y="1048726"/>
                  <a:pt x="2864497" y="1045028"/>
                </a:cubicBezTo>
                <a:cubicBezTo>
                  <a:pt x="2876938" y="1038808"/>
                  <a:pt x="2888624" y="1030765"/>
                  <a:pt x="2901820" y="1026367"/>
                </a:cubicBezTo>
                <a:cubicBezTo>
                  <a:pt x="3007393" y="991177"/>
                  <a:pt x="2941705" y="1020579"/>
                  <a:pt x="3023118" y="998375"/>
                </a:cubicBezTo>
                <a:cubicBezTo>
                  <a:pt x="3042096" y="993199"/>
                  <a:pt x="3060441" y="985934"/>
                  <a:pt x="3079102" y="979714"/>
                </a:cubicBezTo>
                <a:cubicBezTo>
                  <a:pt x="3088432" y="976604"/>
                  <a:pt x="3097392" y="972001"/>
                  <a:pt x="3107093" y="970384"/>
                </a:cubicBezTo>
                <a:cubicBezTo>
                  <a:pt x="3144416" y="964163"/>
                  <a:pt x="3182353" y="960898"/>
                  <a:pt x="3219061" y="951722"/>
                </a:cubicBezTo>
                <a:cubicBezTo>
                  <a:pt x="3231502" y="948612"/>
                  <a:pt x="3243672" y="944087"/>
                  <a:pt x="3256383" y="942392"/>
                </a:cubicBezTo>
                <a:cubicBezTo>
                  <a:pt x="3290435" y="937852"/>
                  <a:pt x="3324902" y="937075"/>
                  <a:pt x="3359020" y="933061"/>
                </a:cubicBezTo>
                <a:cubicBezTo>
                  <a:pt x="3377809" y="930850"/>
                  <a:pt x="3396390" y="927114"/>
                  <a:pt x="3415004" y="923730"/>
                </a:cubicBezTo>
                <a:cubicBezTo>
                  <a:pt x="3430607" y="920893"/>
                  <a:pt x="3445836" y="915491"/>
                  <a:pt x="3461657" y="914400"/>
                </a:cubicBezTo>
                <a:cubicBezTo>
                  <a:pt x="3536189" y="909260"/>
                  <a:pt x="3610946" y="908179"/>
                  <a:pt x="3685591" y="905069"/>
                </a:cubicBezTo>
                <a:cubicBezTo>
                  <a:pt x="3845598" y="878403"/>
                  <a:pt x="3760932" y="888836"/>
                  <a:pt x="4077477" y="905069"/>
                </a:cubicBezTo>
                <a:cubicBezTo>
                  <a:pt x="4087300" y="905573"/>
                  <a:pt x="4096138" y="911290"/>
                  <a:pt x="4105469" y="914400"/>
                </a:cubicBezTo>
                <a:lnTo>
                  <a:pt x="4301412" y="905069"/>
                </a:lnTo>
                <a:lnTo>
                  <a:pt x="4702628" y="895739"/>
                </a:lnTo>
                <a:cubicBezTo>
                  <a:pt x="4721531" y="894967"/>
                  <a:pt x="4739859" y="888908"/>
                  <a:pt x="4758612" y="886408"/>
                </a:cubicBezTo>
                <a:cubicBezTo>
                  <a:pt x="4786529" y="882686"/>
                  <a:pt x="4814768" y="881470"/>
                  <a:pt x="4842587" y="877077"/>
                </a:cubicBezTo>
                <a:cubicBezTo>
                  <a:pt x="4873917" y="872130"/>
                  <a:pt x="4904305" y="861287"/>
                  <a:pt x="4935893" y="858416"/>
                </a:cubicBezTo>
                <a:cubicBezTo>
                  <a:pt x="5060432" y="847095"/>
                  <a:pt x="5004522" y="853945"/>
                  <a:pt x="5103844" y="839755"/>
                </a:cubicBezTo>
                <a:cubicBezTo>
                  <a:pt x="5113175" y="836645"/>
                  <a:pt x="5122192" y="832353"/>
                  <a:pt x="5131836" y="830424"/>
                </a:cubicBezTo>
                <a:cubicBezTo>
                  <a:pt x="5184067" y="819978"/>
                  <a:pt x="5260652" y="815802"/>
                  <a:pt x="5309118" y="811763"/>
                </a:cubicBezTo>
                <a:cubicBezTo>
                  <a:pt x="5318449" y="808653"/>
                  <a:pt x="5327509" y="804567"/>
                  <a:pt x="5337110" y="802433"/>
                </a:cubicBezTo>
                <a:cubicBezTo>
                  <a:pt x="5388963" y="790910"/>
                  <a:pt x="5443284" y="788539"/>
                  <a:pt x="5495730" y="783771"/>
                </a:cubicBezTo>
                <a:cubicBezTo>
                  <a:pt x="5555789" y="763753"/>
                  <a:pt x="5492856" y="782696"/>
                  <a:pt x="5598367" y="765110"/>
                </a:cubicBezTo>
                <a:cubicBezTo>
                  <a:pt x="5611016" y="763002"/>
                  <a:pt x="5623114" y="758294"/>
                  <a:pt x="5635689" y="755779"/>
                </a:cubicBezTo>
                <a:cubicBezTo>
                  <a:pt x="5654240" y="752069"/>
                  <a:pt x="5673012" y="749559"/>
                  <a:pt x="5691673" y="746449"/>
                </a:cubicBezTo>
                <a:cubicBezTo>
                  <a:pt x="5701004" y="743339"/>
                  <a:pt x="5710123" y="739503"/>
                  <a:pt x="5719665" y="737118"/>
                </a:cubicBezTo>
                <a:cubicBezTo>
                  <a:pt x="5772964" y="723794"/>
                  <a:pt x="5755727" y="732831"/>
                  <a:pt x="5803640" y="718457"/>
                </a:cubicBezTo>
                <a:cubicBezTo>
                  <a:pt x="5822481" y="712805"/>
                  <a:pt x="5840963" y="706016"/>
                  <a:pt x="5859624" y="699796"/>
                </a:cubicBezTo>
                <a:cubicBezTo>
                  <a:pt x="5868955" y="696686"/>
                  <a:pt x="5877972" y="692394"/>
                  <a:pt x="5887616" y="690465"/>
                </a:cubicBezTo>
                <a:lnTo>
                  <a:pt x="5934269" y="681135"/>
                </a:lnTo>
                <a:cubicBezTo>
                  <a:pt x="5940489" y="674914"/>
                  <a:pt x="5945062" y="666407"/>
                  <a:pt x="5952930" y="662473"/>
                </a:cubicBezTo>
                <a:cubicBezTo>
                  <a:pt x="5964400" y="656738"/>
                  <a:pt x="5977923" y="656666"/>
                  <a:pt x="5990253" y="653143"/>
                </a:cubicBezTo>
                <a:cubicBezTo>
                  <a:pt x="6083995" y="626360"/>
                  <a:pt x="5938834" y="663665"/>
                  <a:pt x="6055567" y="634481"/>
                </a:cubicBezTo>
                <a:cubicBezTo>
                  <a:pt x="6135802" y="580992"/>
                  <a:pt x="6034277" y="645128"/>
                  <a:pt x="6111551" y="606490"/>
                </a:cubicBezTo>
                <a:cubicBezTo>
                  <a:pt x="6121581" y="601475"/>
                  <a:pt x="6130785" y="594833"/>
                  <a:pt x="6139542" y="587828"/>
                </a:cubicBezTo>
                <a:cubicBezTo>
                  <a:pt x="6146411" y="582332"/>
                  <a:pt x="6150660" y="573693"/>
                  <a:pt x="6158204" y="569167"/>
                </a:cubicBezTo>
                <a:cubicBezTo>
                  <a:pt x="6166638" y="564107"/>
                  <a:pt x="6176865" y="562947"/>
                  <a:pt x="6186195" y="559837"/>
                </a:cubicBezTo>
                <a:cubicBezTo>
                  <a:pt x="6192416" y="553616"/>
                  <a:pt x="6197313" y="545701"/>
                  <a:pt x="6204857" y="541175"/>
                </a:cubicBezTo>
                <a:cubicBezTo>
                  <a:pt x="6213291" y="536115"/>
                  <a:pt x="6224052" y="536243"/>
                  <a:pt x="6232849" y="531845"/>
                </a:cubicBezTo>
                <a:cubicBezTo>
                  <a:pt x="6242879" y="526830"/>
                  <a:pt x="6251715" y="519702"/>
                  <a:pt x="6260840" y="513184"/>
                </a:cubicBezTo>
                <a:cubicBezTo>
                  <a:pt x="6282753" y="497532"/>
                  <a:pt x="6309200" y="479000"/>
                  <a:pt x="6326155" y="457200"/>
                </a:cubicBezTo>
                <a:cubicBezTo>
                  <a:pt x="6339924" y="439496"/>
                  <a:pt x="6356384" y="422493"/>
                  <a:pt x="6363477" y="401216"/>
                </a:cubicBezTo>
                <a:lnTo>
                  <a:pt x="6372808" y="373224"/>
                </a:lnTo>
                <a:cubicBezTo>
                  <a:pt x="6369698" y="354563"/>
                  <a:pt x="6369460" y="335189"/>
                  <a:pt x="6363477" y="317241"/>
                </a:cubicBezTo>
                <a:cubicBezTo>
                  <a:pt x="6355978" y="294743"/>
                  <a:pt x="6330999" y="277794"/>
                  <a:pt x="6316824" y="261257"/>
                </a:cubicBezTo>
                <a:cubicBezTo>
                  <a:pt x="6306704" y="249450"/>
                  <a:pt x="6300639" y="234055"/>
                  <a:pt x="6288832" y="223935"/>
                </a:cubicBezTo>
                <a:cubicBezTo>
                  <a:pt x="6278271" y="214883"/>
                  <a:pt x="6262828" y="213358"/>
                  <a:pt x="6251510" y="205273"/>
                </a:cubicBezTo>
                <a:cubicBezTo>
                  <a:pt x="6198008" y="167056"/>
                  <a:pt x="6245778" y="190211"/>
                  <a:pt x="6204857" y="149290"/>
                </a:cubicBezTo>
                <a:cubicBezTo>
                  <a:pt x="6186767" y="131200"/>
                  <a:pt x="6171642" y="128887"/>
                  <a:pt x="6148873" y="121298"/>
                </a:cubicBezTo>
                <a:cubicBezTo>
                  <a:pt x="6089737" y="81875"/>
                  <a:pt x="6157174" y="121017"/>
                  <a:pt x="6055567" y="93306"/>
                </a:cubicBezTo>
                <a:cubicBezTo>
                  <a:pt x="6042148" y="89646"/>
                  <a:pt x="6031440" y="79044"/>
                  <a:pt x="6018244" y="74645"/>
                </a:cubicBezTo>
                <a:cubicBezTo>
                  <a:pt x="6003199" y="69630"/>
                  <a:pt x="5987072" y="68754"/>
                  <a:pt x="5971591" y="65314"/>
                </a:cubicBezTo>
                <a:cubicBezTo>
                  <a:pt x="5910396" y="51715"/>
                  <a:pt x="5955060" y="57621"/>
                  <a:pt x="5878285" y="46653"/>
                </a:cubicBezTo>
                <a:lnTo>
                  <a:pt x="5738326" y="27992"/>
                </a:lnTo>
                <a:cubicBezTo>
                  <a:pt x="5719597" y="25316"/>
                  <a:pt x="5701071" y="21337"/>
                  <a:pt x="5682342" y="18661"/>
                </a:cubicBezTo>
                <a:cubicBezTo>
                  <a:pt x="5657519" y="15115"/>
                  <a:pt x="5632552" y="12644"/>
                  <a:pt x="5607697" y="9330"/>
                </a:cubicBezTo>
                <a:lnTo>
                  <a:pt x="5542383" y="0"/>
                </a:lnTo>
                <a:lnTo>
                  <a:pt x="4627983" y="9330"/>
                </a:lnTo>
                <a:cubicBezTo>
                  <a:pt x="4583896" y="10162"/>
                  <a:pt x="4548647" y="20363"/>
                  <a:pt x="4506685" y="27992"/>
                </a:cubicBezTo>
                <a:cubicBezTo>
                  <a:pt x="4488072" y="31376"/>
                  <a:pt x="4469315" y="33938"/>
                  <a:pt x="4450702" y="37322"/>
                </a:cubicBezTo>
                <a:cubicBezTo>
                  <a:pt x="4435099" y="40159"/>
                  <a:pt x="4419724" y="44241"/>
                  <a:pt x="4404049" y="46653"/>
                </a:cubicBezTo>
                <a:cubicBezTo>
                  <a:pt x="4373679" y="51325"/>
                  <a:pt x="4191099" y="79014"/>
                  <a:pt x="4124130" y="83975"/>
                </a:cubicBezTo>
                <a:cubicBezTo>
                  <a:pt x="4068213" y="88117"/>
                  <a:pt x="4012163" y="90196"/>
                  <a:pt x="3956179" y="93306"/>
                </a:cubicBezTo>
                <a:lnTo>
                  <a:pt x="3872204" y="102637"/>
                </a:lnTo>
                <a:cubicBezTo>
                  <a:pt x="3850381" y="105365"/>
                  <a:pt x="3828848" y="110747"/>
                  <a:pt x="3806889" y="111967"/>
                </a:cubicBezTo>
                <a:cubicBezTo>
                  <a:pt x="3716779" y="116973"/>
                  <a:pt x="3626498" y="118188"/>
                  <a:pt x="3536302" y="121298"/>
                </a:cubicBezTo>
                <a:cubicBezTo>
                  <a:pt x="3495869" y="124408"/>
                  <a:pt x="3455333" y="126383"/>
                  <a:pt x="3415004" y="130628"/>
                </a:cubicBezTo>
                <a:cubicBezTo>
                  <a:pt x="3396189" y="132608"/>
                  <a:pt x="3377894" y="138657"/>
                  <a:pt x="3359020" y="139959"/>
                </a:cubicBezTo>
                <a:cubicBezTo>
                  <a:pt x="3287587" y="144886"/>
                  <a:pt x="3215951" y="146180"/>
                  <a:pt x="3144416" y="149290"/>
                </a:cubicBezTo>
                <a:cubicBezTo>
                  <a:pt x="3113314" y="152400"/>
                  <a:pt x="3082004" y="153867"/>
                  <a:pt x="3051110" y="158620"/>
                </a:cubicBezTo>
                <a:cubicBezTo>
                  <a:pt x="3041389" y="160116"/>
                  <a:pt x="3032762" y="166022"/>
                  <a:pt x="3023118" y="167951"/>
                </a:cubicBezTo>
                <a:cubicBezTo>
                  <a:pt x="3001553" y="172264"/>
                  <a:pt x="2979575" y="174171"/>
                  <a:pt x="2957804" y="177281"/>
                </a:cubicBezTo>
                <a:cubicBezTo>
                  <a:pt x="2948473" y="180391"/>
                  <a:pt x="2939489" y="184853"/>
                  <a:pt x="2929812" y="186612"/>
                </a:cubicBezTo>
                <a:cubicBezTo>
                  <a:pt x="2905141" y="191098"/>
                  <a:pt x="2879359" y="189345"/>
                  <a:pt x="2855167" y="195943"/>
                </a:cubicBezTo>
                <a:cubicBezTo>
                  <a:pt x="2844348" y="198894"/>
                  <a:pt x="2837814" y="211058"/>
                  <a:pt x="2827175" y="214604"/>
                </a:cubicBezTo>
                <a:cubicBezTo>
                  <a:pt x="2809227" y="220587"/>
                  <a:pt x="2789852" y="220825"/>
                  <a:pt x="2771191" y="223935"/>
                </a:cubicBezTo>
                <a:cubicBezTo>
                  <a:pt x="2761861" y="230155"/>
                  <a:pt x="2753700" y="238659"/>
                  <a:pt x="2743200" y="242596"/>
                </a:cubicBezTo>
                <a:cubicBezTo>
                  <a:pt x="2728350" y="248164"/>
                  <a:pt x="2712028" y="248486"/>
                  <a:pt x="2696546" y="251926"/>
                </a:cubicBezTo>
                <a:cubicBezTo>
                  <a:pt x="2684028" y="254708"/>
                  <a:pt x="2671742" y="258475"/>
                  <a:pt x="2659224" y="261257"/>
                </a:cubicBezTo>
                <a:cubicBezTo>
                  <a:pt x="2643743" y="264697"/>
                  <a:pt x="2627871" y="266415"/>
                  <a:pt x="2612571" y="270588"/>
                </a:cubicBezTo>
                <a:cubicBezTo>
                  <a:pt x="2593593" y="275764"/>
                  <a:pt x="2575248" y="283029"/>
                  <a:pt x="2556587" y="289249"/>
                </a:cubicBezTo>
                <a:lnTo>
                  <a:pt x="2528595" y="298579"/>
                </a:lnTo>
                <a:cubicBezTo>
                  <a:pt x="2519265" y="301689"/>
                  <a:pt x="2510248" y="305981"/>
                  <a:pt x="2500604" y="307910"/>
                </a:cubicBezTo>
                <a:cubicBezTo>
                  <a:pt x="2485053" y="311020"/>
                  <a:pt x="2469141" y="312684"/>
                  <a:pt x="2453951" y="317241"/>
                </a:cubicBezTo>
                <a:cubicBezTo>
                  <a:pt x="2437908" y="322054"/>
                  <a:pt x="2423617" y="332136"/>
                  <a:pt x="2407297" y="335902"/>
                </a:cubicBezTo>
                <a:cubicBezTo>
                  <a:pt x="2382864" y="341540"/>
                  <a:pt x="2357534" y="342123"/>
                  <a:pt x="2332653" y="345233"/>
                </a:cubicBezTo>
                <a:cubicBezTo>
                  <a:pt x="2270565" y="376276"/>
                  <a:pt x="2321032" y="355135"/>
                  <a:pt x="2248677" y="373224"/>
                </a:cubicBezTo>
                <a:cubicBezTo>
                  <a:pt x="2226710" y="378716"/>
                  <a:pt x="2205489" y="387076"/>
                  <a:pt x="2183363" y="391886"/>
                </a:cubicBezTo>
                <a:cubicBezTo>
                  <a:pt x="2133888" y="402641"/>
                  <a:pt x="2083720" y="409948"/>
                  <a:pt x="2034073" y="419877"/>
                </a:cubicBezTo>
                <a:cubicBezTo>
                  <a:pt x="2021498" y="422392"/>
                  <a:pt x="2009081" y="425685"/>
                  <a:pt x="1996751" y="429208"/>
                </a:cubicBezTo>
                <a:cubicBezTo>
                  <a:pt x="1987294" y="431910"/>
                  <a:pt x="1978436" y="436780"/>
                  <a:pt x="1968759" y="438539"/>
                </a:cubicBezTo>
                <a:cubicBezTo>
                  <a:pt x="1944088" y="443025"/>
                  <a:pt x="1918996" y="444759"/>
                  <a:pt x="1894114" y="447869"/>
                </a:cubicBezTo>
                <a:cubicBezTo>
                  <a:pt x="1881673" y="450979"/>
                  <a:pt x="1869388" y="454800"/>
                  <a:pt x="1856791" y="457200"/>
                </a:cubicBezTo>
                <a:cubicBezTo>
                  <a:pt x="1753734" y="476830"/>
                  <a:pt x="1713964" y="484473"/>
                  <a:pt x="1623526" y="494522"/>
                </a:cubicBezTo>
                <a:cubicBezTo>
                  <a:pt x="1592460" y="497974"/>
                  <a:pt x="1561203" y="499722"/>
                  <a:pt x="1530220" y="503853"/>
                </a:cubicBezTo>
                <a:cubicBezTo>
                  <a:pt x="1481354" y="510369"/>
                  <a:pt x="1490574" y="513648"/>
                  <a:pt x="1446244" y="522514"/>
                </a:cubicBezTo>
                <a:cubicBezTo>
                  <a:pt x="1393879" y="532987"/>
                  <a:pt x="1362319" y="534949"/>
                  <a:pt x="1306285" y="541175"/>
                </a:cubicBezTo>
                <a:cubicBezTo>
                  <a:pt x="1267589" y="550849"/>
                  <a:pt x="1238528" y="556088"/>
                  <a:pt x="1203649" y="569167"/>
                </a:cubicBezTo>
                <a:cubicBezTo>
                  <a:pt x="1187966" y="575048"/>
                  <a:pt x="1172885" y="582531"/>
                  <a:pt x="1156995" y="587828"/>
                </a:cubicBezTo>
                <a:cubicBezTo>
                  <a:pt x="1119285" y="600398"/>
                  <a:pt x="1113700" y="595395"/>
                  <a:pt x="1073020" y="606490"/>
                </a:cubicBezTo>
                <a:cubicBezTo>
                  <a:pt x="1054042" y="611666"/>
                  <a:pt x="1036119" y="620380"/>
                  <a:pt x="1017036" y="625151"/>
                </a:cubicBezTo>
                <a:cubicBezTo>
                  <a:pt x="1004595" y="628261"/>
                  <a:pt x="991997" y="630796"/>
                  <a:pt x="979714" y="634481"/>
                </a:cubicBezTo>
                <a:cubicBezTo>
                  <a:pt x="960873" y="640133"/>
                  <a:pt x="942814" y="648372"/>
                  <a:pt x="923730" y="653143"/>
                </a:cubicBezTo>
                <a:cubicBezTo>
                  <a:pt x="911289" y="656253"/>
                  <a:pt x="898691" y="658788"/>
                  <a:pt x="886408" y="662473"/>
                </a:cubicBezTo>
                <a:cubicBezTo>
                  <a:pt x="867567" y="668125"/>
                  <a:pt x="849085" y="674915"/>
                  <a:pt x="830424" y="681135"/>
                </a:cubicBezTo>
                <a:cubicBezTo>
                  <a:pt x="821093" y="684245"/>
                  <a:pt x="811974" y="688079"/>
                  <a:pt x="802432" y="690465"/>
                </a:cubicBezTo>
                <a:cubicBezTo>
                  <a:pt x="789991" y="693575"/>
                  <a:pt x="777440" y="696273"/>
                  <a:pt x="765110" y="699796"/>
                </a:cubicBezTo>
                <a:cubicBezTo>
                  <a:pt x="755653" y="702498"/>
                  <a:pt x="746660" y="706741"/>
                  <a:pt x="737118" y="709126"/>
                </a:cubicBezTo>
                <a:cubicBezTo>
                  <a:pt x="721733" y="712972"/>
                  <a:pt x="705765" y="714284"/>
                  <a:pt x="690465" y="718457"/>
                </a:cubicBezTo>
                <a:cubicBezTo>
                  <a:pt x="671487" y="723633"/>
                  <a:pt x="653564" y="732347"/>
                  <a:pt x="634481" y="737118"/>
                </a:cubicBezTo>
                <a:cubicBezTo>
                  <a:pt x="622040" y="740228"/>
                  <a:pt x="609489" y="742926"/>
                  <a:pt x="597159" y="746449"/>
                </a:cubicBezTo>
                <a:cubicBezTo>
                  <a:pt x="587702" y="749151"/>
                  <a:pt x="578768" y="753645"/>
                  <a:pt x="569167" y="755779"/>
                </a:cubicBezTo>
                <a:cubicBezTo>
                  <a:pt x="520374" y="766622"/>
                  <a:pt x="487492" y="764188"/>
                  <a:pt x="438538" y="783771"/>
                </a:cubicBezTo>
                <a:cubicBezTo>
                  <a:pt x="422987" y="789992"/>
                  <a:pt x="408309" y="799148"/>
                  <a:pt x="391885" y="802433"/>
                </a:cubicBezTo>
                <a:cubicBezTo>
                  <a:pt x="361235" y="808563"/>
                  <a:pt x="329681" y="808653"/>
                  <a:pt x="298579" y="811763"/>
                </a:cubicBezTo>
                <a:cubicBezTo>
                  <a:pt x="181890" y="840937"/>
                  <a:pt x="326977" y="803650"/>
                  <a:pt x="233265" y="830424"/>
                </a:cubicBezTo>
                <a:cubicBezTo>
                  <a:pt x="220934" y="833947"/>
                  <a:pt x="208225" y="836070"/>
                  <a:pt x="195942" y="839755"/>
                </a:cubicBezTo>
                <a:cubicBezTo>
                  <a:pt x="177101" y="845407"/>
                  <a:pt x="158620" y="852196"/>
                  <a:pt x="139959" y="858416"/>
                </a:cubicBezTo>
                <a:cubicBezTo>
                  <a:pt x="130628" y="861526"/>
                  <a:pt x="121611" y="865818"/>
                  <a:pt x="111967" y="867747"/>
                </a:cubicBezTo>
                <a:cubicBezTo>
                  <a:pt x="12561" y="887628"/>
                  <a:pt x="50379" y="886408"/>
                  <a:pt x="0" y="886408"/>
                </a:cubicBezTo>
              </a:path>
            </a:pathLst>
          </a:custGeom>
          <a:noFill/>
          <a:ln w="57150" cap="sq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CA">
              <a:cs typeface="Arial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D849A6-8DFF-4F70-8D98-BA7501CC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Concernant les droits d’exécution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B16284-0BD3-4C3B-A25E-1DB3C453A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Les modèles de base de protection des données se préoccupent surtout des protections pour lecture-écriture (</a:t>
            </a:r>
            <a:r>
              <a:rPr lang="fr-CA" dirty="0" err="1"/>
              <a:t>read-write</a:t>
            </a:r>
            <a:r>
              <a:rPr lang="fr-CA" dirty="0"/>
              <a:t>)</a:t>
            </a:r>
          </a:p>
          <a:p>
            <a:r>
              <a:rPr lang="fr-CA" dirty="0"/>
              <a:t>C’est quand qu’on considère l’</a:t>
            </a:r>
            <a:r>
              <a:rPr lang="fr-CA" b="1" dirty="0"/>
              <a:t>exécution</a:t>
            </a:r>
            <a:r>
              <a:rPr lang="fr-CA" dirty="0"/>
              <a:t>?</a:t>
            </a:r>
          </a:p>
          <a:p>
            <a:pPr lvl="1"/>
            <a:r>
              <a:rPr lang="fr-CA" b="0" dirty="0"/>
              <a:t>La théorie dit souvent qu’une </a:t>
            </a:r>
            <a:r>
              <a:rPr lang="fr-CA" dirty="0"/>
              <a:t>exécution </a:t>
            </a:r>
            <a:r>
              <a:rPr lang="fr-CA" b="0" dirty="0"/>
              <a:t>peut être conçue comme</a:t>
            </a:r>
            <a:r>
              <a:rPr lang="fr-CA" dirty="0"/>
              <a:t> une écriture suivie par une lecture:</a:t>
            </a:r>
          </a:p>
          <a:p>
            <a:pPr lvl="2"/>
            <a:r>
              <a:rPr lang="fr-CA" b="0" dirty="0"/>
              <a:t>Quand on </a:t>
            </a:r>
            <a:r>
              <a:rPr lang="fr-CA" dirty="0"/>
              <a:t>invoque </a:t>
            </a:r>
            <a:r>
              <a:rPr lang="fr-CA" b="0" dirty="0"/>
              <a:t>un programme, on lui envoie des paramètres donc c’est une</a:t>
            </a:r>
            <a:r>
              <a:rPr lang="fr-CA" dirty="0"/>
              <a:t> </a:t>
            </a:r>
            <a:r>
              <a:rPr lang="fr-CA" i="1" dirty="0"/>
              <a:t>écriture</a:t>
            </a:r>
          </a:p>
          <a:p>
            <a:pPr lvl="2"/>
            <a:r>
              <a:rPr lang="fr-CA" b="0" dirty="0"/>
              <a:t>Quand on </a:t>
            </a:r>
            <a:r>
              <a:rPr lang="fr-CA" dirty="0"/>
              <a:t>obtient des résultats, </a:t>
            </a:r>
            <a:r>
              <a:rPr lang="fr-CA" b="0" dirty="0"/>
              <a:t>on reçoit des données donc c’est une</a:t>
            </a:r>
            <a:r>
              <a:rPr lang="fr-CA" dirty="0"/>
              <a:t> </a:t>
            </a:r>
            <a:r>
              <a:rPr lang="fr-CA" i="1" dirty="0"/>
              <a:t>lecture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14DD50-AD30-4009-9D38-8E0B8ECC77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C21E9D-98A7-4F36-9AA4-1CB875C605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6252E-8ED2-40E4-8391-6BB0102D724B}" type="slidenum">
              <a:rPr lang="en-US" altLang="fr-FR" smtClean="0"/>
              <a:pPr>
                <a:defRPr/>
              </a:pPr>
              <a:t>6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46228611"/>
      </p:ext>
    </p:extLst>
  </p:cSld>
  <p:clrMapOvr>
    <a:masterClrMapping/>
  </p:clrMapOvr>
  <p:transition>
    <p:rand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2"/>
          <p:cNvSpPr>
            <a:spLocks noGrp="1"/>
          </p:cNvSpPr>
          <p:nvPr>
            <p:ph type="title"/>
          </p:nvPr>
        </p:nvSpPr>
        <p:spPr>
          <a:xfrm>
            <a:off x="457200" y="163512"/>
            <a:ext cx="8686800" cy="1295400"/>
          </a:xfrm>
        </p:spPr>
        <p:txBody>
          <a:bodyPr/>
          <a:lstStyle/>
          <a:p>
            <a:pPr eaLnBrk="1" hangingPunct="1"/>
            <a:r>
              <a:rPr lang="fr-CA" altLang="fr-FR" dirty="0"/>
              <a:t>Les « domaines » ou « sessions » sont aussi appelés « contextes »</a:t>
            </a:r>
          </a:p>
        </p:txBody>
      </p:sp>
      <p:sp>
        <p:nvSpPr>
          <p:cNvPr id="54275" name="Espace réservé du contenu 3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5334000"/>
          </a:xfrm>
        </p:spPr>
        <p:txBody>
          <a:bodyPr/>
          <a:lstStyle/>
          <a:p>
            <a:pPr eaLnBrk="1" hangingPunct="1"/>
            <a:r>
              <a:rPr lang="fr-CA" altLang="fr-FR" dirty="0"/>
              <a:t>Le ‘domaine courant’ ou ‘session courante’ est un exemple d’</a:t>
            </a:r>
            <a:r>
              <a:rPr lang="fr-CA" altLang="fr-FR" i="1" dirty="0"/>
              <a:t>état du système</a:t>
            </a:r>
            <a:r>
              <a:rPr lang="fr-CA" altLang="fr-FR" dirty="0"/>
              <a:t> ou </a:t>
            </a:r>
            <a:r>
              <a:rPr lang="fr-CA" altLang="fr-FR" i="1" dirty="0"/>
              <a:t>contexte</a:t>
            </a:r>
          </a:p>
        </p:txBody>
      </p:sp>
      <p:sp>
        <p:nvSpPr>
          <p:cNvPr id="54276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77429F5-A156-43AD-88C1-41E96BE54599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US" altLang="fr-FR" sz="1400">
              <a:latin typeface="Arial Unicode MS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</p:spTree>
  </p:cSld>
  <p:clrMapOvr>
    <a:masterClrMapping/>
  </p:clrMapOvr>
  <p:transition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99AF64-E884-2B6D-9E03-96F4D3BA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Concept d’</a:t>
            </a:r>
            <a:r>
              <a:rPr lang="fr-CA" i="1" dirty="0"/>
              <a:t>état</a:t>
            </a:r>
            <a:r>
              <a:rPr lang="fr-CA" dirty="0"/>
              <a:t> du système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7A4912-A73F-F47D-E99A-21359B75C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800" dirty="0"/>
              <a:t>Concept très général, s’applique à tous le modèles de contrôle d’accès que nous verrons</a:t>
            </a:r>
          </a:p>
          <a:p>
            <a:r>
              <a:rPr lang="fr-CA" sz="2800" dirty="0"/>
              <a:t>Au début du fonctionnement d’un système, il y aura certaines autorisations pour certains usagers, ressources, etc.</a:t>
            </a:r>
          </a:p>
          <a:p>
            <a:pPr lvl="1"/>
            <a:r>
              <a:rPr lang="fr-CA" sz="2400" dirty="0"/>
              <a:t>C’est l’état initial</a:t>
            </a:r>
          </a:p>
          <a:p>
            <a:r>
              <a:rPr lang="fr-CA" sz="2800" dirty="0"/>
              <a:t>Un changement d’autorisations quelconque nous amènera à un </a:t>
            </a:r>
            <a:r>
              <a:rPr lang="fr-CA" sz="2800" b="1" dirty="0"/>
              <a:t>nouvel état</a:t>
            </a:r>
            <a:r>
              <a:rPr lang="fr-CA" sz="2800" dirty="0"/>
              <a:t>, etc.</a:t>
            </a:r>
          </a:p>
          <a:p>
            <a:r>
              <a:rPr lang="fr-CA" sz="2800" dirty="0"/>
              <a:t>Aussi des introductions et enlèvements d’usagers ou ressources protégées causent des transitions à nouveaux états</a:t>
            </a:r>
          </a:p>
          <a:p>
            <a:pPr marL="344487" lvl="1" indent="0">
              <a:buNone/>
            </a:pPr>
            <a:endParaRPr lang="fr-CA" dirty="0"/>
          </a:p>
          <a:p>
            <a:pPr marL="344487" lvl="1" indent="0">
              <a:buNone/>
            </a:pPr>
            <a:endParaRPr lang="fr-CA" dirty="0"/>
          </a:p>
          <a:p>
            <a:pPr marL="344487" lvl="1" indent="0">
              <a:buNone/>
            </a:pPr>
            <a:endParaRPr lang="fr-CA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619096-700E-0F52-ECC4-B5737188B0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E18F63-403E-828C-63B6-B1364D998E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6252E-8ED2-40E4-8391-6BB0102D724B}" type="slidenum">
              <a:rPr lang="en-US" altLang="fr-FR" smtClean="0"/>
              <a:pPr>
                <a:defRPr/>
              </a:pPr>
              <a:t>61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87968729"/>
      </p:ext>
    </p:extLst>
  </p:cSld>
  <p:clrMapOvr>
    <a:masterClrMapping/>
  </p:clrMapOvr>
  <p:transition>
    <p:rand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re 5"/>
          <p:cNvSpPr>
            <a:spLocks noGrp="1"/>
          </p:cNvSpPr>
          <p:nvPr>
            <p:ph type="title"/>
          </p:nvPr>
        </p:nvSpPr>
        <p:spPr>
          <a:xfrm>
            <a:off x="-153988" y="2492375"/>
            <a:ext cx="8686801" cy="1295400"/>
          </a:xfrm>
        </p:spPr>
        <p:txBody>
          <a:bodyPr/>
          <a:lstStyle/>
          <a:p>
            <a:pPr algn="r" eaLnBrk="1" hangingPunct="1"/>
            <a:r>
              <a:rPr lang="fr-CA" altLang="fr-FR"/>
              <a:t>Quelques autres concepts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55300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BAB68F-B6AB-49A8-9C63-E5E7DECEFD7E}" type="slidenum">
              <a:rPr lang="en-US" altLang="fr-FR" sz="2400" smtClean="0"/>
              <a:pPr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en-US" altLang="fr-FR" sz="2400"/>
          </a:p>
        </p:txBody>
      </p:sp>
    </p:spTree>
  </p:cSld>
  <p:clrMapOvr>
    <a:masterClrMapping/>
  </p:clrMapOvr>
  <p:transition>
    <p:rand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C7C08B-7827-A47E-25DC-69E937D0E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Terminologie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635A54-1748-7482-7308-2AB0FD046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La terminologie dans ce sujet est variable</a:t>
            </a:r>
          </a:p>
          <a:p>
            <a:r>
              <a:rPr lang="fr-CA" dirty="0"/>
              <a:t>Différentes théories, différents modèles de contrôle d’accès pourraient avoir leurs propres définitions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7E9DB-6629-0424-A604-A3D2A2BCC9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5D4720-31A3-9712-3F73-FFF7289EAC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6252E-8ED2-40E4-8391-6BB0102D724B}" type="slidenum">
              <a:rPr lang="en-US" altLang="fr-FR" smtClean="0"/>
              <a:pPr>
                <a:defRPr/>
              </a:pPr>
              <a:t>63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0436791"/>
      </p:ext>
    </p:extLst>
  </p:cSld>
  <p:clrMapOvr>
    <a:masterClrMapping/>
  </p:clrMapOvr>
  <p:transition>
    <p:rand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r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/>
            <a:r>
              <a:rPr lang="fr-CA" altLang="fr-FR" dirty="0"/>
              <a:t>Terminologie: Usager et sujet</a:t>
            </a:r>
          </a:p>
        </p:txBody>
      </p:sp>
      <p:sp>
        <p:nvSpPr>
          <p:cNvPr id="57347" name="Espace réservé du contenu 2"/>
          <p:cNvSpPr>
            <a:spLocks noGrp="1"/>
          </p:cNvSpPr>
          <p:nvPr>
            <p:ph idx="1"/>
          </p:nvPr>
        </p:nvSpPr>
        <p:spPr>
          <a:xfrm>
            <a:off x="539750" y="1412875"/>
            <a:ext cx="7772400" cy="4464050"/>
          </a:xfrm>
        </p:spPr>
        <p:txBody>
          <a:bodyPr/>
          <a:lstStyle/>
          <a:p>
            <a:pPr eaLnBrk="1" hangingPunct="1"/>
            <a:r>
              <a:rPr lang="fr-CA" altLang="fr-FR" sz="2800" b="0" dirty="0"/>
              <a:t>Le mot </a:t>
            </a:r>
            <a:r>
              <a:rPr lang="fr-CA" altLang="fr-FR" sz="2800" b="0" i="1" dirty="0"/>
              <a:t>usager</a:t>
            </a:r>
            <a:r>
              <a:rPr lang="fr-CA" altLang="fr-FR" sz="2800" b="0" dirty="0"/>
              <a:t> est souvent utilisé pour parler d’une personne physique</a:t>
            </a:r>
          </a:p>
          <a:p>
            <a:pPr eaLnBrk="1" hangingPunct="1"/>
            <a:r>
              <a:rPr lang="fr-CA" altLang="fr-FR" sz="2800" b="0" dirty="0"/>
              <a:t>Le mot </a:t>
            </a:r>
            <a:r>
              <a:rPr lang="fr-CA" altLang="fr-FR" sz="2800" b="0" i="1" dirty="0"/>
              <a:t>sujet</a:t>
            </a:r>
            <a:r>
              <a:rPr lang="fr-CA" altLang="fr-FR" sz="2800" b="0" dirty="0"/>
              <a:t> est souvent utilisé pour parler d’une entité informatique, p.ex. un sujet peut être un processus</a:t>
            </a:r>
          </a:p>
          <a:p>
            <a:pPr lvl="1" eaLnBrk="1" hangingPunct="1"/>
            <a:r>
              <a:rPr lang="fr-CA" altLang="fr-FR" sz="2300" b="0" dirty="0"/>
              <a:t>Donc un usager peut créer des différents sujets, p.ex. changeant de  session ou de domaine</a:t>
            </a:r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A15F23-B92D-47DE-AAF7-0D3959D9FDCC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en-US" altLang="fr-FR" sz="1400">
              <a:latin typeface="Arial Unicode MS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</p:spTree>
  </p:cSld>
  <p:clrMapOvr>
    <a:masterClrMapping/>
  </p:clrMapOvr>
  <p:transition>
    <p:rand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Terminologie: objet, ressource</a:t>
            </a:r>
          </a:p>
        </p:txBody>
      </p:sp>
      <p:sp>
        <p:nvSpPr>
          <p:cNvPr id="5939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Objets, ressources …</a:t>
            </a:r>
          </a:p>
          <a:p>
            <a:pPr eaLnBrk="1" hangingPunct="1"/>
            <a:r>
              <a:rPr lang="fr-CA" altLang="fr-FR" dirty="0"/>
              <a:t>Sont les entités protégées, comme:</a:t>
            </a:r>
          </a:p>
          <a:p>
            <a:pPr lvl="1" eaLnBrk="1" hangingPunct="1"/>
            <a:r>
              <a:rPr lang="fr-CA" altLang="fr-FR" b="0" dirty="0"/>
              <a:t>Un fichier</a:t>
            </a:r>
          </a:p>
          <a:p>
            <a:pPr lvl="1" eaLnBrk="1" hangingPunct="1"/>
            <a:r>
              <a:rPr lang="fr-CA" altLang="fr-FR" b="0" dirty="0"/>
              <a:t>Une base de données</a:t>
            </a:r>
          </a:p>
          <a:p>
            <a:pPr lvl="1" eaLnBrk="1" hangingPunct="1"/>
            <a:r>
              <a:rPr lang="fr-CA" altLang="fr-FR" b="0" dirty="0"/>
              <a:t>Une donnée spécifique</a:t>
            </a:r>
          </a:p>
          <a:p>
            <a:pPr lvl="1" eaLnBrk="1" hangingPunct="1"/>
            <a:r>
              <a:rPr lang="fr-CA" altLang="fr-FR" b="0" dirty="0"/>
              <a:t>Un processus</a:t>
            </a:r>
          </a:p>
          <a:p>
            <a:pPr lvl="1" eaLnBrk="1" hangingPunct="1"/>
            <a:r>
              <a:rPr lang="fr-CA" altLang="fr-FR" b="0" dirty="0"/>
              <a:t>Un local à accès protégé</a:t>
            </a:r>
          </a:p>
          <a:p>
            <a:pPr lvl="1" eaLnBrk="1" hangingPunct="1"/>
            <a:r>
              <a:rPr lang="fr-CA" altLang="fr-FR" b="0" dirty="0"/>
              <a:t>Un outil, un équipement quelconque à accès protégé</a:t>
            </a:r>
          </a:p>
          <a:p>
            <a:pPr eaLnBrk="1" hangingPunct="1"/>
            <a:endParaRPr lang="fr-CA" altLang="fr-FR" dirty="0"/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9B8A92D-3B2E-43CA-97D2-38CAF44A4EC3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en-US" altLang="fr-FR" sz="1400">
              <a:latin typeface="Arial Unicode MS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</p:spTree>
  </p:cSld>
  <p:clrMapOvr>
    <a:masterClrMapping/>
  </p:clrMapOvr>
  <p:transition>
    <p:rand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4570C6-84C2-7B20-56FC-E5085B01A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-99392"/>
            <a:ext cx="8500880" cy="1394792"/>
          </a:xfrm>
        </p:spPr>
        <p:txBody>
          <a:bodyPr/>
          <a:lstStyle/>
          <a:p>
            <a:br>
              <a:rPr lang="fr-CA" altLang="fr-FR" dirty="0"/>
            </a:br>
            <a:br>
              <a:rPr lang="fr-CA" altLang="fr-FR" dirty="0"/>
            </a:br>
            <a:br>
              <a:rPr lang="fr-CA" altLang="fr-FR" dirty="0"/>
            </a:br>
            <a:br>
              <a:rPr lang="fr-CA" altLang="fr-FR" dirty="0"/>
            </a:br>
            <a:br>
              <a:rPr lang="fr-CA" altLang="fr-FR" dirty="0"/>
            </a:br>
            <a:br>
              <a:rPr lang="fr-CA" altLang="fr-FR" dirty="0"/>
            </a:br>
            <a:br>
              <a:rPr lang="fr-CA" altLang="fr-FR" dirty="0"/>
            </a:br>
            <a:br>
              <a:rPr lang="fr-CA" altLang="fr-FR" dirty="0"/>
            </a:br>
            <a:br>
              <a:rPr lang="fr-CA" altLang="fr-FR" dirty="0"/>
            </a:br>
            <a:r>
              <a:rPr lang="fr-CA" altLang="fr-FR" dirty="0"/>
              <a:t>Terminologie:</a:t>
            </a:r>
            <a:br>
              <a:rPr lang="fr-CA" altLang="fr-FR" dirty="0"/>
            </a:br>
            <a:r>
              <a:rPr lang="fr-CA" altLang="fr-FR" sz="2800" dirty="0"/>
              <a:t>Droits, privilèges, autorisations, permissions  …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B4694F-013D-9F03-3E45-968F07C8F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95400"/>
            <a:ext cx="8003232" cy="4627984"/>
          </a:xfrm>
        </p:spPr>
        <p:txBody>
          <a:bodyPr/>
          <a:lstStyle/>
          <a:p>
            <a:r>
              <a:rPr lang="fr-CA" dirty="0"/>
              <a:t>Sont des termes souvent équivalents selon le contexte</a:t>
            </a:r>
          </a:p>
          <a:p>
            <a:r>
              <a:rPr lang="fr-CA" dirty="0"/>
              <a:t>P.ex. dans RBAC on dit que les </a:t>
            </a:r>
            <a:r>
              <a:rPr lang="fr-CA" i="1" dirty="0"/>
              <a:t>sujets ont des permissions sur les objets</a:t>
            </a:r>
          </a:p>
          <a:p>
            <a:pPr lvl="1"/>
            <a:r>
              <a:rPr lang="fr-CA" i="1" dirty="0"/>
              <a:t>Martin, quand il est dans une session de comptable de la compagnie ABC, a la permission de mettre à jour la base des données des salaires de la compagnie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0E4BA7-A5DF-67D8-AF64-EBB7B9B4A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BC70E90-727A-AADC-57F0-D531BEC141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6252E-8ED2-40E4-8391-6BB0102D724B}" type="slidenum">
              <a:rPr lang="en-US" altLang="fr-FR" smtClean="0"/>
              <a:pPr>
                <a:defRPr/>
              </a:pPr>
              <a:t>66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54832549"/>
      </p:ext>
    </p:extLst>
  </p:cSld>
  <p:clrMapOvr>
    <a:masterClrMapping/>
  </p:clrMapOvr>
  <p:transition>
    <p:rand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A0B22-6C27-458C-9560-AD806EB60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Attributs, étiquettes (labels) etc.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B87417-2420-4907-B832-004A75A7D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400" dirty="0"/>
              <a:t>Pour pouvoir décider si un sujet a droit d’accès à une ressource, on utilise souvent des </a:t>
            </a:r>
            <a:r>
              <a:rPr lang="fr-CA" sz="2400" i="1" dirty="0"/>
              <a:t>attributs</a:t>
            </a:r>
            <a:r>
              <a:rPr lang="fr-CA" sz="2400" dirty="0"/>
              <a:t> qui décrivent de manière générale les sujets ou les ressources</a:t>
            </a:r>
          </a:p>
          <a:p>
            <a:r>
              <a:rPr lang="fr-CA" sz="2400" dirty="0"/>
              <a:t>Dans </a:t>
            </a:r>
            <a:r>
              <a:rPr lang="fr-CA" sz="2400" dirty="0" err="1"/>
              <a:t>Mandatory</a:t>
            </a:r>
            <a:r>
              <a:rPr lang="fr-CA" sz="2400" dirty="0"/>
              <a:t> </a:t>
            </a:r>
            <a:r>
              <a:rPr lang="fr-CA" sz="2400" dirty="0" err="1"/>
              <a:t>Acces</a:t>
            </a:r>
            <a:r>
              <a:rPr lang="fr-CA" sz="2400" dirty="0"/>
              <a:t> Control (MAC) on donne des attributs à chaque sujet et ressource</a:t>
            </a:r>
          </a:p>
          <a:p>
            <a:pPr lvl="1"/>
            <a:r>
              <a:rPr lang="fr-CA" sz="2000" b="0" dirty="0"/>
              <a:t>L’attribut d’un sujet pourrait décrire le rôle du sujet dans l’organisation (capitaine,  directeur, </a:t>
            </a:r>
            <a:r>
              <a:rPr lang="fr-CA" sz="2000" b="0" dirty="0" err="1"/>
              <a:t>etc</a:t>
            </a:r>
            <a:r>
              <a:rPr lang="fr-CA" sz="2000" b="0" dirty="0"/>
              <a:t>).</a:t>
            </a:r>
          </a:p>
          <a:p>
            <a:pPr lvl="1"/>
            <a:r>
              <a:rPr lang="fr-CA" sz="2000" b="0" dirty="0"/>
              <a:t>L’attribut d’une ressource pourrait décrire son niveau de secret</a:t>
            </a:r>
          </a:p>
          <a:p>
            <a:r>
              <a:rPr lang="fr-CA" sz="2400" dirty="0"/>
              <a:t>Dans </a:t>
            </a:r>
            <a:r>
              <a:rPr lang="fr-CA" sz="2400" dirty="0" err="1"/>
              <a:t>Role-based</a:t>
            </a:r>
            <a:r>
              <a:rPr lang="fr-CA" sz="2400" dirty="0"/>
              <a:t> Access Control (RBAC) chaque sujet a un attribut qui décrit son </a:t>
            </a:r>
            <a:r>
              <a:rPr lang="fr-CA" sz="2400" i="1" dirty="0"/>
              <a:t>rôle</a:t>
            </a:r>
            <a:r>
              <a:rPr lang="fr-CA" sz="2400" dirty="0"/>
              <a:t> dans l’organisation</a:t>
            </a:r>
          </a:p>
          <a:p>
            <a:r>
              <a:rPr lang="fr-CA" sz="2400" dirty="0" err="1"/>
              <a:t>Attribute-based</a:t>
            </a:r>
            <a:r>
              <a:rPr lang="fr-CA" sz="2400" dirty="0"/>
              <a:t> Access Control (ABAC) fait plein usage de cette notion</a:t>
            </a:r>
          </a:p>
          <a:p>
            <a:pPr lvl="1"/>
            <a:r>
              <a:rPr lang="fr-CA" sz="2000" b="0" dirty="0"/>
              <a:t>À voir …</a:t>
            </a:r>
            <a:endParaRPr lang="fr-CA" sz="2400" b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AB4470-E7DA-4C41-BC09-3747EE0E9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INF6153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62F6BE-419E-47D5-967F-48C7757130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6252E-8ED2-40E4-8391-6BB0102D724B}" type="slidenum">
              <a:rPr lang="en-US" altLang="fr-FR" smtClean="0"/>
              <a:pPr>
                <a:defRPr/>
              </a:pPr>
              <a:t>67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19775239"/>
      </p:ext>
    </p:extLst>
  </p:cSld>
  <p:clrMapOvr>
    <a:masterClrMapping/>
  </p:clrMapOvr>
  <p:transition>
    <p:rand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6041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F10AC9-3514-487A-839A-259922E3F76E}" type="slidenum">
              <a:rPr lang="en-US" altLang="en-US" sz="2400" smtClean="0"/>
              <a:pPr>
                <a:spcBef>
                  <a:spcPct val="0"/>
                </a:spcBef>
                <a:buClrTx/>
                <a:buFontTx/>
                <a:buNone/>
              </a:pPr>
              <a:t>68</a:t>
            </a:fld>
            <a:endParaRPr lang="en-US" altLang="en-US" sz="2400"/>
          </a:p>
        </p:txBody>
      </p:sp>
      <p:sp>
        <p:nvSpPr>
          <p:cNvPr id="9" name="ZoneTexte 8"/>
          <p:cNvSpPr txBox="1"/>
          <p:nvPr/>
        </p:nvSpPr>
        <p:spPr>
          <a:xfrm>
            <a:off x="3563938" y="3394075"/>
            <a:ext cx="41036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fr-CA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Canaux cachés</a:t>
            </a:r>
          </a:p>
        </p:txBody>
      </p:sp>
    </p:spTree>
  </p:cSld>
  <p:clrMapOvr>
    <a:masterClrMapping/>
  </p:clrMapOvr>
  <p:transition>
    <p:random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en-US"/>
              <a:t>Dépendances</a:t>
            </a:r>
          </a:p>
        </p:txBody>
      </p:sp>
      <p:sp>
        <p:nvSpPr>
          <p:cNvPr id="61443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en-US" dirty="0"/>
              <a:t>Les fonctionnalités définies dans le contrôle d’accès dépendent du fonctionnement correct d’autres fonctionnalités ailleurs, par exemple:</a:t>
            </a:r>
          </a:p>
          <a:p>
            <a:pPr lvl="1"/>
            <a:r>
              <a:rPr lang="fr-CA" altLang="en-US" b="0" dirty="0"/>
              <a:t>Le contrôle d’accès peut avoir un mécanisme pour donner l’autorisation d’effectuer un ‘</a:t>
            </a:r>
            <a:r>
              <a:rPr lang="fr-CA" altLang="en-US" b="0" dirty="0" err="1"/>
              <a:t>read</a:t>
            </a:r>
            <a:r>
              <a:rPr lang="fr-CA" altLang="en-US" b="0" dirty="0"/>
              <a:t>’ sur un fichier</a:t>
            </a:r>
          </a:p>
          <a:p>
            <a:pPr lvl="2"/>
            <a:r>
              <a:rPr lang="fr-CA" altLang="en-US" b="0" dirty="0"/>
              <a:t>Si un usager peut obtenir l’information d’une autre manière, ceci est inutile!</a:t>
            </a:r>
          </a:p>
          <a:p>
            <a:pPr lvl="2"/>
            <a:r>
              <a:rPr lang="fr-CA" altLang="en-US" b="0" dirty="0"/>
              <a:t>Si l’usager qui veut la permission de lire n’est pas la personne qu’il dit être, ceci est aussi inutile</a:t>
            </a:r>
          </a:p>
          <a:p>
            <a:pPr lvl="3"/>
            <a:endParaRPr lang="fr-CA" altLang="en-US" b="0" dirty="0"/>
          </a:p>
          <a:p>
            <a:endParaRPr lang="fr-CA" alt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6144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EDD888-9FA0-45CF-A13C-DB53413F9604}" type="slidenum">
              <a:rPr lang="en-US" altLang="en-US" sz="2400" smtClean="0"/>
              <a:pPr>
                <a:spcBef>
                  <a:spcPct val="0"/>
                </a:spcBef>
                <a:buClrTx/>
                <a:buFontTx/>
                <a:buNone/>
              </a:pPr>
              <a:t>69</a:t>
            </a:fld>
            <a:endParaRPr lang="en-US" altLang="en-US" sz="2400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ylindre 8"/>
          <p:cNvSpPr/>
          <p:nvPr/>
        </p:nvSpPr>
        <p:spPr>
          <a:xfrm>
            <a:off x="863080" y="2760117"/>
            <a:ext cx="4357687" cy="3405187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0243" name="Titre 5"/>
          <p:cNvSpPr>
            <a:spLocks noGrp="1"/>
          </p:cNvSpPr>
          <p:nvPr>
            <p:ph type="title"/>
          </p:nvPr>
        </p:nvSpPr>
        <p:spPr>
          <a:xfrm>
            <a:off x="1494098" y="1131886"/>
            <a:ext cx="3293926" cy="361157"/>
          </a:xfrm>
        </p:spPr>
        <p:txBody>
          <a:bodyPr/>
          <a:lstStyle/>
          <a:p>
            <a:r>
              <a:rPr lang="fr-CA" altLang="fr-FR" dirty="0"/>
              <a:t> Secret                  Intégrité</a:t>
            </a:r>
            <a:endParaRPr lang="fr-CA" altLang="fr-FR" sz="1600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528F033-A6BE-4DEC-8EF4-B34532D75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2275" y="1131887"/>
            <a:ext cx="2814141" cy="5853113"/>
          </a:xfrm>
        </p:spPr>
        <p:txBody>
          <a:bodyPr/>
          <a:lstStyle/>
          <a:p>
            <a:r>
              <a:rPr lang="fr-CA" dirty="0"/>
              <a:t>Secret </a:t>
            </a:r>
            <a:r>
              <a:rPr lang="fr-CA" sz="1600" dirty="0"/>
              <a:t>(confidentialité): </a:t>
            </a:r>
            <a:r>
              <a:rPr lang="fr-CA" dirty="0"/>
              <a:t>qui peut </a:t>
            </a:r>
            <a:r>
              <a:rPr lang="fr-CA" i="1" dirty="0"/>
              <a:t>lire, connaître </a:t>
            </a:r>
            <a:r>
              <a:rPr lang="fr-CA" dirty="0"/>
              <a:t> les données</a:t>
            </a:r>
          </a:p>
          <a:p>
            <a:endParaRPr lang="fr-CA" dirty="0"/>
          </a:p>
          <a:p>
            <a:r>
              <a:rPr lang="fr-CA" dirty="0"/>
              <a:t>Intégrité: qui peut </a:t>
            </a:r>
            <a:r>
              <a:rPr lang="fr-CA" i="1" dirty="0"/>
              <a:t>écrire, modifier</a:t>
            </a:r>
            <a:r>
              <a:rPr lang="fr-CA" dirty="0"/>
              <a:t> les données</a:t>
            </a:r>
          </a:p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1024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7D6CDF3D-1D1F-4B57-B077-73F9E80431F6}" type="slidenum">
              <a:rPr lang="en-US" altLang="fr-FR" smtClean="0"/>
              <a:pPr/>
              <a:t>7</a:t>
            </a:fld>
            <a:endParaRPr lang="en-US" altLang="fr-FR"/>
          </a:p>
        </p:txBody>
      </p:sp>
      <p:sp>
        <p:nvSpPr>
          <p:cNvPr id="11" name="Flèche vers le bas 10"/>
          <p:cNvSpPr/>
          <p:nvPr/>
        </p:nvSpPr>
        <p:spPr>
          <a:xfrm>
            <a:off x="3779317" y="1706017"/>
            <a:ext cx="647700" cy="165576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2" name="Flèche vers le bas 11"/>
          <p:cNvSpPr/>
          <p:nvPr/>
        </p:nvSpPr>
        <p:spPr>
          <a:xfrm rot="10800000">
            <a:off x="1726680" y="1644104"/>
            <a:ext cx="647700" cy="165576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E6F2A3-BF24-454D-841D-3BF005719A23}"/>
              </a:ext>
            </a:extLst>
          </p:cNvPr>
          <p:cNvSpPr txBox="1">
            <a:spLocks/>
          </p:cNvSpPr>
          <p:nvPr/>
        </p:nvSpPr>
        <p:spPr bwMode="auto">
          <a:xfrm>
            <a:off x="395536" y="-22939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eaLnBrk="1" hangingPunct="1"/>
            <a:r>
              <a:rPr lang="fr-CA" altLang="fr-FR" sz="2400" kern="0" dirty="0"/>
              <a:t>Les deux aspects principaux de la sécurité des données discutés dans ce cours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3438A3E-ED7E-47F0-BA01-91A0F24398D8}"/>
              </a:ext>
            </a:extLst>
          </p:cNvPr>
          <p:cNvSpPr txBox="1"/>
          <p:nvPr/>
        </p:nvSpPr>
        <p:spPr>
          <a:xfrm>
            <a:off x="2374380" y="4494311"/>
            <a:ext cx="1765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DONNÉES</a:t>
            </a:r>
          </a:p>
        </p:txBody>
      </p:sp>
    </p:spTree>
  </p:cSld>
  <p:clrMapOvr>
    <a:masterClrMapping/>
  </p:clrMapOvr>
  <p:transition>
    <p:random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Canaux cachés ou couverts 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Il est possible que les données soit accédées en dehors des autorisations officielles, par des </a:t>
            </a:r>
            <a:r>
              <a:rPr lang="fr-CA" i="1" dirty="0"/>
              <a:t>canaux couverts</a:t>
            </a:r>
          </a:p>
          <a:p>
            <a:pPr>
              <a:defRPr/>
            </a:pPr>
            <a:r>
              <a:rPr lang="fr-CA" dirty="0"/>
              <a:t>Les canaux couverts sont des canaux inconnus par le gestionnaire du système de sécurité</a:t>
            </a:r>
          </a:p>
          <a:p>
            <a:pPr lvl="1">
              <a:defRPr/>
            </a:pPr>
            <a:r>
              <a:rPr lang="fr-CA" b="0" dirty="0"/>
              <a:t>Usager lui-même ou administrateur du système</a:t>
            </a:r>
          </a:p>
          <a:p>
            <a:pPr>
              <a:defRPr/>
            </a:pPr>
            <a:r>
              <a:rPr lang="fr-CA" dirty="0"/>
              <a:t>L’imagination humaine est la seule limite …</a:t>
            </a:r>
          </a:p>
          <a:p>
            <a:pPr>
              <a:defRPr/>
            </a:pPr>
            <a:r>
              <a:rPr lang="fr-CA" dirty="0"/>
              <a:t>Ils peuvent être très difficiles à détecter et bloquer</a:t>
            </a:r>
          </a:p>
          <a:p>
            <a:pPr marL="344487" lvl="1" indent="0">
              <a:buFont typeface="Wingdings" panose="05000000000000000000" pitchFamily="2" charset="2"/>
              <a:buNone/>
              <a:defRPr/>
            </a:pPr>
            <a:r>
              <a:rPr lang="fr-CA" dirty="0"/>
              <a:t>	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6246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B4A245-CB9F-42FB-886E-20AC2CFA33AC}" type="slidenum">
              <a:rPr lang="en-US" altLang="fr-FR" sz="2400" smtClean="0"/>
              <a:pPr>
                <a:spcBef>
                  <a:spcPct val="0"/>
                </a:spcBef>
                <a:buClrTx/>
                <a:buFontTx/>
                <a:buNone/>
              </a:pPr>
              <a:t>70</a:t>
            </a:fld>
            <a:endParaRPr lang="en-US" altLang="fr-FR" sz="2400"/>
          </a:p>
        </p:txBody>
      </p:sp>
    </p:spTree>
  </p:cSld>
  <p:clrMapOvr>
    <a:masterClrMapping/>
  </p:clrMapOvr>
  <p:transition>
    <p:random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/>
              <a:t>Canaux cachés - exemples </a:t>
            </a:r>
            <a:r>
              <a:rPr lang="fr-CA" altLang="fr-FR" sz="1800" dirty="0"/>
              <a:t>(v. articles sur la Toile)</a:t>
            </a:r>
            <a:endParaRPr lang="fr-CA" altLang="fr-FR" dirty="0"/>
          </a:p>
        </p:txBody>
      </p:sp>
      <p:sp>
        <p:nvSpPr>
          <p:cNvPr id="55299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34000"/>
          </a:xfrm>
        </p:spPr>
        <p:txBody>
          <a:bodyPr/>
          <a:lstStyle/>
          <a:p>
            <a:pPr>
              <a:defRPr/>
            </a:pPr>
            <a:r>
              <a:rPr lang="fr-CA" altLang="fr-FR" sz="1800" dirty="0"/>
              <a:t>Une </a:t>
            </a:r>
            <a:r>
              <a:rPr lang="fr-CA" altLang="fr-FR" sz="1800" b="1" dirty="0"/>
              <a:t>entente préalable</a:t>
            </a:r>
            <a:r>
              <a:rPr lang="fr-CA" altLang="fr-FR" sz="1800" dirty="0"/>
              <a:t> peut permettre à deux processus de se passer des informations contournant le système de contrôle d’accès</a:t>
            </a:r>
          </a:p>
          <a:p>
            <a:pPr>
              <a:defRPr/>
            </a:pPr>
            <a:r>
              <a:rPr lang="fr-CA" altLang="fr-FR" sz="1800" dirty="0"/>
              <a:t>Ex. 1: Un processus A demande à un processus B de lui fournir une ressource, à plusieurs reprises</a:t>
            </a:r>
          </a:p>
          <a:p>
            <a:pPr lvl="1">
              <a:defRPr/>
            </a:pPr>
            <a:r>
              <a:rPr lang="fr-CA" altLang="fr-FR" sz="1600" b="0" dirty="0"/>
              <a:t>B peut répondre oui ou non: pour A, chaque réponse est un bit</a:t>
            </a:r>
          </a:p>
          <a:p>
            <a:pPr lvl="1">
              <a:defRPr/>
            </a:pPr>
            <a:r>
              <a:rPr lang="fr-CA" altLang="fr-FR" sz="1600" b="0" dirty="0"/>
              <a:t>B peut répondre plus ou moins rapidement: s’il répond dans un certain temps c’est un bit 0, s’il répond dans un autre temps c’est un bit 1</a:t>
            </a:r>
          </a:p>
          <a:p>
            <a:pPr lvl="2">
              <a:defRPr/>
            </a:pPr>
            <a:r>
              <a:rPr lang="fr-CA" altLang="fr-FR" sz="1200" dirty="0"/>
              <a:t>On peut exécuter des milliers de telles demandes-réponses par seconde</a:t>
            </a:r>
          </a:p>
          <a:p>
            <a:pPr>
              <a:defRPr/>
            </a:pPr>
            <a:r>
              <a:rPr lang="fr-CA" altLang="fr-FR" sz="1800" dirty="0"/>
              <a:t>Ex 2: A continue d’ajouter-enlever des fichiers dans son répertoire publique selon certains patrons</a:t>
            </a:r>
          </a:p>
          <a:p>
            <a:pPr lvl="1">
              <a:defRPr/>
            </a:pPr>
            <a:r>
              <a:rPr lang="fr-CA" altLang="fr-FR" sz="1800" b="0" dirty="0"/>
              <a:t>les noms des fichiers peuvent aussi transmettre des infos</a:t>
            </a:r>
            <a:endParaRPr lang="fr-CA" altLang="fr-FR" sz="1800" dirty="0"/>
          </a:p>
          <a:p>
            <a:pPr>
              <a:defRPr/>
            </a:pPr>
            <a:r>
              <a:rPr lang="fr-CA" altLang="fr-FR" sz="1800" b="1" dirty="0"/>
              <a:t>Sans entente préalable</a:t>
            </a:r>
            <a:r>
              <a:rPr lang="fr-CA" altLang="fr-FR" sz="1800" dirty="0"/>
              <a:t>:</a:t>
            </a:r>
          </a:p>
          <a:p>
            <a:pPr>
              <a:defRPr/>
            </a:pPr>
            <a:r>
              <a:rPr lang="fr-CA" altLang="fr-FR" sz="1800" dirty="0"/>
              <a:t>Ex. 3: Canaux déductifs ou d’inférence: n’exigent pas d’entente </a:t>
            </a:r>
          </a:p>
          <a:p>
            <a:pPr lvl="1">
              <a:defRPr/>
            </a:pPr>
            <a:r>
              <a:rPr lang="fr-CA" altLang="fr-FR" sz="1800" b="0" dirty="0"/>
              <a:t>Des informations secrètes peuvent être déduites à partir d’infos disponibles</a:t>
            </a:r>
          </a:p>
          <a:p>
            <a:pPr lvl="2">
              <a:defRPr/>
            </a:pPr>
            <a:r>
              <a:rPr lang="fr-CA" altLang="fr-FR" sz="1600" b="0" dirty="0"/>
              <a:t>Dans un village, on est informé qu’un homme d’une cinquantaine d’années d’ethnie asiatique est en train d’être investigué</a:t>
            </a:r>
          </a:p>
          <a:p>
            <a:pPr lvl="2">
              <a:defRPr/>
            </a:pPr>
            <a:r>
              <a:rPr lang="fr-CA" altLang="fr-FR" sz="1600" b="0" dirty="0"/>
              <a:t>Personne avec code postal J8X K1M et no de carte de crédit finissant en 8854</a:t>
            </a:r>
          </a:p>
          <a:p>
            <a:pPr lvl="2">
              <a:defRPr/>
            </a:pPr>
            <a:r>
              <a:rPr lang="fr-CA" altLang="fr-FR" sz="1600" b="0" dirty="0"/>
              <a:t>V. méthodes d’exploration de données, data </a:t>
            </a:r>
            <a:r>
              <a:rPr lang="fr-CA" altLang="fr-FR" sz="1600" b="0" dirty="0" err="1"/>
              <a:t>mining</a:t>
            </a:r>
            <a:endParaRPr lang="fr-CA" altLang="fr-FR" sz="1600" b="0" dirty="0"/>
          </a:p>
          <a:p>
            <a:pPr lvl="2">
              <a:defRPr/>
            </a:pPr>
            <a:endParaRPr lang="fr-CA" altLang="fr-FR" sz="1700" b="0" dirty="0"/>
          </a:p>
          <a:p>
            <a:pPr>
              <a:defRPr/>
            </a:pPr>
            <a:endParaRPr lang="fr-CA" alt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7DCC1E6-1CDF-4A23-933B-30528E57A7DA}" type="slidenum">
              <a:rPr lang="en-US" altLang="fr-FR" sz="2400" smtClean="0"/>
              <a:pPr>
                <a:spcBef>
                  <a:spcPct val="0"/>
                </a:spcBef>
                <a:buClrTx/>
                <a:buFontTx/>
                <a:buNone/>
              </a:pPr>
              <a:t>71</a:t>
            </a:fld>
            <a:endParaRPr lang="en-US" altLang="fr-FR" sz="2400"/>
          </a:p>
        </p:txBody>
      </p:sp>
    </p:spTree>
  </p:cSld>
  <p:clrMapOvr>
    <a:masterClrMapping/>
  </p:clrMapOvr>
  <p:transition>
    <p:random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5CDB6A-7A42-47F4-981A-99E638249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562"/>
            <a:ext cx="8686800" cy="1295400"/>
          </a:xfrm>
        </p:spPr>
        <p:txBody>
          <a:bodyPr/>
          <a:lstStyle/>
          <a:p>
            <a:r>
              <a:rPr lang="fr-CA" dirty="0"/>
              <a:t>Les canaux d’inférences sont aussi considérés des ‘canaux cachés’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4B9380-85B5-4292-943C-3DFC44D0A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0050"/>
            <a:ext cx="8229600" cy="5334000"/>
          </a:xfrm>
        </p:spPr>
        <p:txBody>
          <a:bodyPr/>
          <a:lstStyle/>
          <a:p>
            <a:r>
              <a:rPr lang="fr-CA" dirty="0"/>
              <a:t>P.ex. dans un réseau social, un usager a mis en place des mécanismes de sécurité pour s’assurer que seulement certaines personnes puissent connaître son âge</a:t>
            </a:r>
          </a:p>
          <a:p>
            <a:r>
              <a:rPr lang="fr-CA" dirty="0"/>
              <a:t>Cependant des personnes non-autorisées peuvent la déduire utilisant des données non protégées</a:t>
            </a:r>
          </a:p>
          <a:p>
            <a:pPr lvl="1"/>
            <a:r>
              <a:rPr lang="fr-CA" b="0" dirty="0"/>
              <a:t>P.ex. date naissance …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55843-CF5B-4A13-B560-C69428571D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CB7188-752E-482A-A7EE-6B2E45B669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6252E-8ED2-40E4-8391-6BB0102D724B}" type="slidenum">
              <a:rPr lang="en-US" altLang="fr-FR" smtClean="0"/>
              <a:pPr>
                <a:defRPr/>
              </a:pPr>
              <a:t>72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74675845"/>
      </p:ext>
    </p:extLst>
  </p:cSld>
  <p:clrMapOvr>
    <a:masterClrMapping/>
  </p:clrMapOvr>
  <p:transition>
    <p:random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-36513" y="2492375"/>
            <a:ext cx="8686801" cy="1295400"/>
          </a:xfrm>
        </p:spPr>
        <p:txBody>
          <a:bodyPr/>
          <a:lstStyle/>
          <a:p>
            <a:pPr algn="r" eaLnBrk="1" hangingPunct="1"/>
            <a:r>
              <a:rPr lang="fr-CA" altLang="fr-FR"/>
              <a:t>Couches de fonctionnalités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191C8F5-34BF-418B-AB18-F88C45E8F361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73</a:t>
            </a:fld>
            <a:endParaRPr lang="en-US" altLang="fr-FR" sz="1400">
              <a:latin typeface="Arial Unicode MS" pitchFamily="34" charset="-128"/>
            </a:endParaRPr>
          </a:p>
        </p:txBody>
      </p:sp>
      <p:sp>
        <p:nvSpPr>
          <p:cNvPr id="64517" name="ZoneTexte 3"/>
          <p:cNvSpPr txBox="1">
            <a:spLocks noChangeArrowheads="1"/>
          </p:cNvSpPr>
          <p:nvPr/>
        </p:nvSpPr>
        <p:spPr bwMode="auto">
          <a:xfrm>
            <a:off x="4067175" y="4581525"/>
            <a:ext cx="45005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2400"/>
              <a:t>L’organisation en couches de fonctionnalités est classique en informatique pour limiter la complexité des interconnections entre parties d’un logiciel</a:t>
            </a:r>
          </a:p>
        </p:txBody>
      </p:sp>
    </p:spTree>
  </p:cSld>
  <p:clrMapOvr>
    <a:masterClrMapping/>
  </p:clrMapOvr>
  <p:transition>
    <p:random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4"/>
          <p:cNvSpPr>
            <a:spLocks noGrp="1"/>
          </p:cNvSpPr>
          <p:nvPr>
            <p:ph type="title"/>
          </p:nvPr>
        </p:nvSpPr>
        <p:spPr>
          <a:xfrm>
            <a:off x="831850" y="1041400"/>
            <a:ext cx="7772400" cy="874713"/>
          </a:xfrm>
        </p:spPr>
        <p:txBody>
          <a:bodyPr/>
          <a:lstStyle/>
          <a:p>
            <a:pPr eaLnBrk="1" hangingPunct="1"/>
            <a:r>
              <a:rPr lang="fr-CA" altLang="fr-FR"/>
              <a:t>Couches de fonctionnalités</a:t>
            </a:r>
            <a:br>
              <a:rPr lang="fr-CA" altLang="fr-FR"/>
            </a:br>
            <a:r>
              <a:rPr lang="fr-CA" altLang="fr-FR"/>
              <a:t>pour la protection des données</a:t>
            </a:r>
            <a:br>
              <a:rPr lang="fr-CA" altLang="fr-FR"/>
            </a:br>
            <a:endParaRPr lang="fr-CA" altLang="fr-FR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976313" y="2205038"/>
            <a:ext cx="7772400" cy="4114800"/>
          </a:xfrm>
        </p:spPr>
        <p:txBody>
          <a:bodyPr/>
          <a:lstStyle/>
          <a:p>
            <a:pPr eaLnBrk="1" hangingPunct="1"/>
            <a:r>
              <a:rPr lang="fr-CA" altLang="fr-FR" b="1"/>
              <a:t>Couche 1: Chiffragre</a:t>
            </a:r>
          </a:p>
          <a:p>
            <a:pPr eaLnBrk="1" hangingPunct="1"/>
            <a:r>
              <a:rPr lang="fr-CA" altLang="fr-FR" b="1"/>
              <a:t>Couche 2: Contrôle d’identité</a:t>
            </a:r>
          </a:p>
          <a:p>
            <a:pPr eaLnBrk="1" hangingPunct="1"/>
            <a:r>
              <a:rPr lang="fr-CA" altLang="fr-FR" b="1"/>
              <a:t>Couche 3: Contrôle d’accès</a:t>
            </a:r>
          </a:p>
          <a:p>
            <a:pPr eaLnBrk="1" hangingPunct="1"/>
            <a:r>
              <a:rPr lang="fr-CA" altLang="fr-FR" b="1"/>
              <a:t>Couche 4: Contrôle de flux</a:t>
            </a:r>
          </a:p>
          <a:p>
            <a:pPr eaLnBrk="1" hangingPunct="1"/>
            <a:r>
              <a:rPr lang="fr-CA" altLang="fr-FR" b="1"/>
              <a:t>Couche 5: Protection de l’intimité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8DAAA7-27EE-42EB-A606-1768C807BAB9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74</a:t>
            </a:fld>
            <a:endParaRPr lang="en-US" altLang="fr-FR" sz="1400">
              <a:latin typeface="Arial Unicode MS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</p:spTree>
  </p:cSld>
  <p:clrMapOvr>
    <a:masterClrMapping/>
  </p:clrMapOvr>
  <p:transition>
    <p:random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fr-FR"/>
              <a:t>Autrement dit …</a:t>
            </a:r>
            <a:endParaRPr lang="fr-CA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66564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4D0EAF-2B9F-4F10-87CC-9C37E0F3DEDF}" type="slidenum">
              <a:rPr lang="en-US" altLang="fr-FR" sz="2400" smtClean="0"/>
              <a:pPr>
                <a:spcBef>
                  <a:spcPct val="0"/>
                </a:spcBef>
                <a:buClrTx/>
                <a:buFontTx/>
                <a:buNone/>
              </a:pPr>
              <a:t>75</a:t>
            </a:fld>
            <a:endParaRPr lang="en-US" altLang="fr-FR" sz="2400"/>
          </a:p>
        </p:txBody>
      </p:sp>
      <p:sp>
        <p:nvSpPr>
          <p:cNvPr id="6" name="Rectangle 5"/>
          <p:cNvSpPr/>
          <p:nvPr/>
        </p:nvSpPr>
        <p:spPr>
          <a:xfrm>
            <a:off x="2919413" y="4365625"/>
            <a:ext cx="2305050" cy="576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dirty="0">
                <a:solidFill>
                  <a:schemeClr val="tx1"/>
                </a:solidFill>
              </a:rPr>
              <a:t>Chiffrage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2919413" y="2060575"/>
            <a:ext cx="2305050" cy="576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dirty="0">
                <a:solidFill>
                  <a:schemeClr val="tx1"/>
                </a:solidFill>
              </a:rPr>
              <a:t>Protection Intimité</a:t>
            </a:r>
          </a:p>
        </p:txBody>
      </p:sp>
      <p:sp>
        <p:nvSpPr>
          <p:cNvPr id="8" name="Rectangle 7"/>
          <p:cNvSpPr/>
          <p:nvPr/>
        </p:nvSpPr>
        <p:spPr>
          <a:xfrm>
            <a:off x="2919413" y="2630488"/>
            <a:ext cx="2305050" cy="576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dirty="0">
                <a:solidFill>
                  <a:schemeClr val="tx1"/>
                </a:solidFill>
              </a:rPr>
              <a:t>Contrôle de flux</a:t>
            </a:r>
          </a:p>
        </p:txBody>
      </p:sp>
      <p:sp>
        <p:nvSpPr>
          <p:cNvPr id="9" name="Rectangle 8"/>
          <p:cNvSpPr/>
          <p:nvPr/>
        </p:nvSpPr>
        <p:spPr>
          <a:xfrm>
            <a:off x="2919413" y="3211513"/>
            <a:ext cx="2305050" cy="576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dirty="0">
                <a:solidFill>
                  <a:schemeClr val="tx1"/>
                </a:solidFill>
              </a:rPr>
              <a:t>Contrôle d’Accès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19413" y="3787775"/>
            <a:ext cx="2305050" cy="574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dirty="0">
                <a:solidFill>
                  <a:schemeClr val="tx1"/>
                </a:solidFill>
              </a:rPr>
              <a:t>Contrôle d’Identité</a:t>
            </a:r>
          </a:p>
        </p:txBody>
      </p:sp>
    </p:spTree>
  </p:cSld>
  <p:clrMapOvr>
    <a:masterClrMapping/>
  </p:clrMapOvr>
  <p:transition>
    <p:random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Couche 1: Chiffrage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La couche la plus basse</a:t>
            </a:r>
          </a:p>
          <a:p>
            <a:pPr lvl="1" eaLnBrk="1" hangingPunct="1"/>
            <a:r>
              <a:rPr lang="fr-CA" altLang="fr-FR" b="0"/>
              <a:t>Sans le chiffrage il n’y a pas sécurité des données</a:t>
            </a:r>
          </a:p>
          <a:p>
            <a:pPr lvl="1" eaLnBrk="1" hangingPunct="1"/>
            <a:r>
              <a:rPr lang="fr-CA" altLang="fr-FR" b="0"/>
              <a:t>Ses services sont utilisés par tous les mécanismes de sécurité et protection de l’intimité</a:t>
            </a:r>
          </a:p>
          <a:p>
            <a:pPr lvl="2" eaLnBrk="1" hangingPunct="1"/>
            <a:r>
              <a:rPr lang="fr-CA" altLang="fr-FR" b="0"/>
              <a:t>Directement ou indirectement</a:t>
            </a:r>
          </a:p>
          <a:p>
            <a:pPr lvl="1" eaLnBrk="1" hangingPunct="1"/>
            <a:r>
              <a:rPr lang="fr-CA" altLang="fr-FR" b="0"/>
              <a:t>N’utilise pas les autres couches</a:t>
            </a:r>
          </a:p>
          <a:p>
            <a:pPr eaLnBrk="1" hangingPunct="1"/>
            <a:r>
              <a:rPr lang="fr-CA" altLang="fr-FR"/>
              <a:t>Dans cette couche il y a aussi les protocoles de sécurité qui gèrent ou utilisent le chiffrage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9A9D439-9C26-44C2-AC19-1815D75FCB89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76</a:t>
            </a:fld>
            <a:endParaRPr lang="en-US" altLang="fr-FR" sz="1400">
              <a:latin typeface="Arial Unicode MS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188913"/>
            <a:ext cx="12207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Chiffrage: beaucoup d’applications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Une multitude de principes et méthodes sont reliés à la couche chiffrage:</a:t>
            </a:r>
          </a:p>
          <a:p>
            <a:pPr lvl="1" eaLnBrk="1" hangingPunct="1"/>
            <a:r>
              <a:rPr lang="fr-CA" altLang="fr-FR" b="0"/>
              <a:t>Cryptographie, gestion des clés, etc.</a:t>
            </a:r>
          </a:p>
          <a:p>
            <a:pPr eaLnBrk="1" hangingPunct="1"/>
            <a:r>
              <a:rPr lang="fr-CA" altLang="fr-FR"/>
              <a:t>Ces sujets ne seront pas discutés dans ce cours</a:t>
            </a:r>
          </a:p>
          <a:p>
            <a:pPr eaLnBrk="1" hangingPunct="1"/>
            <a:endParaRPr lang="en-CA" altLang="fr-FR"/>
          </a:p>
          <a:p>
            <a:pPr lvl="1" eaLnBrk="1" hangingPunct="1"/>
            <a:r>
              <a:rPr lang="en-CA" altLang="fr-FR" b="0"/>
              <a:t>Voir les cours suivants:</a:t>
            </a:r>
          </a:p>
          <a:p>
            <a:pPr lvl="2" eaLnBrk="1" hangingPunct="1"/>
            <a:r>
              <a:rPr lang="en-CA" altLang="fr-FR" b="0"/>
              <a:t>INF6103: Analyse et conception des protocoles de sécurité</a:t>
            </a:r>
          </a:p>
          <a:p>
            <a:pPr lvl="2" eaLnBrk="1" hangingPunct="1"/>
            <a:r>
              <a:rPr lang="en-CA" altLang="fr-FR" b="0"/>
              <a:t>INF6163: Introduction à la cryptographie</a:t>
            </a:r>
          </a:p>
          <a:p>
            <a:pPr lvl="2" eaLnBrk="1" hangingPunct="1"/>
            <a:endParaRPr lang="en-CA" altLang="fr-FR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1F0593A-6EEC-4F26-9ABF-5209D28C3C79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77</a:t>
            </a:fld>
            <a:endParaRPr lang="en-US" altLang="fr-FR" sz="1400">
              <a:latin typeface="Arial Unicode MS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</p:spTree>
  </p:cSld>
  <p:clrMapOvr>
    <a:masterClrMapping/>
  </p:clrMapOvr>
  <p:transition>
    <p:random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686800" cy="1295400"/>
          </a:xfrm>
        </p:spPr>
        <p:txBody>
          <a:bodyPr/>
          <a:lstStyle/>
          <a:p>
            <a:pPr eaLnBrk="1" hangingPunct="1"/>
            <a:r>
              <a:rPr lang="fr-CA" altLang="fr-FR"/>
              <a:t>Couche 2:</a:t>
            </a:r>
            <a:br>
              <a:rPr lang="fr-CA" altLang="fr-FR"/>
            </a:br>
            <a:r>
              <a:rPr lang="fr-CA" altLang="fr-FR"/>
              <a:t>Contrôle d’identité et Gestion de l’identité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611188" y="1700213"/>
            <a:ext cx="7772400" cy="4114800"/>
          </a:xfrm>
        </p:spPr>
        <p:txBody>
          <a:bodyPr/>
          <a:lstStyle/>
          <a:p>
            <a:pPr eaLnBrk="1" hangingPunct="1"/>
            <a:r>
              <a:rPr lang="fr-CA" altLang="fr-FR" sz="2800"/>
              <a:t>Dans cette couche on établit les usagers ou sujets qui participent au système</a:t>
            </a:r>
          </a:p>
          <a:p>
            <a:pPr eaLnBrk="1" hangingPunct="1"/>
            <a:r>
              <a:rPr lang="fr-CA" altLang="fr-FR" sz="2800"/>
              <a:t>La couche 2 utilise les services de la couche 1</a:t>
            </a:r>
          </a:p>
          <a:p>
            <a:pPr lvl="1" eaLnBrk="1" hangingPunct="1"/>
            <a:r>
              <a:rPr lang="fr-CA" altLang="fr-FR" sz="2400" b="0"/>
              <a:t>P.ex. normalement les mots de passe sont chiffrés </a:t>
            </a:r>
          </a:p>
          <a:p>
            <a:pPr eaLnBrk="1" hangingPunct="1"/>
            <a:r>
              <a:rPr lang="fr-CA" altLang="fr-FR" sz="2800"/>
              <a:t>Cette couche aussi est en dehors de la portée de ce cours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F83BAD-AF20-417F-9D46-C3FBCAE01592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78</a:t>
            </a:fld>
            <a:endParaRPr lang="en-US" altLang="fr-FR" sz="1400">
              <a:latin typeface="Arial Unicode MS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0" y="2565400"/>
            <a:ext cx="12192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Identification, authentification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/>
              <a:t>On appelle </a:t>
            </a:r>
            <a:r>
              <a:rPr lang="fr-CA" i="1" dirty="0"/>
              <a:t>identification</a:t>
            </a:r>
            <a:r>
              <a:rPr lang="fr-CA" dirty="0"/>
              <a:t> l’action de s’identifier: </a:t>
            </a:r>
          </a:p>
          <a:p>
            <a:pPr lvl="1" eaLnBrk="1" hangingPunct="1">
              <a:defRPr/>
            </a:pPr>
            <a:r>
              <a:rPr lang="fr-CA" b="0" dirty="0"/>
              <a:t>Je m’appelle Alice</a:t>
            </a:r>
          </a:p>
          <a:p>
            <a:pPr lvl="1" eaLnBrk="1" hangingPunct="1">
              <a:defRPr/>
            </a:pPr>
            <a:r>
              <a:rPr lang="fr-CA" b="0" dirty="0"/>
              <a:t>Typiquement, le nom d’usager</a:t>
            </a:r>
          </a:p>
          <a:p>
            <a:pPr eaLnBrk="1" hangingPunct="1">
              <a:defRPr/>
            </a:pPr>
            <a:r>
              <a:rPr lang="fr-CA" dirty="0"/>
              <a:t>On appelle </a:t>
            </a:r>
            <a:r>
              <a:rPr lang="fr-CA" i="1" dirty="0"/>
              <a:t>authentification</a:t>
            </a:r>
            <a:r>
              <a:rPr lang="fr-CA" dirty="0"/>
              <a:t> la vérification que en fait l’identification est correcte</a:t>
            </a:r>
          </a:p>
          <a:p>
            <a:pPr lvl="1" eaLnBrk="1" hangingPunct="1">
              <a:defRPr/>
            </a:pPr>
            <a:r>
              <a:rPr lang="fr-CA" altLang="fr-FR" sz="2400" b="0" dirty="0"/>
              <a:t>L’usager fournit ses </a:t>
            </a:r>
            <a:r>
              <a:rPr lang="fr-CA" altLang="fr-FR" sz="2400" b="0" i="1" dirty="0"/>
              <a:t>pièces justificatives (</a:t>
            </a:r>
            <a:r>
              <a:rPr lang="fr-CA" altLang="fr-FR" sz="2400" b="0" i="1" dirty="0" err="1"/>
              <a:t>credentials</a:t>
            </a:r>
            <a:r>
              <a:rPr lang="fr-CA" altLang="fr-FR" sz="2400" b="0" i="1" dirty="0"/>
              <a:t>)</a:t>
            </a:r>
          </a:p>
          <a:p>
            <a:pPr lvl="1" eaLnBrk="1" hangingPunct="1">
              <a:defRPr/>
            </a:pPr>
            <a:r>
              <a:rPr lang="fr-CA" altLang="fr-FR" sz="2400" b="0" dirty="0"/>
              <a:t>Typiquement utilisant mot de passe, </a:t>
            </a:r>
          </a:p>
          <a:p>
            <a:pPr lvl="1" eaLnBrk="1" hangingPunct="1">
              <a:defRPr/>
            </a:pPr>
            <a:r>
              <a:rPr lang="fr-CA" altLang="fr-FR" sz="2400" b="0" dirty="0"/>
              <a:t>Aussi: </a:t>
            </a:r>
          </a:p>
          <a:p>
            <a:pPr lvl="2" eaLnBrk="1" hangingPunct="1">
              <a:defRPr/>
            </a:pPr>
            <a:r>
              <a:rPr lang="fr-CA" altLang="fr-FR" sz="2000" b="0" dirty="0"/>
              <a:t>Questions de vérification, examen de l’iris,  analyse du rythme de frappe ,,,</a:t>
            </a:r>
          </a:p>
          <a:p>
            <a:pPr eaLnBrk="1" hangingPunct="1">
              <a:defRPr/>
            </a:pPr>
            <a:endParaRPr lang="fr-CA" dirty="0"/>
          </a:p>
          <a:p>
            <a:pPr lvl="1" eaLnBrk="1" hangingPunct="1">
              <a:defRPr/>
            </a:pPr>
            <a:endParaRPr lang="fr-CA" dirty="0"/>
          </a:p>
          <a:p>
            <a:pPr marL="457200" lvl="1" indent="0" eaLnBrk="1" hangingPunct="1">
              <a:buFontTx/>
              <a:buNone/>
              <a:defRPr/>
            </a:pPr>
            <a:endParaRPr lang="fr-CA" dirty="0"/>
          </a:p>
        </p:txBody>
      </p:sp>
      <p:sp>
        <p:nvSpPr>
          <p:cNvPr id="7066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00CE33F-B31F-4A33-8511-7CC089203882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79</a:t>
            </a:fld>
            <a:endParaRPr lang="en-US" altLang="fr-FR" sz="1400">
              <a:latin typeface="Arial Unicode MS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Secret ou confidentialité: </a:t>
            </a:r>
            <a:r>
              <a:rPr lang="fr-CA" altLang="fr-FR" sz="2000" dirty="0"/>
              <a:t>données qu’on peut lire</a:t>
            </a:r>
            <a:endParaRPr lang="fr-CA" altLang="fr-FR" sz="2400" dirty="0"/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0625"/>
            <a:ext cx="8229600" cy="5334000"/>
          </a:xfrm>
        </p:spPr>
        <p:txBody>
          <a:bodyPr/>
          <a:lstStyle/>
          <a:p>
            <a:pPr eaLnBrk="1" hangingPunct="1"/>
            <a:r>
              <a:rPr lang="fr-CA" altLang="fr-FR" dirty="0"/>
              <a:t>Est implémentée en limitant l’accès à certaines données ou ressources</a:t>
            </a:r>
          </a:p>
          <a:p>
            <a:pPr eaLnBrk="1" hangingPunct="1"/>
            <a:r>
              <a:rPr lang="fr-CA" altLang="fr-FR" dirty="0"/>
              <a:t>La ‘</a:t>
            </a:r>
            <a:r>
              <a:rPr lang="fr-CA" altLang="fr-FR" b="1" dirty="0"/>
              <a:t>protection de la vie privée</a:t>
            </a:r>
            <a:r>
              <a:rPr lang="fr-CA" altLang="fr-FR" dirty="0"/>
              <a:t>’ (aussi dite </a:t>
            </a:r>
            <a:r>
              <a:rPr lang="fr-CA" altLang="fr-FR" b="1" dirty="0"/>
              <a:t>intimité</a:t>
            </a:r>
            <a:r>
              <a:rPr lang="fr-CA" altLang="fr-FR" dirty="0"/>
              <a:t> ou </a:t>
            </a:r>
            <a:r>
              <a:rPr lang="fr-CA" altLang="fr-FR" b="1" dirty="0" err="1"/>
              <a:t>privacy</a:t>
            </a:r>
            <a:r>
              <a:rPr lang="fr-CA" altLang="fr-FR" dirty="0"/>
              <a:t>) en est un aspect important</a:t>
            </a:r>
          </a:p>
          <a:p>
            <a:pPr eaLnBrk="1" hangingPunct="1"/>
            <a:endParaRPr lang="fr-CA" altLang="fr-FR" dirty="0"/>
          </a:p>
          <a:p>
            <a:pPr eaLnBrk="1" hangingPunct="1"/>
            <a:endParaRPr lang="fr-CA" altLang="fr-FR" dirty="0"/>
          </a:p>
          <a:p>
            <a:pPr eaLnBrk="1" hangingPunct="1"/>
            <a:endParaRPr lang="fr-CA" altLang="fr-FR" dirty="0"/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3DE87F-4DC2-41C2-B738-7EDD2A564055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fr-FR" sz="1400">
              <a:latin typeface="Arial Unicode MS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2063CE9-BAFA-468F-8AEC-E5154263C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395" y="3861048"/>
            <a:ext cx="2485665" cy="21123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8AE2D52-836A-4294-84FE-87477F24D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3236118"/>
            <a:ext cx="2337052" cy="2725207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565150" y="-98425"/>
            <a:ext cx="8686800" cy="1295400"/>
          </a:xfrm>
        </p:spPr>
        <p:txBody>
          <a:bodyPr/>
          <a:lstStyle/>
          <a:p>
            <a:pPr eaLnBrk="1" hangingPunct="1"/>
            <a:r>
              <a:rPr lang="fr-CA" altLang="fr-FR"/>
              <a:t>Couche 3:</a:t>
            </a:r>
            <a:br>
              <a:rPr lang="fr-CA" altLang="fr-FR"/>
            </a:br>
            <a:r>
              <a:rPr lang="fr-CA" altLang="fr-FR"/>
              <a:t>Contrôle d’accès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457200" y="1479550"/>
            <a:ext cx="8229600" cy="5334000"/>
          </a:xfrm>
        </p:spPr>
        <p:txBody>
          <a:bodyPr/>
          <a:lstStyle/>
          <a:p>
            <a:pPr eaLnBrk="1" hangingPunct="1"/>
            <a:r>
              <a:rPr lang="fr-CA" altLang="fr-FR" dirty="0"/>
              <a:t>On s’occupe ici des permissions à accéder à certaines ressources pour certaines opérations</a:t>
            </a:r>
          </a:p>
          <a:p>
            <a:pPr lvl="1" eaLnBrk="1" hangingPunct="1"/>
            <a:r>
              <a:rPr lang="fr-CA" altLang="fr-FR" b="0" dirty="0"/>
              <a:t>Jacques, peut-il écrire sur le fichier des salaires?</a:t>
            </a:r>
          </a:p>
          <a:p>
            <a:pPr lvl="1" eaLnBrk="1" hangingPunct="1"/>
            <a:r>
              <a:rPr lang="fr-CA" altLang="fr-FR" b="0" dirty="0"/>
              <a:t>Dr. </a:t>
            </a:r>
            <a:r>
              <a:rPr lang="fr-CA" altLang="fr-FR" b="0" dirty="0" err="1"/>
              <a:t>Émond</a:t>
            </a:r>
            <a:r>
              <a:rPr lang="fr-CA" altLang="fr-FR" b="0" dirty="0"/>
              <a:t>, peut-il utiliser l’appareillage </a:t>
            </a:r>
            <a:r>
              <a:rPr lang="fr-CA" altLang="fr-FR" b="0" i="1" dirty="0"/>
              <a:t>rayons X</a:t>
            </a:r>
            <a:r>
              <a:rPr lang="fr-CA" altLang="fr-FR" b="0" dirty="0"/>
              <a:t>, et à quelle heure, quels jours?</a:t>
            </a:r>
          </a:p>
          <a:p>
            <a:pPr lvl="1" eaLnBrk="1" hangingPunct="1"/>
            <a:r>
              <a:rPr lang="fr-CA" altLang="fr-FR" b="0" dirty="0"/>
              <a:t>Un préposé aux prêts, peut-il faire accès aux comptes des cartes de crédits?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C5E8FD9-F77F-46A2-9014-A57D851B1B94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80</a:t>
            </a:fld>
            <a:endParaRPr lang="en-US" altLang="fr-FR" sz="1400">
              <a:latin typeface="Arial Unicode MS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0"/>
            <a:ext cx="1220788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686800" cy="1295401"/>
          </a:xfrm>
        </p:spPr>
        <p:txBody>
          <a:bodyPr/>
          <a:lstStyle/>
          <a:p>
            <a:pPr eaLnBrk="1" hangingPunct="1"/>
            <a:r>
              <a:rPr lang="fr-CA" altLang="fr-FR"/>
              <a:t>Couche 4:</a:t>
            </a:r>
            <a:br>
              <a:rPr lang="fr-CA" altLang="fr-FR"/>
            </a:br>
            <a:r>
              <a:rPr lang="fr-CA" altLang="fr-FR"/>
              <a:t>Contrôle de flux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685800" y="1484313"/>
            <a:ext cx="7772400" cy="2743200"/>
          </a:xfrm>
        </p:spPr>
        <p:txBody>
          <a:bodyPr/>
          <a:lstStyle/>
          <a:p>
            <a:pPr eaLnBrk="1" hangingPunct="1"/>
            <a:r>
              <a:rPr lang="fr-CA" altLang="fr-FR" sz="2800" dirty="0"/>
              <a:t>Dans cette couche nous nous préoccupons de comment les données peuvent passer d’un sujet à un autre par effet de séquences de lectures-écritures</a:t>
            </a:r>
          </a:p>
          <a:p>
            <a:pPr eaLnBrk="1" hangingPunct="1"/>
            <a:r>
              <a:rPr lang="fr-CA" altLang="fr-FR" sz="2800" dirty="0"/>
              <a:t> Si A peut écrire sur X et X peut être lu par B, qui peut écrire sur Y, etc., des infos peuvent être passées dans cette chaîne.</a:t>
            </a:r>
          </a:p>
        </p:txBody>
      </p:sp>
      <p:sp>
        <p:nvSpPr>
          <p:cNvPr id="2" name="Oval 1"/>
          <p:cNvSpPr/>
          <p:nvPr/>
        </p:nvSpPr>
        <p:spPr>
          <a:xfrm>
            <a:off x="1258888" y="4543425"/>
            <a:ext cx="914400" cy="914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dirty="0"/>
              <a:t>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700338" y="4651375"/>
            <a:ext cx="914400" cy="6985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dirty="0"/>
              <a:t>X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173288" y="4995863"/>
            <a:ext cx="527050" cy="11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157663" y="4543425"/>
            <a:ext cx="914400" cy="914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dirty="0"/>
              <a:t>B</a:t>
            </a:r>
          </a:p>
        </p:txBody>
      </p:sp>
      <p:sp>
        <p:nvSpPr>
          <p:cNvPr id="10" name="Oval 9"/>
          <p:cNvSpPr/>
          <p:nvPr/>
        </p:nvSpPr>
        <p:spPr>
          <a:xfrm>
            <a:off x="7225506" y="4538663"/>
            <a:ext cx="914400" cy="92392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dirty="0"/>
              <a:t>D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614738" y="4997450"/>
            <a:ext cx="542925" cy="63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547075" y="4641850"/>
            <a:ext cx="914400" cy="6985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dirty="0"/>
              <a:t>Y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072063" y="5003800"/>
            <a:ext cx="52546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0" y="635635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INF6153 </a:t>
            </a:r>
            <a:endParaRPr lang="en-US" dirty="0"/>
          </a:p>
        </p:txBody>
      </p:sp>
      <p:sp>
        <p:nvSpPr>
          <p:cNvPr id="72718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ED3469C-5150-4AB2-98E3-703E97DD9682}" type="slidenum">
              <a:rPr lang="en-US" altLang="fr-FR" sz="2400" smtClean="0"/>
              <a:pPr>
                <a:spcBef>
                  <a:spcPct val="0"/>
                </a:spcBef>
                <a:buClrTx/>
                <a:buFontTx/>
                <a:buNone/>
              </a:pPr>
              <a:t>81</a:t>
            </a:fld>
            <a:endParaRPr lang="en-US" altLang="fr-FR" sz="2400"/>
          </a:p>
        </p:txBody>
      </p:sp>
      <p:pic>
        <p:nvPicPr>
          <p:cNvPr id="7271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188913"/>
            <a:ext cx="12207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20" name="ZoneTexte 23"/>
          <p:cNvSpPr txBox="1">
            <a:spLocks noChangeArrowheads="1"/>
          </p:cNvSpPr>
          <p:nvPr/>
        </p:nvSpPr>
        <p:spPr bwMode="auto">
          <a:xfrm>
            <a:off x="1042988" y="5661025"/>
            <a:ext cx="73548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r>
              <a:rPr lang="fr-CA" altLang="fr-FR"/>
              <a:t>Une flèche indique un transfert d’infos par lecture ou écriture, quand elle est pointillé le transfert est indirect </a:t>
            </a:r>
          </a:p>
        </p:txBody>
      </p:sp>
      <p:cxnSp>
        <p:nvCxnSpPr>
          <p:cNvPr id="18" name="Straight Arrow Connector 14"/>
          <p:cNvCxnSpPr>
            <a:cxnSpLocks/>
            <a:stCxn id="14" idx="3"/>
            <a:endCxn id="10" idx="2"/>
          </p:cNvCxnSpPr>
          <p:nvPr/>
        </p:nvCxnSpPr>
        <p:spPr>
          <a:xfrm>
            <a:off x="6461475" y="4991100"/>
            <a:ext cx="764031" cy="9526"/>
          </a:xfrm>
          <a:prstGeom prst="straightConnector1">
            <a:avLst/>
          </a:prstGeom>
          <a:ln w="381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435F863A-086F-4C10-8D03-5411719BDADC}"/>
              </a:ext>
            </a:extLst>
          </p:cNvPr>
          <p:cNvCxnSpPr/>
          <p:nvPr/>
        </p:nvCxnSpPr>
        <p:spPr>
          <a:xfrm>
            <a:off x="8397875" y="450912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 : en arc 19">
            <a:extLst>
              <a:ext uri="{FF2B5EF4-FFF2-40B4-BE49-F238E27FC236}">
                <a16:creationId xmlns:a16="http://schemas.microsoft.com/office/drawing/2014/main" id="{39368E3C-EE45-4073-B3B8-8F607DDCDEE6}"/>
              </a:ext>
            </a:extLst>
          </p:cNvPr>
          <p:cNvCxnSpPr>
            <a:stCxn id="2" idx="0"/>
            <a:endCxn id="10" idx="0"/>
          </p:cNvCxnSpPr>
          <p:nvPr/>
        </p:nvCxnSpPr>
        <p:spPr>
          <a:xfrm rot="5400000" flipH="1" flipV="1">
            <a:off x="4697016" y="1557735"/>
            <a:ext cx="4762" cy="5966618"/>
          </a:xfrm>
          <a:prstGeom prst="curvedConnector3">
            <a:avLst>
              <a:gd name="adj1" fmla="val 4900504"/>
            </a:avLst>
          </a:prstGeom>
          <a:ln w="38100"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Implémentation du contrôle de flux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fr-FR" sz="2800" dirty="0"/>
              <a:t>Le contrôle de flux peut être implémenté avec le contrôle d’accès</a:t>
            </a:r>
          </a:p>
          <a:p>
            <a:pPr eaLnBrk="1" hangingPunct="1"/>
            <a:r>
              <a:rPr lang="fr-CA" altLang="fr-FR" sz="2800" dirty="0"/>
              <a:t>P.ex. étant donné qu’on veuille empêcher le transfert d’infos entre A et D, placer des contraintes de contrôle d’accès appropriées entre les deux</a:t>
            </a:r>
          </a:p>
          <a:p>
            <a:pPr eaLnBrk="1" hangingPunct="1"/>
            <a:r>
              <a:rPr lang="fr-CA" altLang="fr-FR" sz="2800" dirty="0"/>
              <a:t>Cependant ceci est difficile, car les décisions de contrôle d’accès peuvent être réparties dans un système</a:t>
            </a:r>
          </a:p>
          <a:p>
            <a:pPr lvl="1" eaLnBrk="1" hangingPunct="1"/>
            <a:r>
              <a:rPr lang="fr-CA" altLang="fr-FR" sz="2400" b="0" dirty="0"/>
              <a:t>Différents chemins entre A et D</a:t>
            </a:r>
          </a:p>
          <a:p>
            <a:pPr eaLnBrk="1" hangingPunct="1"/>
            <a:r>
              <a:rPr lang="fr-CA" altLang="fr-FR" sz="2800" b="0" dirty="0"/>
              <a:t>Matière importante dans </a:t>
            </a:r>
            <a:r>
              <a:rPr lang="fr-CA" altLang="fr-FR" sz="2800" b="0"/>
              <a:t>ce cours</a:t>
            </a:r>
            <a:endParaRPr lang="fr-CA" altLang="fr-FR" sz="2800" b="0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5AFF87-92B9-4865-8572-59C8269A815C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82</a:t>
            </a:fld>
            <a:endParaRPr lang="en-US" altLang="fr-FR" sz="1400">
              <a:latin typeface="Arial Unicode MS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</p:spTree>
  </p:cSld>
  <p:clrMapOvr>
    <a:masterClrMapping/>
  </p:clrMapOvr>
  <p:transition>
    <p:random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57200" y="-169863"/>
            <a:ext cx="8686800" cy="1295401"/>
          </a:xfrm>
        </p:spPr>
        <p:txBody>
          <a:bodyPr/>
          <a:lstStyle/>
          <a:p>
            <a:pPr eaLnBrk="1" hangingPunct="1"/>
            <a:r>
              <a:rPr lang="fr-CA" altLang="fr-FR"/>
              <a:t>Couche 5:</a:t>
            </a:r>
            <a:br>
              <a:rPr lang="fr-CA" altLang="fr-FR"/>
            </a:br>
            <a:r>
              <a:rPr lang="fr-CA" altLang="fr-FR"/>
              <a:t>Protection de l’intimité (privacy)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457200" y="1335088"/>
            <a:ext cx="8229600" cy="5334000"/>
          </a:xfrm>
        </p:spPr>
        <p:txBody>
          <a:bodyPr/>
          <a:lstStyle/>
          <a:p>
            <a:pPr eaLnBrk="1" hangingPunct="1"/>
            <a:r>
              <a:rPr lang="fr-CA" altLang="fr-FR" sz="2800" dirty="0"/>
              <a:t>Étant donné que A souhaite que certaines de ses informations personnelles ne soient pas connues par D, comment placer des contrôles de flux pour empêcher ce transfert d’informations</a:t>
            </a:r>
          </a:p>
          <a:p>
            <a:pPr lvl="1" eaLnBrk="1" hangingPunct="1"/>
            <a:r>
              <a:rPr lang="fr-CA" altLang="fr-FR" sz="2400" b="0" dirty="0"/>
              <a:t>P.ex. mon patron ne devrait pas pouvoir voir les photos de mes vacances – mes amis, oui</a:t>
            </a:r>
          </a:p>
          <a:p>
            <a:pPr eaLnBrk="1" hangingPunct="1"/>
            <a:r>
              <a:rPr lang="fr-CA" altLang="fr-FR" sz="2800" dirty="0"/>
              <a:t>Ceci est donc un contrôle de flux avec la connaissance ultérieure de certaines </a:t>
            </a:r>
          </a:p>
          <a:p>
            <a:pPr lvl="1" eaLnBrk="1" hangingPunct="1"/>
            <a:r>
              <a:rPr lang="fr-CA" altLang="fr-FR" sz="2400" b="0" i="1" dirty="0"/>
              <a:t>classifications de données </a:t>
            </a:r>
            <a:r>
              <a:rPr lang="fr-CA" altLang="fr-FR" sz="2400" b="0" dirty="0"/>
              <a:t>(photos des vacances) </a:t>
            </a:r>
          </a:p>
          <a:p>
            <a:pPr lvl="1" eaLnBrk="1" hangingPunct="1"/>
            <a:r>
              <a:rPr lang="fr-CA" altLang="fr-FR" sz="2400" b="0" dirty="0"/>
              <a:t>et </a:t>
            </a:r>
            <a:r>
              <a:rPr lang="fr-CA" altLang="fr-FR" sz="2400" b="0" i="1" dirty="0"/>
              <a:t>relations entre sujets</a:t>
            </a:r>
            <a:r>
              <a:rPr lang="fr-CA" altLang="fr-FR" sz="2400" b="0" dirty="0"/>
              <a:t> (mon patron)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22CEAD-CCAC-4863-AEFB-8DD6959B8F70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83</a:t>
            </a:fld>
            <a:endParaRPr lang="en-US" altLang="fr-FR" sz="1400">
              <a:latin typeface="Arial Unicode MS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188913"/>
            <a:ext cx="12207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u contenu 6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5334000"/>
          </a:xfrm>
        </p:spPr>
        <p:txBody>
          <a:bodyPr/>
          <a:lstStyle/>
          <a:p>
            <a:pPr>
              <a:defRPr/>
            </a:pPr>
            <a:r>
              <a:rPr lang="fr-CA" altLang="fr-FR" sz="3200" b="1" dirty="0"/>
              <a:t>Dans le reste du cours, nous développerons surtout les concepts des couches 3 et 4:</a:t>
            </a:r>
          </a:p>
          <a:p>
            <a:pPr lvl="1">
              <a:defRPr/>
            </a:pPr>
            <a:r>
              <a:rPr lang="fr-CA" altLang="fr-FR" sz="2800" dirty="0"/>
              <a:t>Contrôle d’accès </a:t>
            </a:r>
          </a:p>
          <a:p>
            <a:pPr lvl="1">
              <a:defRPr/>
            </a:pPr>
            <a:r>
              <a:rPr lang="fr-CA" altLang="fr-FR" sz="2800" dirty="0"/>
              <a:t>Contrôle de flux</a:t>
            </a:r>
          </a:p>
          <a:p>
            <a:pPr lvl="1">
              <a:defRPr/>
            </a:pPr>
            <a:endParaRPr lang="fr-CA" altLang="fr-FR" sz="2800" dirty="0"/>
          </a:p>
          <a:p>
            <a:pPr>
              <a:defRPr/>
            </a:pPr>
            <a:r>
              <a:rPr lang="fr-CA" altLang="fr-FR" sz="3200" dirty="0"/>
              <a:t>Les sujets reliés au contrôle d’identité et au chiffrage sont des matières complètement différentes et ne seront pas traités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fr-CA" altLang="fr-FR" sz="32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fr-CA" altLang="fr-FR" sz="32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75780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5299774-9FC9-4BFB-8771-73152D496165}" type="slidenum">
              <a:rPr lang="en-US" altLang="fr-FR" sz="2400" smtClean="0"/>
              <a:pPr>
                <a:spcBef>
                  <a:spcPct val="0"/>
                </a:spcBef>
                <a:buClrTx/>
                <a:buFontTx/>
                <a:buNone/>
              </a:pPr>
              <a:t>84</a:t>
            </a:fld>
            <a:endParaRPr lang="en-US" altLang="fr-FR" sz="2400"/>
          </a:p>
        </p:txBody>
      </p:sp>
    </p:spTree>
  </p:cSld>
  <p:clrMapOvr>
    <a:masterClrMapping/>
  </p:clrMapOvr>
  <p:transition>
    <p:random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Quelques defs sur www</a:t>
            </a:r>
          </a:p>
        </p:txBody>
      </p:sp>
      <p:sp>
        <p:nvSpPr>
          <p:cNvPr id="76803" name="Espace réservé du contenu 3"/>
          <p:cNvSpPr>
            <a:spLocks noGrp="1"/>
          </p:cNvSpPr>
          <p:nvPr>
            <p:ph idx="1"/>
          </p:nvPr>
        </p:nvSpPr>
        <p:spPr>
          <a:xfrm>
            <a:off x="323850" y="1003300"/>
            <a:ext cx="8229600" cy="5334000"/>
          </a:xfrm>
        </p:spPr>
        <p:txBody>
          <a:bodyPr/>
          <a:lstStyle/>
          <a:p>
            <a:r>
              <a:rPr lang="en-US" altLang="fr-FR" sz="2400" b="1"/>
              <a:t>Identity governance</a:t>
            </a:r>
            <a:r>
              <a:rPr lang="en-US" altLang="fr-FR" sz="2400"/>
              <a:t> is the policy-based centralized orchestration of user </a:t>
            </a:r>
            <a:r>
              <a:rPr lang="en-US" altLang="fr-FR" sz="2400" b="1"/>
              <a:t>identity management</a:t>
            </a:r>
            <a:r>
              <a:rPr lang="en-US" altLang="fr-FR" sz="2400"/>
              <a:t> and access control. </a:t>
            </a:r>
            <a:r>
              <a:rPr lang="en-US" altLang="fr-FR" sz="2400" b="1"/>
              <a:t>Identity governance </a:t>
            </a:r>
            <a:r>
              <a:rPr lang="en-US" altLang="fr-FR" sz="2400"/>
              <a:t>helps support enterprise IT security and regulatory compliance.</a:t>
            </a:r>
          </a:p>
          <a:p>
            <a:pPr lvl="1"/>
            <a:r>
              <a:rPr lang="fr-CA" altLang="fr-FR" sz="2000">
                <a:hlinkClick r:id="rId2"/>
              </a:rPr>
              <a:t>http://searchsecurity.techtarget.com/definition/identity-governance</a:t>
            </a:r>
            <a:endParaRPr lang="fr-CA" altLang="fr-FR" sz="2000"/>
          </a:p>
          <a:p>
            <a:r>
              <a:rPr lang="en-US" altLang="fr-FR" sz="2400" b="1"/>
              <a:t>Identity management</a:t>
            </a:r>
            <a:r>
              <a:rPr lang="en-US" altLang="fr-FR" sz="2400"/>
              <a:t> (</a:t>
            </a:r>
            <a:r>
              <a:rPr lang="en-US" altLang="fr-FR" sz="2400" b="1"/>
              <a:t>ID management</a:t>
            </a:r>
            <a:r>
              <a:rPr lang="en-US" altLang="fr-FR" sz="2400"/>
              <a:t>) is a broad administrative area that deals with identifying individuals in a system (such as a country, a network, or an enterprise) and controlling their access to resources within that system by associating user rights and restrictions with the established </a:t>
            </a:r>
            <a:r>
              <a:rPr lang="en-US" altLang="fr-FR" sz="2400" b="1"/>
              <a:t>identity</a:t>
            </a:r>
            <a:r>
              <a:rPr lang="en-US" altLang="fr-FR" sz="2400"/>
              <a:t>.</a:t>
            </a:r>
          </a:p>
          <a:p>
            <a:pPr lvl="1"/>
            <a:r>
              <a:rPr lang="fr-CA" altLang="fr-FR" sz="2000"/>
              <a:t>http://searchsecurity.techtarget.com/definition/identity-management-ID-management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INF6153 </a:t>
            </a:r>
          </a:p>
        </p:txBody>
      </p:sp>
      <p:sp>
        <p:nvSpPr>
          <p:cNvPr id="76805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DAF6F2-CB38-43EB-BC4D-A29FD803D335}" type="slidenum">
              <a:rPr lang="en-US" altLang="fr-FR" sz="1400" smtClean="0">
                <a:latin typeface="Arial Unicode MS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85</a:t>
            </a:fld>
            <a:endParaRPr lang="en-US" altLang="fr-FR" sz="1400">
              <a:latin typeface="Arial Unicode MS" pitchFamily="34" charset="-128"/>
            </a:endParaRP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Exemple militaire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2146300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/>
              <a:t>Les soldats ne peuvent pas lire les données des officiers, sauf autorisation</a:t>
            </a:r>
          </a:p>
          <a:p>
            <a:pPr eaLnBrk="1" hangingPunct="1">
              <a:defRPr/>
            </a:pPr>
            <a:r>
              <a:rPr lang="fr-CA" dirty="0"/>
              <a:t>Par contre, les officiers peuvent lire les données des soldats</a:t>
            </a:r>
          </a:p>
          <a:p>
            <a:pPr eaLnBrk="1" hangingPunct="1">
              <a:defRPr/>
            </a:pPr>
            <a:endParaRPr lang="en-CA" dirty="0"/>
          </a:p>
          <a:p>
            <a:pPr eaLnBrk="1" hangingPunct="1">
              <a:defRPr/>
            </a:pPr>
            <a:endParaRPr lang="en-CA" dirty="0"/>
          </a:p>
          <a:p>
            <a:pPr eaLnBrk="1" hangingPunct="1">
              <a:defRPr/>
            </a:pPr>
            <a:endParaRPr lang="fr-CA" dirty="0"/>
          </a:p>
          <a:p>
            <a:pPr eaLnBrk="1" hangingPunct="1">
              <a:defRPr/>
            </a:pPr>
            <a:endParaRPr lang="fr-CA" dirty="0"/>
          </a:p>
          <a:p>
            <a:pPr eaLnBrk="1" hangingPunct="1">
              <a:defRPr/>
            </a:pPr>
            <a:endParaRPr lang="fr-CA" dirty="0"/>
          </a:p>
          <a:p>
            <a:pPr eaLnBrk="1" hangingPunct="1">
              <a:defRPr/>
            </a:pPr>
            <a:endParaRPr lang="fr-CA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INF6153 </a:t>
            </a:r>
          </a:p>
        </p:txBody>
      </p:sp>
      <p:sp>
        <p:nvSpPr>
          <p:cNvPr id="122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F61B5C-9AFD-42D9-926E-C5F2E4540E08}" type="slidenum">
              <a:rPr lang="fr-CA" altLang="fr-FR" sz="2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fr-CA" altLang="fr-FR" sz="2400"/>
          </a:p>
        </p:txBody>
      </p:sp>
      <p:sp>
        <p:nvSpPr>
          <p:cNvPr id="12294" name="ZoneTexte 1"/>
          <p:cNvSpPr txBox="1">
            <a:spLocks noChangeArrowheads="1"/>
          </p:cNvSpPr>
          <p:nvPr/>
        </p:nvSpPr>
        <p:spPr bwMode="auto">
          <a:xfrm>
            <a:off x="6372225" y="228600"/>
            <a:ext cx="3240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84316"/>
              </a:buClr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21E4"/>
              </a:buClr>
              <a:buSzPct val="7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SzPct val="70000"/>
              <a:buFont typeface="Wingdings" panose="05000000000000000000" pitchFamily="2" charset="2"/>
              <a:buChar char="l"/>
              <a:defRPr sz="23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2400" b="1" dirty="0"/>
              <a:t>Secret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434975" y="2776538"/>
            <a:ext cx="868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eaLnBrk="1" hangingPunct="1">
              <a:defRPr/>
            </a:pPr>
            <a:r>
              <a:rPr lang="fr-CA" kern="0" dirty="0"/>
              <a:t>Exemple hospitalier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442913" y="4076700"/>
            <a:ext cx="82296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4316"/>
              </a:buClr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21E4"/>
              </a:buClr>
              <a:buSzPct val="70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70000"/>
              <a:buFont typeface="Wingdings" pitchFamily="2" charset="2"/>
              <a:buChar char="l"/>
              <a:defRPr sz="2300" b="1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B200B"/>
              </a:buClr>
              <a:buSzPct val="80000"/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fr-CA" kern="0" dirty="0"/>
              <a:t>Une infirmière ne peut pas lire les données concernant un patient dans un autre rayon</a:t>
            </a:r>
          </a:p>
          <a:p>
            <a:pPr eaLnBrk="1" hangingPunct="1">
              <a:defRPr/>
            </a:pPr>
            <a:r>
              <a:rPr lang="fr-CA" kern="0" dirty="0"/>
              <a:t>Un docteur affecté à l’urgence peut tout lire</a:t>
            </a:r>
            <a:endParaRPr lang="en-CA" kern="0" dirty="0"/>
          </a:p>
          <a:p>
            <a:pPr eaLnBrk="1" hangingPunct="1">
              <a:defRPr/>
            </a:pPr>
            <a:endParaRPr lang="en-CA" kern="0" dirty="0"/>
          </a:p>
          <a:p>
            <a:pPr eaLnBrk="1" hangingPunct="1">
              <a:defRPr/>
            </a:pPr>
            <a:endParaRPr lang="fr-CA" kern="0" dirty="0"/>
          </a:p>
          <a:p>
            <a:pPr eaLnBrk="1" hangingPunct="1">
              <a:defRPr/>
            </a:pPr>
            <a:endParaRPr lang="fr-CA" kern="0" dirty="0"/>
          </a:p>
          <a:p>
            <a:pPr eaLnBrk="1" hangingPunct="1">
              <a:defRPr/>
            </a:pPr>
            <a:endParaRPr lang="fr-CA" kern="0" dirty="0"/>
          </a:p>
          <a:p>
            <a:pPr eaLnBrk="1" hangingPunct="1">
              <a:defRPr/>
            </a:pPr>
            <a:endParaRPr lang="fr-CA" kern="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fr-CA" kern="0" dirty="0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Thème1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Helvetic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ème1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Helvetic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</Template>
  <TotalTime>5878</TotalTime>
  <Words>5549</Words>
  <Application>Microsoft Office PowerPoint</Application>
  <PresentationFormat>Affichage à l'écran (4:3)</PresentationFormat>
  <Paragraphs>767</Paragraphs>
  <Slides>85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85</vt:i4>
      </vt:variant>
    </vt:vector>
  </HeadingPairs>
  <TitlesOfParts>
    <vt:vector size="95" baseType="lpstr">
      <vt:lpstr>Arial</vt:lpstr>
      <vt:lpstr>Arial Black</vt:lpstr>
      <vt:lpstr>Arial Narrow</vt:lpstr>
      <vt:lpstr>Arial Unicode MS</vt:lpstr>
      <vt:lpstr>Helvetica</vt:lpstr>
      <vt:lpstr>Times New Roman</vt:lpstr>
      <vt:lpstr>Webdings</vt:lpstr>
      <vt:lpstr>Wingdings</vt:lpstr>
      <vt:lpstr>Thème1</vt:lpstr>
      <vt:lpstr>1_Thème1</vt:lpstr>
      <vt:lpstr>Principes généraux des systèmes de contrôle d’accès</vt:lpstr>
      <vt:lpstr>Exigences et technologie</vt:lpstr>
      <vt:lpstr>Les trois éléments de la sécurité des données</vt:lpstr>
      <vt:lpstr> Contexte du cours:  Les permissions sur le données</vt:lpstr>
      <vt:lpstr>Permissions: autres possibilités</vt:lpstr>
      <vt:lpstr>Concernant les droits d’exécution</vt:lpstr>
      <vt:lpstr> Secret                  Intégrité</vt:lpstr>
      <vt:lpstr>Secret ou confidentialité: données qu’on peut lire</vt:lpstr>
      <vt:lpstr>Exemple militaire</vt:lpstr>
      <vt:lpstr>Principe du moindre privilège  (Least Privilege)</vt:lpstr>
      <vt:lpstr> Besoin de savoir (Need to know) (en bon français: c’est pas tes affaires) </vt:lpstr>
      <vt:lpstr>PAM: Privileged Access Management</vt:lpstr>
      <vt:lpstr>Principe d’higiène …</vt:lpstr>
      <vt:lpstr>Droit à l’intimité (privacy)</vt:lpstr>
      <vt:lpstr>Intégrité</vt:lpstr>
      <vt:lpstr>Exemple d’entreprise</vt:lpstr>
      <vt:lpstr>Exemple militaire</vt:lpstr>
      <vt:lpstr>Le secret et l’intégrité sont en contraposition!</vt:lpstr>
      <vt:lpstr>Disponibilité</vt:lpstr>
      <vt:lpstr>Contexte légal et sociétaire</vt:lpstr>
      <vt:lpstr>Note terminologique: confidentialité et secret</vt:lpstr>
      <vt:lpstr>Quelques definitions en vrac…</vt:lpstr>
      <vt:lpstr>Usagers et sujets</vt:lpstr>
      <vt:lpstr>Présentation PowerPoint</vt:lpstr>
      <vt:lpstr>Politiques à différents niveaux d’abstraction</vt:lpstr>
      <vt:lpstr>Notre terminologie: Politiques et règles</vt:lpstr>
      <vt:lpstr>Politiques et Modèles</vt:lpstr>
      <vt:lpstr>Qui détermine les politiques?</vt:lpstr>
      <vt:lpstr>Administrateur du système</vt:lpstr>
      <vt:lpstr>Politiques ‘casse-verre’ ou ‘break the glass’</vt:lpstr>
      <vt:lpstr>Vérification ou audit</vt:lpstr>
      <vt:lpstr>Règles positives et négatives</vt:lpstr>
      <vt:lpstr>Systèmes de politiques  positives ou négatives</vt:lpstr>
      <vt:lpstr>Problèmes possibles dans le cas de combinaison de règles positives et négatives</vt:lpstr>
      <vt:lpstr>Règles de fermeture implicite</vt:lpstr>
      <vt:lpstr>Information et données</vt:lpstr>
      <vt:lpstr>Protection des données et des informations</vt:lpstr>
      <vt:lpstr>Quatre problématiques différentes</vt:lpstr>
      <vt:lpstr>Concepts d’architecture</vt:lpstr>
      <vt:lpstr>Usager, sujet, opération, objet, permission, règle</vt:lpstr>
      <vt:lpstr>Sujet et permission</vt:lpstr>
      <vt:lpstr>Architecture générale, phase 1</vt:lpstr>
      <vt:lpstr>Architecture générale, phase 2 après autorisation</vt:lpstr>
      <vt:lpstr>Une autre vision</vt:lpstr>
      <vt:lpstr>Le système d’exploitation et le matériel</vt:lpstr>
      <vt:lpstr>Solutions dans les Systèmes d’exploitation</vt:lpstr>
      <vt:lpstr>Présentation PowerPoint</vt:lpstr>
      <vt:lpstr>Solution classique (en principe) pour les accès en mémoire virtuelle</vt:lpstr>
      <vt:lpstr>Deux phases</vt:lpstr>
      <vt:lpstr>Rôles du SE et du matériel</vt:lpstr>
      <vt:lpstr>Présentation PowerPoint</vt:lpstr>
      <vt:lpstr>Solutions par chiffrement</vt:lpstr>
      <vt:lpstr>Les paramètres des décisions</vt:lpstr>
      <vt:lpstr>Paramètres pour le contrôle d’accès</vt:lpstr>
      <vt:lpstr>Entités ou usagers, Identités ou sujets, Identificateurs et attributs, etc.</vt:lpstr>
      <vt:lpstr>Présentation PowerPoint</vt:lpstr>
      <vt:lpstr>Le concept de ‘domaine’ ou ‘session’</vt:lpstr>
      <vt:lpstr>Présentation PowerPoint</vt:lpstr>
      <vt:lpstr>Présentation PowerPoint</vt:lpstr>
      <vt:lpstr>Les « domaines » ou « sessions » sont aussi appelés « contextes »</vt:lpstr>
      <vt:lpstr>Concept d’état du système</vt:lpstr>
      <vt:lpstr>Quelques autres concepts</vt:lpstr>
      <vt:lpstr>Terminologie</vt:lpstr>
      <vt:lpstr>Terminologie: Usager et sujet</vt:lpstr>
      <vt:lpstr>Terminologie: objet, ressource</vt:lpstr>
      <vt:lpstr>         Terminologie: Droits, privilèges, autorisations, permissions  …</vt:lpstr>
      <vt:lpstr>Attributs, étiquettes (labels) etc.</vt:lpstr>
      <vt:lpstr>Présentation PowerPoint</vt:lpstr>
      <vt:lpstr>Dépendances</vt:lpstr>
      <vt:lpstr>Canaux cachés ou couverts …</vt:lpstr>
      <vt:lpstr>Canaux cachés - exemples (v. articles sur la Toile)</vt:lpstr>
      <vt:lpstr>Les canaux d’inférences sont aussi considérés des ‘canaux cachés’</vt:lpstr>
      <vt:lpstr>Couches de fonctionnalités</vt:lpstr>
      <vt:lpstr>Couches de fonctionnalités pour la protection des données </vt:lpstr>
      <vt:lpstr>Autrement dit …</vt:lpstr>
      <vt:lpstr>Couche 1: Chiffrage</vt:lpstr>
      <vt:lpstr>Chiffrage: beaucoup d’applications</vt:lpstr>
      <vt:lpstr>Couche 2: Contrôle d’identité et Gestion de l’identité</vt:lpstr>
      <vt:lpstr>Identification, authentification</vt:lpstr>
      <vt:lpstr>Couche 3: Contrôle d’accès</vt:lpstr>
      <vt:lpstr>Couche 4: Contrôle de flux</vt:lpstr>
      <vt:lpstr>Implémentation du contrôle de flux</vt:lpstr>
      <vt:lpstr>Couche 5: Protection de l’intimité (privacy)</vt:lpstr>
      <vt:lpstr>Présentation PowerPoint</vt:lpstr>
      <vt:lpstr>Quelques defs sur www</vt:lpstr>
    </vt:vector>
  </TitlesOfParts>
  <Company>Universite du Quebec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Luigi Logrippo</dc:title>
  <dc:creator>Luigi Logrippo</dc:creator>
  <cp:lastModifiedBy>Logrippo, Luigi</cp:lastModifiedBy>
  <cp:revision>784</cp:revision>
  <dcterms:created xsi:type="dcterms:W3CDTF">2005-07-28T13:39:55Z</dcterms:created>
  <dcterms:modified xsi:type="dcterms:W3CDTF">2023-11-16T21:42:43Z</dcterms:modified>
</cp:coreProperties>
</file>