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300" r:id="rId5"/>
    <p:sldId id="287" r:id="rId6"/>
    <p:sldId id="259" r:id="rId7"/>
    <p:sldId id="260" r:id="rId8"/>
    <p:sldId id="261" r:id="rId9"/>
    <p:sldId id="262" r:id="rId10"/>
    <p:sldId id="299" r:id="rId11"/>
    <p:sldId id="263" r:id="rId12"/>
    <p:sldId id="264" r:id="rId13"/>
    <p:sldId id="294" r:id="rId14"/>
    <p:sldId id="266" r:id="rId15"/>
    <p:sldId id="295" r:id="rId16"/>
    <p:sldId id="271" r:id="rId17"/>
    <p:sldId id="270" r:id="rId18"/>
    <p:sldId id="265" r:id="rId19"/>
    <p:sldId id="297" r:id="rId20"/>
    <p:sldId id="291" r:id="rId21"/>
    <p:sldId id="292" r:id="rId22"/>
    <p:sldId id="267" r:id="rId23"/>
    <p:sldId id="293" r:id="rId24"/>
    <p:sldId id="268" r:id="rId25"/>
    <p:sldId id="272" r:id="rId26"/>
    <p:sldId id="273" r:id="rId27"/>
    <p:sldId id="274" r:id="rId28"/>
    <p:sldId id="275" r:id="rId29"/>
    <p:sldId id="286" r:id="rId30"/>
    <p:sldId id="276" r:id="rId31"/>
    <p:sldId id="277" r:id="rId32"/>
    <p:sldId id="301" r:id="rId33"/>
    <p:sldId id="279" r:id="rId34"/>
    <p:sldId id="280" r:id="rId35"/>
    <p:sldId id="296" r:id="rId36"/>
    <p:sldId id="281" r:id="rId37"/>
    <p:sldId id="282" r:id="rId38"/>
    <p:sldId id="283" r:id="rId39"/>
    <p:sldId id="284" r:id="rId40"/>
    <p:sldId id="298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20" y="64"/>
      </p:cViewPr>
      <p:guideLst>
        <p:guide orient="horz" pos="28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42"/>
    </p:cViewPr>
  </p:sorterViewPr>
  <p:notesViewPr>
    <p:cSldViewPr>
      <p:cViewPr varScale="1">
        <p:scale>
          <a:sx n="78" d="100"/>
          <a:sy n="78" d="100"/>
        </p:scale>
        <p:origin x="-34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2E8392-CB83-4676-B461-A8D1CEA2A5B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3D08C4-6169-4BB4-985C-BA1DF534194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C11A6D-F6A8-4D48-8844-CE295CA808E7}" type="slidenum">
              <a:rPr lang="fr-CA" altLang="fr-FR" smtClean="0">
                <a:latin typeface="Lucida Console" panose="020B0609040504020204" pitchFamily="49" charset="0"/>
              </a:rPr>
              <a:pPr>
                <a:spcBef>
                  <a:spcPct val="0"/>
                </a:spcBef>
              </a:pPr>
              <a:t>37</a:t>
            </a:fld>
            <a:endParaRPr lang="fr-CA" altLang="fr-FR">
              <a:latin typeface="Lucida Console" panose="020B0609040504020204" pitchFamily="49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2454-5DC0-4618-B065-90C3BD0AB3C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098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53AA-A0CD-4B05-86EC-077607EDB1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7437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57CD-2DB4-4B61-A27C-DCEBC760740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6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416D-E0B0-4F48-9BB8-A5EE8BBA4A8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5041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348B-2A65-4A07-A166-6107404FB32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906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F85C-90F2-4E55-93F3-23DA74A1DD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317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9B30-2A71-40C7-8ACC-8A643AF9E83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6132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71C8-A5BD-4715-BAC0-6BFF4C56C86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534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7308-A7DF-4249-BB65-A0354D0115D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3807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6CE7-1606-4E58-999F-DA605230C8B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041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9634-1E4D-4FCE-BDBB-2A26716790E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547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AA77CD-0B37-4059-AA0A-06C918F60FF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F9A683-6299-4573-93A6-6E132ED5061A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/>
              <a:t>Chapitre 13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fr-CA" altLang="fr-FR"/>
              <a:t>Systèmes d’entrée/sortie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46125" y="5573713"/>
            <a:ext cx="256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fr-CA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http://w3.uqo.ca/luigi/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2306E-6560-442F-B72E-126FD2C4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Interruptions et ‘trappes’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8D64F-CC65-47A8-8CC9-7305B0F9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8760"/>
            <a:ext cx="7772400" cy="4114800"/>
          </a:xfrm>
        </p:spPr>
        <p:txBody>
          <a:bodyPr/>
          <a:lstStyle/>
          <a:p>
            <a:r>
              <a:rPr lang="fr-CA" sz="2800" dirty="0"/>
              <a:t>On utilise parfois le mot ‘trap’ pour parler d’un évènement causé par le processus lui-même qui invoque le SE</a:t>
            </a:r>
          </a:p>
          <a:p>
            <a:pPr lvl="1"/>
            <a:r>
              <a:rPr lang="fr-CA" sz="2400" dirty="0"/>
              <a:t>Une trappe est produite par une instruction du processus</a:t>
            </a:r>
          </a:p>
          <a:p>
            <a:pPr lvl="1"/>
            <a:r>
              <a:rPr lang="fr-CA" sz="2400" dirty="0"/>
              <a:t>Est « synchrone » par rapport au processus</a:t>
            </a:r>
          </a:p>
          <a:p>
            <a:pPr lvl="2"/>
            <a:r>
              <a:rPr lang="fr-CA" sz="2000" dirty="0"/>
              <a:t>Ex: appel au SE, faute de pagination, erreur d’exécution</a:t>
            </a:r>
          </a:p>
          <a:p>
            <a:r>
              <a:rPr lang="fr-CA" sz="2800" dirty="0"/>
              <a:t>Dans ce cas, on dit que ‘</a:t>
            </a:r>
            <a:r>
              <a:rPr lang="fr-CA" sz="2800" dirty="0" err="1"/>
              <a:t>interrupt</a:t>
            </a:r>
            <a:r>
              <a:rPr lang="fr-CA" sz="2800" dirty="0"/>
              <a:t>’ est un évènement causé par une composante de matériel</a:t>
            </a:r>
          </a:p>
          <a:p>
            <a:pPr lvl="1"/>
            <a:r>
              <a:rPr lang="fr-CA" sz="2400" dirty="0"/>
              <a:t>Les processus ne savent pas quand ils vont se produire</a:t>
            </a:r>
          </a:p>
          <a:p>
            <a:pPr lvl="1"/>
            <a:r>
              <a:rPr lang="fr-CA" sz="2400" dirty="0"/>
              <a:t>« asynchrones » par rapport au processus</a:t>
            </a:r>
          </a:p>
          <a:p>
            <a:r>
              <a:rPr lang="fr-CA" sz="2800" dirty="0"/>
              <a:t>Les mécanismes sont semblables, donc parfois on ne fait pas de différence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2D9EF-046A-4D58-B5BD-278A893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C7EEDF-5A17-4EF6-914A-7CCAFD0B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416D-E0B0-4F48-9BB8-A5EE8BBA4A88}" type="slidenum">
              <a:rPr lang="en-US" altLang="fr-FR" smtClean="0"/>
              <a:pPr>
                <a:defRPr/>
              </a:pPr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5464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059FD2-85E5-42ED-880E-23F78A071D13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Cycle d’E/S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1248" r="11801" b="426"/>
          <a:stretch>
            <a:fillRect/>
          </a:stretch>
        </p:blipFill>
        <p:spPr bwMode="auto">
          <a:xfrm>
            <a:off x="1295400" y="1314450"/>
            <a:ext cx="64008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CA9267-A625-40B1-A1B1-C9FD18F841C7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2800" dirty="0"/>
              <a:t>Table des vecteurs d’interruptions Intel Pentium </a:t>
            </a:r>
            <a:r>
              <a:rPr lang="fr-CA" altLang="fr-FR" sz="1800" dirty="0"/>
              <a:t>(partie non-</a:t>
            </a:r>
            <a:r>
              <a:rPr lang="fr-CA" altLang="fr-FR" sz="1800" dirty="0" err="1"/>
              <a:t>masquable</a:t>
            </a:r>
            <a:r>
              <a:rPr lang="fr-CA" altLang="fr-FR" sz="1800" dirty="0"/>
              <a:t> jusqu’à 18)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4941" r="690" b="5383"/>
          <a:stretch>
            <a:fillRect/>
          </a:stretch>
        </p:blipFill>
        <p:spPr bwMode="auto">
          <a:xfrm>
            <a:off x="684213" y="1373188"/>
            <a:ext cx="72009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16"/>
          <p:cNvSpPr>
            <a:spLocks noChangeShapeType="1"/>
          </p:cNvSpPr>
          <p:nvPr/>
        </p:nvSpPr>
        <p:spPr bwMode="auto">
          <a:xfrm flipH="1" flipV="1">
            <a:off x="5724524" y="6092824"/>
            <a:ext cx="721995" cy="39941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Masque des interruptions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3400" y="1340768"/>
            <a:ext cx="7772400" cy="4450432"/>
          </a:xfrm>
        </p:spPr>
        <p:txBody>
          <a:bodyPr/>
          <a:lstStyle/>
          <a:p>
            <a:r>
              <a:rPr lang="fr-CA" sz="2800" dirty="0"/>
              <a:t>Les interruptions non-</a:t>
            </a:r>
            <a:r>
              <a:rPr lang="fr-CA" sz="2800" dirty="0" err="1"/>
              <a:t>masquables</a:t>
            </a:r>
            <a:r>
              <a:rPr lang="fr-CA" sz="2800" dirty="0"/>
              <a:t> sont celles qui rendent impossible la continuation d’un processus</a:t>
            </a:r>
          </a:p>
          <a:p>
            <a:r>
              <a:rPr lang="fr-CA" sz="2800" dirty="0"/>
              <a:t>Pour les </a:t>
            </a:r>
            <a:r>
              <a:rPr lang="fr-CA" sz="2800" dirty="0" err="1"/>
              <a:t>masquables</a:t>
            </a:r>
            <a:r>
              <a:rPr lang="fr-CA" sz="2800" dirty="0"/>
              <a:t>, l’UCT a un registre ‘masque des interruptions’ par lequel le SE établit que certaines interruptions doivent être ignorées à un certain moment</a:t>
            </a:r>
          </a:p>
          <a:p>
            <a:pPr lvl="1"/>
            <a:r>
              <a:rPr lang="fr-CA" sz="2400" dirty="0"/>
              <a:t>P.ex. si l’UCT est en train d’exécuter du code très urgent </a:t>
            </a:r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P.ex. 1 à la position 0 dit que l’interruption 0 n’est pas masquée en ce moment</a:t>
            </a:r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endParaRPr lang="fr-CA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B71C8-A5BD-4715-BAC0-6BFF4C56C86E}" type="slidenum">
              <a:rPr lang="en-US" altLang="fr-FR" smtClean="0"/>
              <a:pPr>
                <a:defRPr/>
              </a:pPr>
              <a:t>13</a:t>
            </a:fld>
            <a:endParaRPr lang="en-US" altLang="fr-FR"/>
          </a:p>
        </p:txBody>
      </p:sp>
      <p:sp>
        <p:nvSpPr>
          <p:cNvPr id="6" name="Rectangle 5"/>
          <p:cNvSpPr/>
          <p:nvPr/>
        </p:nvSpPr>
        <p:spPr>
          <a:xfrm>
            <a:off x="2077800" y="4293096"/>
            <a:ext cx="360040" cy="43204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760" y="4293096"/>
            <a:ext cx="360040" cy="43204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1800" y="4293096"/>
            <a:ext cx="360040" cy="43204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4293096"/>
            <a:ext cx="360040" cy="43204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1880" y="4287554"/>
            <a:ext cx="362042" cy="43759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1920" y="4293096"/>
            <a:ext cx="360040" cy="43204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7984" y="4128120"/>
            <a:ext cx="785935" cy="437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591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188280-3017-423D-B64B-1F0B420001AE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Appels du système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Quand un usager demande un service du noyau, il exécute une instruction qui cause une </a:t>
            </a:r>
            <a:r>
              <a:rPr lang="fr-CA" altLang="fr-FR" i="1" dirty="0"/>
              <a:t>interruption logicielle ou trappe</a:t>
            </a:r>
            <a:endParaRPr lang="fr-CA" altLang="fr-FR" dirty="0"/>
          </a:p>
          <a:p>
            <a:pPr eaLnBrk="1" hangingPunct="1"/>
            <a:r>
              <a:rPr lang="fr-CA" altLang="fr-FR" dirty="0"/>
              <a:t>L’UCT passe en mode superviseur</a:t>
            </a:r>
          </a:p>
          <a:p>
            <a:pPr lvl="1" eaLnBrk="1" hangingPunct="1"/>
            <a:r>
              <a:rPr lang="fr-CA" altLang="fr-FR" dirty="0"/>
              <a:t> saute à une adresse de mémoire déterminée par le type d’interruption</a:t>
            </a:r>
          </a:p>
          <a:p>
            <a:pPr lvl="1" eaLnBrk="1" hangingPunct="1"/>
            <a:r>
              <a:rPr lang="fr-CA" altLang="fr-FR" dirty="0"/>
              <a:t>et trouve les paramètres qui déterminent quoi faire</a:t>
            </a:r>
          </a:p>
          <a:p>
            <a:pPr eaLnBrk="1" hangingPunct="1">
              <a:buFontTx/>
              <a:buNone/>
            </a:pPr>
            <a:endParaRPr lang="fr-CA" alt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Driver=pilote et contrôleur de périf.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Un pilote est l’interface entre le SE et l’équipement</a:t>
            </a:r>
          </a:p>
          <a:p>
            <a:r>
              <a:rPr lang="fr-CA" sz="2800" dirty="0"/>
              <a:t>Un contrôleur est spécifique à l’équipement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1216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fr-CA" dirty="0" err="1"/>
              <a:t>Chap</a:t>
            </a:r>
            <a:r>
              <a:rPr lang="fr-CA" dirty="0"/>
              <a:t> 13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5960368"/>
            <a:ext cx="1905000" cy="457200"/>
          </a:xfrm>
        </p:spPr>
        <p:txBody>
          <a:bodyPr/>
          <a:lstStyle/>
          <a:p>
            <a:pPr>
              <a:defRPr/>
            </a:pPr>
            <a:fld id="{C6FB71C8-A5BD-4715-BAC0-6BFF4C56C86E}" type="slidenum">
              <a:rPr lang="en-US" altLang="fr-FR" smtClean="0"/>
              <a:pPr>
                <a:defRPr/>
              </a:pPr>
              <a:t>15</a:t>
            </a:fld>
            <a:endParaRPr lang="en-US" altLang="fr-FR"/>
          </a:p>
        </p:txBody>
      </p:sp>
      <p:sp>
        <p:nvSpPr>
          <p:cNvPr id="6" name="Rectangle 5"/>
          <p:cNvSpPr/>
          <p:nvPr/>
        </p:nvSpPr>
        <p:spPr>
          <a:xfrm>
            <a:off x="4788024" y="3212976"/>
            <a:ext cx="17651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4119837"/>
            <a:ext cx="17651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Pilote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8024" y="5037584"/>
            <a:ext cx="17651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Contrôleur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5182" y="5955331"/>
            <a:ext cx="17651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Disque, imprimante </a:t>
            </a:r>
            <a:r>
              <a:rPr lang="fr-CA" sz="2000" dirty="0" err="1">
                <a:solidFill>
                  <a:schemeClr val="tx1"/>
                </a:solidFill>
              </a:rPr>
              <a:t>etc</a:t>
            </a:r>
            <a:endParaRPr lang="fr-CA" sz="20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>
            <a:stCxn id="6" idx="2"/>
            <a:endCxn id="7" idx="0"/>
          </p:cNvCxnSpPr>
          <p:nvPr/>
        </p:nvCxnSpPr>
        <p:spPr>
          <a:xfrm>
            <a:off x="5670612" y="3861048"/>
            <a:ext cx="0" cy="25878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706021" y="4767909"/>
            <a:ext cx="0" cy="25878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667770" y="5653358"/>
            <a:ext cx="0" cy="25878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A8058A-6092-4717-B18A-2C2F73125FD4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Structure E/S d’un noyau </a:t>
            </a:r>
            <a:r>
              <a:rPr lang="fr-CA" altLang="fr-FR" sz="2000"/>
              <a:t>(driver=pilote)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238" r="569" b="2238"/>
          <a:stretch>
            <a:fillRect/>
          </a:stretch>
        </p:blipFill>
        <p:spPr bwMode="auto">
          <a:xfrm>
            <a:off x="1219200" y="1524000"/>
            <a:ext cx="6746875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23850" y="4095750"/>
            <a:ext cx="8640763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274638" y="3200400"/>
            <a:ext cx="8640762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212725" y="34290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pilotes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1F9AE-CDD8-4D37-A835-78F0660100B1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Interface E/S d’application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sz="2800" dirty="0"/>
              <a:t>Le système d’E/S encapsule le comportement des périphériques dans des classes génériques</a:t>
            </a:r>
          </a:p>
          <a:p>
            <a:pPr eaLnBrk="1" hangingPunct="1"/>
            <a:r>
              <a:rPr lang="fr-CA" altLang="fr-FR" sz="2800" dirty="0"/>
              <a:t>La couche </a:t>
            </a:r>
            <a:r>
              <a:rPr lang="fr-CA" altLang="fr-FR" sz="2800" i="1" dirty="0"/>
              <a:t>pilote</a:t>
            </a:r>
            <a:r>
              <a:rPr lang="fr-CA" altLang="fr-FR" sz="2800" dirty="0"/>
              <a:t> (</a:t>
            </a:r>
            <a:r>
              <a:rPr lang="fr-CA" altLang="fr-FR" sz="2800" i="1" dirty="0"/>
              <a:t>driver</a:t>
            </a:r>
            <a:r>
              <a:rPr lang="fr-CA" altLang="fr-FR" sz="2800" dirty="0"/>
              <a:t>) de </a:t>
            </a:r>
            <a:r>
              <a:rPr lang="fr-CA" altLang="fr-FR" sz="2800" dirty="0" err="1"/>
              <a:t>périfs</a:t>
            </a:r>
            <a:r>
              <a:rPr lang="fr-CA" altLang="fr-FR" sz="2800" dirty="0"/>
              <a:t> masque les différences existantes entre périphs spécifiques</a:t>
            </a:r>
          </a:p>
          <a:p>
            <a:pPr eaLnBrk="1" hangingPunct="1"/>
            <a:r>
              <a:rPr lang="fr-CA" altLang="fr-FR" sz="2800" dirty="0"/>
              <a:t>Ceci simplifie l’inter change de différentes périphériques</a:t>
            </a:r>
          </a:p>
          <a:p>
            <a:pPr eaLnBrk="1" hangingPunct="1"/>
            <a:r>
              <a:rPr lang="fr-CA" altLang="fr-FR" sz="2800" dirty="0"/>
              <a:t>Mais le constructeur d’une périph doit créer autant de pilotes qu’il y a de SE qui peuvent utiliser la périph</a:t>
            </a:r>
          </a:p>
          <a:p>
            <a:pPr eaLnBrk="1" hangingPunct="1"/>
            <a:r>
              <a:rPr lang="fr-CA" altLang="fr-FR" sz="2800" dirty="0"/>
              <a:t>Les pilotes ne sont pas requis pour des périphériques simples et bien connues (clavier</a:t>
            </a:r>
            <a:r>
              <a:rPr lang="fr-CA" altLang="fr-FR" sz="2800"/>
              <a:t>, souris)</a:t>
            </a:r>
            <a:endParaRPr lang="fr-CA" altLang="fr-F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D36FF-326F-4762-9A06-31BDCB25AA72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Accès direct en mémoire (DMA)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Dans quelques ordinateurs très simples, l’UCT est impliquée dans le transfert de chaque donnée </a:t>
            </a:r>
          </a:p>
          <a:p>
            <a:pPr eaLnBrk="1" hangingPunct="1"/>
            <a:r>
              <a:rPr lang="fr-CA" altLang="fr-FR" sz="2800" dirty="0"/>
              <a:t>Pour alléger ce rôle de l’UCT on a inventé le DMA</a:t>
            </a:r>
          </a:p>
          <a:p>
            <a:pPr eaLnBrk="1" hangingPunct="1"/>
            <a:r>
              <a:rPr lang="fr-CA" altLang="fr-FR" sz="2800" dirty="0"/>
              <a:t>DMA est un contrôleur spécial qui assume le rôle de l’UCT dans l’E/S</a:t>
            </a:r>
          </a:p>
          <a:p>
            <a:pPr eaLnBrk="1" hangingPunct="1"/>
            <a:r>
              <a:rPr lang="fr-CA" altLang="fr-FR" sz="2800" dirty="0"/>
              <a:t>Il a accès direct à la mémoire centrale</a:t>
            </a:r>
          </a:p>
          <a:p>
            <a:pPr eaLnBrk="1" hangingPunct="1"/>
            <a:r>
              <a:rPr lang="fr-CA" altLang="fr-FR" sz="2800" dirty="0"/>
              <a:t>L’UCT lui donne la commande d’amorcer l’E/S</a:t>
            </a:r>
          </a:p>
          <a:p>
            <a:pPr eaLnBrk="1" hangingPunct="1"/>
            <a:r>
              <a:rPr lang="fr-CA" altLang="fr-FR" sz="2800" dirty="0"/>
              <a:t>Il interrompt l’UCT quand toute l’opération d’E/S est terminée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maçon et son aide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024" y="1302544"/>
            <a:ext cx="7772400" cy="4114800"/>
          </a:xfrm>
        </p:spPr>
        <p:txBody>
          <a:bodyPr/>
          <a:lstStyle/>
          <a:p>
            <a:r>
              <a:rPr lang="fr-CA" dirty="0"/>
              <a:t>Un maçon occupé dans la construction de murs devait aussi aller chercher les </a:t>
            </a:r>
            <a:r>
              <a:rPr lang="fr-CA" dirty="0" err="1"/>
              <a:t>brics</a:t>
            </a:r>
            <a:endParaRPr lang="fr-CA" dirty="0"/>
          </a:p>
          <a:p>
            <a:r>
              <a:rPr lang="fr-CA" dirty="0"/>
              <a:t>Il engagea donc un garçon pour chercher les </a:t>
            </a:r>
            <a:r>
              <a:rPr lang="fr-CA" dirty="0" err="1"/>
              <a:t>brics</a:t>
            </a:r>
            <a:endParaRPr lang="fr-CA" dirty="0"/>
          </a:p>
          <a:p>
            <a:r>
              <a:rPr lang="fr-CA" dirty="0"/>
              <a:t>Il lui disait: apporte-moi 50 </a:t>
            </a:r>
            <a:r>
              <a:rPr lang="fr-CA" dirty="0" err="1"/>
              <a:t>brics</a:t>
            </a:r>
            <a:r>
              <a:rPr lang="fr-CA" dirty="0"/>
              <a:t>, puis interrompe-moi quand ils sont arrivés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416D-E0B0-4F48-9BB8-A5EE8BBA4A88}" type="slidenum">
              <a:rPr lang="en-US" altLang="fr-FR" smtClean="0"/>
              <a:pPr>
                <a:defRPr/>
              </a:pPr>
              <a:t>19</a:t>
            </a:fld>
            <a:endParaRPr lang="en-US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75" y="4586287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B23950-5588-4042-ABA0-F61770592E3B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Concepts importants du chapitre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sz="2800"/>
              <a:t>Matériel E/S</a:t>
            </a:r>
          </a:p>
          <a:p>
            <a:pPr eaLnBrk="1" hangingPunct="1"/>
            <a:r>
              <a:rPr lang="fr-CA" altLang="fr-FR" sz="2800"/>
              <a:t>Communication entre UCT et contrôleurs périphériques</a:t>
            </a:r>
          </a:p>
          <a:p>
            <a:pPr eaLnBrk="1" hangingPunct="1"/>
            <a:r>
              <a:rPr lang="fr-CA" altLang="fr-FR" sz="2800"/>
              <a:t>Interruptions et scrutation</a:t>
            </a:r>
          </a:p>
          <a:p>
            <a:pPr eaLnBrk="1" hangingPunct="1"/>
            <a:r>
              <a:rPr lang="fr-CA" altLang="fr-FR" sz="2800"/>
              <a:t>DMA</a:t>
            </a:r>
          </a:p>
          <a:p>
            <a:pPr eaLnBrk="1" hangingPunct="1"/>
            <a:r>
              <a:rPr lang="fr-CA" altLang="fr-FR" sz="2800"/>
              <a:t>Pilotes et contrôleurs de périphs</a:t>
            </a:r>
          </a:p>
          <a:p>
            <a:pPr eaLnBrk="1" hangingPunct="1"/>
            <a:r>
              <a:rPr lang="fr-CA" altLang="fr-FR" sz="2800"/>
              <a:t>E/S bloquantes ou non, synchrones ou asynch</a:t>
            </a:r>
          </a:p>
          <a:p>
            <a:pPr eaLnBrk="1" hangingPunct="1"/>
            <a:r>
              <a:rPr lang="fr-CA" altLang="fr-FR" sz="2800"/>
              <a:t>Sous-système du noyau pour E/S</a:t>
            </a:r>
          </a:p>
          <a:p>
            <a:pPr lvl="1" eaLnBrk="1" hangingPunct="1"/>
            <a:r>
              <a:rPr lang="fr-CA" altLang="fr-FR" sz="2400"/>
              <a:t>Tamponnage, cache, spoule</a:t>
            </a:r>
          </a:p>
          <a:p>
            <a:pPr eaLnBrk="1" hangingPunct="1"/>
            <a:endParaRPr lang="fr-CA" altLang="fr-F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135937" cy="1143000"/>
          </a:xfrm>
        </p:spPr>
        <p:txBody>
          <a:bodyPr/>
          <a:lstStyle/>
          <a:p>
            <a:r>
              <a:rPr lang="fr-CA" altLang="fr-FR"/>
              <a:t>Flux de données pour E/S </a:t>
            </a:r>
            <a:r>
              <a:rPr lang="fr-CA" altLang="fr-FR" i="1"/>
              <a:t>sans</a:t>
            </a:r>
            <a:r>
              <a:rPr lang="fr-CA" altLang="fr-FR"/>
              <a:t> DMA</a:t>
            </a:r>
          </a:p>
        </p:txBody>
      </p:sp>
      <p:sp>
        <p:nvSpPr>
          <p:cNvPr id="1638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C9762B-7D7A-4D4B-8738-862E8C26427B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463" y="1916113"/>
            <a:ext cx="172720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UCT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913" y="4322763"/>
            <a:ext cx="172720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Unité E/S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5463" y="3213100"/>
            <a:ext cx="1728787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 err="1">
                <a:solidFill>
                  <a:schemeClr val="tx1"/>
                </a:solidFill>
              </a:rPr>
              <a:t>Mém</a:t>
            </a:r>
            <a:r>
              <a:rPr lang="fr-CA" dirty="0">
                <a:solidFill>
                  <a:schemeClr val="tx1"/>
                </a:solidFill>
              </a:rPr>
              <a:t>. centrale</a:t>
            </a:r>
          </a:p>
        </p:txBody>
      </p:sp>
      <p:sp>
        <p:nvSpPr>
          <p:cNvPr id="12" name="Double flèche horizontale 11"/>
          <p:cNvSpPr/>
          <p:nvPr/>
        </p:nvSpPr>
        <p:spPr>
          <a:xfrm rot="2377678">
            <a:off x="6329363" y="2651125"/>
            <a:ext cx="1093787" cy="361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" name="Double flèche horizontale 12"/>
          <p:cNvSpPr/>
          <p:nvPr/>
        </p:nvSpPr>
        <p:spPr>
          <a:xfrm rot="19713539">
            <a:off x="2122488" y="3257550"/>
            <a:ext cx="2909887" cy="4556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135937" cy="1143000"/>
          </a:xfrm>
        </p:spPr>
        <p:txBody>
          <a:bodyPr/>
          <a:lstStyle/>
          <a:p>
            <a:r>
              <a:rPr lang="fr-CA" altLang="fr-FR"/>
              <a:t>Flux de données pour E/S </a:t>
            </a:r>
            <a:r>
              <a:rPr lang="fr-CA" altLang="fr-FR" i="1"/>
              <a:t>avec</a:t>
            </a:r>
            <a:r>
              <a:rPr lang="fr-CA" altLang="fr-FR"/>
              <a:t> DMA</a:t>
            </a: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68F91-5576-4DC7-B527-E02961E1D785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7900" y="1933575"/>
            <a:ext cx="1728788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UCT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913" y="4322763"/>
            <a:ext cx="172720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Unité E/S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5463" y="3213100"/>
            <a:ext cx="1728787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 err="1">
                <a:solidFill>
                  <a:schemeClr val="tx1"/>
                </a:solidFill>
              </a:rPr>
              <a:t>Mém</a:t>
            </a:r>
            <a:r>
              <a:rPr lang="fr-CA" dirty="0">
                <a:solidFill>
                  <a:schemeClr val="tx1"/>
                </a:solidFill>
              </a:rPr>
              <a:t>. centrale</a:t>
            </a:r>
          </a:p>
        </p:txBody>
      </p:sp>
      <p:sp>
        <p:nvSpPr>
          <p:cNvPr id="12" name="Double flèche horizontale 11"/>
          <p:cNvSpPr/>
          <p:nvPr/>
        </p:nvSpPr>
        <p:spPr>
          <a:xfrm rot="20787414">
            <a:off x="3035300" y="3975100"/>
            <a:ext cx="1204913" cy="5762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6" name="Connecteur droit avec flèche 5"/>
          <p:cNvCxnSpPr>
            <a:endCxn id="8" idx="0"/>
          </p:cNvCxnSpPr>
          <p:nvPr/>
        </p:nvCxnSpPr>
        <p:spPr>
          <a:xfrm flipH="1">
            <a:off x="2195513" y="2492375"/>
            <a:ext cx="2592387" cy="183038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ZoneTexte 14"/>
          <p:cNvSpPr txBox="1">
            <a:spLocks noChangeArrowheads="1"/>
          </p:cNvSpPr>
          <p:nvPr/>
        </p:nvSpPr>
        <p:spPr bwMode="auto">
          <a:xfrm>
            <a:off x="3698875" y="2795868"/>
            <a:ext cx="2281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Lucida Console" panose="020B0609040504020204" pitchFamily="49" charset="0"/>
              </a:rPr>
              <a:t>Commandes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2400" dirty="0">
                <a:latin typeface="Lucida Console" panose="020B0609040504020204" pitchFamily="49" charset="0"/>
              </a:rPr>
              <a:t>et réponses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51325" y="3771900"/>
            <a:ext cx="1728788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DMA</a:t>
            </a:r>
          </a:p>
        </p:txBody>
      </p:sp>
      <p:sp>
        <p:nvSpPr>
          <p:cNvPr id="17" name="Double flèche horizontale 16"/>
          <p:cNvSpPr/>
          <p:nvPr/>
        </p:nvSpPr>
        <p:spPr>
          <a:xfrm rot="20787414">
            <a:off x="5826125" y="3503613"/>
            <a:ext cx="1204913" cy="574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5210175" y="2813050"/>
            <a:ext cx="339725" cy="976313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08AF2F-1349-44DA-AC82-C782D83B560C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7338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/>
              <a:t>DMA: six étapes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2831" r="829" b="12804"/>
          <a:stretch>
            <a:fillRect/>
          </a:stretch>
        </p:blipFill>
        <p:spPr bwMode="auto">
          <a:xfrm>
            <a:off x="304800" y="1408113"/>
            <a:ext cx="88392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4895850" y="850900"/>
            <a:ext cx="4129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>
                <a:latin typeface="Lucida Console" panose="020B0609040504020204" pitchFamily="49" charset="0"/>
              </a:rPr>
              <a:t>Exemple: lecture </a:t>
            </a:r>
            <a:r>
              <a:rPr lang="fr-CA" altLang="fr-FR" sz="2000" dirty="0" err="1">
                <a:latin typeface="Lucida Console" panose="020B0609040504020204" pitchFamily="49" charset="0"/>
              </a:rPr>
              <a:t>disq</a:t>
            </a:r>
            <a:r>
              <a:rPr lang="fr-CA" altLang="fr-FR" sz="2000" dirty="0" err="1">
                <a:latin typeface="Lucida Console" panose="020B0609040504020204" pitchFamily="49" charset="0"/>
                <a:sym typeface="Wingdings" panose="05000000000000000000" pitchFamily="2" charset="2"/>
              </a:rPr>
              <a:t>mém</a:t>
            </a:r>
            <a:endParaRPr lang="fr-CA" altLang="fr-FR" sz="2000" dirty="0">
              <a:latin typeface="Lucida Console" panose="020B060904050402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2238" y="1341438"/>
            <a:ext cx="2125662" cy="71913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04800" y="3141663"/>
            <a:ext cx="2119313" cy="71913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2" name="ZoneTexte 1"/>
          <p:cNvSpPr txBox="1"/>
          <p:nvPr/>
        </p:nvSpPr>
        <p:spPr>
          <a:xfrm>
            <a:off x="6372200" y="4751548"/>
            <a:ext cx="2606254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Entre 2 et 6, l’UCT est libre et peut faire autre chose</a:t>
            </a:r>
          </a:p>
        </p:txBody>
      </p:sp>
      <p:sp>
        <p:nvSpPr>
          <p:cNvPr id="5" name="Forme libre 4"/>
          <p:cNvSpPr/>
          <p:nvPr/>
        </p:nvSpPr>
        <p:spPr>
          <a:xfrm>
            <a:off x="2395728" y="3292179"/>
            <a:ext cx="5779008" cy="1983909"/>
          </a:xfrm>
          <a:custGeom>
            <a:avLst/>
            <a:gdLst>
              <a:gd name="connsiteX0" fmla="*/ 0 w 5779008"/>
              <a:gd name="connsiteY0" fmla="*/ 1983909 h 1983909"/>
              <a:gd name="connsiteX1" fmla="*/ 1371600 w 5779008"/>
              <a:gd name="connsiteY1" fmla="*/ 136821 h 1983909"/>
              <a:gd name="connsiteX2" fmla="*/ 5779008 w 5779008"/>
              <a:gd name="connsiteY2" fmla="*/ 136821 h 1983909"/>
              <a:gd name="connsiteX3" fmla="*/ 5779008 w 5779008"/>
              <a:gd name="connsiteY3" fmla="*/ 136821 h 198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08" h="1983909">
                <a:moveTo>
                  <a:pt x="0" y="1983909"/>
                </a:moveTo>
                <a:cubicBezTo>
                  <a:pt x="204216" y="1214289"/>
                  <a:pt x="408432" y="444669"/>
                  <a:pt x="1371600" y="136821"/>
                </a:cubicBezTo>
                <a:cubicBezTo>
                  <a:pt x="2334768" y="-171027"/>
                  <a:pt x="5779008" y="136821"/>
                  <a:pt x="5779008" y="136821"/>
                </a:cubicBezTo>
                <a:lnTo>
                  <a:pt x="5779008" y="136821"/>
                </a:lnTo>
              </a:path>
            </a:pathLst>
          </a:custGeom>
          <a:noFill/>
          <a:ln w="762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375" y="2276475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Aujourd’hui presque tout ordi a le DMA</a:t>
            </a:r>
          </a:p>
        </p:txBody>
      </p:sp>
      <p:sp>
        <p:nvSpPr>
          <p:cNvPr id="1945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3DE4E-52CE-41CE-9E41-ED52F324253D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24B85B-86C8-4055-AD01-17FFD783B187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2000" dirty="0"/>
              <a:t>Classification unité E/S selon leurs caractéristiques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9027" r="1088" b="8531"/>
          <a:stretch>
            <a:fillRect/>
          </a:stretch>
        </p:blipFill>
        <p:spPr bwMode="auto">
          <a:xfrm>
            <a:off x="107504" y="1257038"/>
            <a:ext cx="8077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8C169E-CE87-2B17-9E5B-8B86BAE6B056}"/>
              </a:ext>
            </a:extLst>
          </p:cNvPr>
          <p:cNvSpPr txBox="1"/>
          <p:nvPr/>
        </p:nvSpPr>
        <p:spPr>
          <a:xfrm>
            <a:off x="6128243" y="450912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DAD498-5958-D710-3292-18FEA53A80E6}"/>
              </a:ext>
            </a:extLst>
          </p:cNvPr>
          <p:cNvSpPr txBox="1"/>
          <p:nvPr/>
        </p:nvSpPr>
        <p:spPr>
          <a:xfrm>
            <a:off x="6460225" y="201032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0C5C77-14DF-A1BD-DE0F-A77AEC5F0935}"/>
              </a:ext>
            </a:extLst>
          </p:cNvPr>
          <p:cNvSpPr txBox="1"/>
          <p:nvPr/>
        </p:nvSpPr>
        <p:spPr>
          <a:xfrm>
            <a:off x="6752132" y="241830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8BFA89-552E-7CEE-B495-7C8D746C4107}"/>
              </a:ext>
            </a:extLst>
          </p:cNvPr>
          <p:cNvSpPr txBox="1"/>
          <p:nvPr/>
        </p:nvSpPr>
        <p:spPr>
          <a:xfrm>
            <a:off x="6924146" y="263990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CE9294-1889-F398-B0D4-7954F090CAFE}"/>
              </a:ext>
            </a:extLst>
          </p:cNvPr>
          <p:cNvSpPr txBox="1"/>
          <p:nvPr/>
        </p:nvSpPr>
        <p:spPr>
          <a:xfrm>
            <a:off x="6453081" y="591068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F32270-3ABD-3E0F-3F8D-89E552A91201}"/>
              </a:ext>
            </a:extLst>
          </p:cNvPr>
          <p:cNvSpPr txBox="1"/>
          <p:nvPr/>
        </p:nvSpPr>
        <p:spPr>
          <a:xfrm>
            <a:off x="6822023" y="1780524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91579-A22E-034F-9E87-4BD9ACC9B93F}"/>
              </a:ext>
            </a:extLst>
          </p:cNvPr>
          <p:cNvSpPr txBox="1"/>
          <p:nvPr/>
        </p:nvSpPr>
        <p:spPr>
          <a:xfrm>
            <a:off x="6925289" y="328483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85A392-4FF3-CDD5-A301-70B9709C36B2}"/>
              </a:ext>
            </a:extLst>
          </p:cNvPr>
          <p:cNvSpPr txBox="1"/>
          <p:nvPr/>
        </p:nvSpPr>
        <p:spPr>
          <a:xfrm>
            <a:off x="4149058" y="3081355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(by program)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E01901-DA14-1E11-0655-193D684CF254}"/>
              </a:ext>
            </a:extLst>
          </p:cNvPr>
          <p:cNvSpPr txBox="1"/>
          <p:nvPr/>
        </p:nvSpPr>
        <p:spPr>
          <a:xfrm>
            <a:off x="6553200" y="307853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673DF6C-2F17-0214-673E-62546ACC32AB}"/>
              </a:ext>
            </a:extLst>
          </p:cNvPr>
          <p:cNvSpPr txBox="1"/>
          <p:nvPr/>
        </p:nvSpPr>
        <p:spPr>
          <a:xfrm>
            <a:off x="3779912" y="6367046"/>
            <a:ext cx="5262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: can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one process at a time)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B2A1C1-0E2D-0DBF-80F7-11DC294F68FF}"/>
              </a:ext>
            </a:extLst>
          </p:cNvPr>
          <p:cNvSpPr txBox="1"/>
          <p:nvPr/>
        </p:nvSpPr>
        <p:spPr>
          <a:xfrm>
            <a:off x="6924146" y="5454314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317AF-F673-43F7-88C7-32B3E86CA7E3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Périphériques par blocs ou par caractères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800"/>
              <a:t>Périphériques par blocs: disques, rubans…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400"/>
              <a:t>Commandes: read, write, seek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400"/>
              <a:t>Accès brut (raw) ou à travers système fichiers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400"/>
              <a:t>Accès représenté en mémoire (memory-mapped)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fr-FR" sz="2000"/>
              <a:t>Semblable au concept de mémoire virtuelle ou cache:</a:t>
            </a:r>
          </a:p>
          <a:p>
            <a:pPr lvl="3" eaLnBrk="1" hangingPunct="1">
              <a:lnSpc>
                <a:spcPct val="90000"/>
              </a:lnSpc>
            </a:pPr>
            <a:r>
              <a:rPr lang="fr-CA" altLang="fr-FR" sz="1800"/>
              <a:t> une certaine partie du contenu de la périphérique est stocké en mémoire principale, donc quand un programme fait une lecture de disque, ceci pourrait être une lecture de mémoire principale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800"/>
              <a:t>Périphériques par caractère (clavier, écran)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400"/>
              <a:t>Get, put traitent des caractères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400"/>
              <a:t>Librairies au dessus peuvent permettre édition de lignes, etc.</a:t>
            </a:r>
          </a:p>
          <a:p>
            <a:pPr lvl="1" eaLnBrk="1" hangingPunct="1">
              <a:lnSpc>
                <a:spcPct val="90000"/>
              </a:lnSpc>
            </a:pPr>
            <a:endParaRPr lang="fr-CA" altLang="fr-FR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AA0017-46C0-4D9E-B8CC-33031B53F08B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Sockets: une abstraction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dirty="0"/>
              <a:t>Unix et Windows utilisent le concept de </a:t>
            </a:r>
            <a:r>
              <a:rPr lang="fr-CA" altLang="fr-FR" i="1" dirty="0"/>
              <a:t>socket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dirty="0"/>
              <a:t>Permet à l’application de faire abstraction du protocole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dirty="0"/>
              <a:t>Fonctionnalité </a:t>
            </a:r>
            <a:r>
              <a:rPr lang="fr-CA" altLang="fr-FR" i="1" dirty="0"/>
              <a:t>select</a:t>
            </a:r>
            <a:r>
              <a:rPr lang="fr-CA" altLang="fr-FR" dirty="0"/>
              <a:t>: appel à </a:t>
            </a:r>
            <a:r>
              <a:rPr lang="fr-CA" altLang="fr-FR" i="1" dirty="0"/>
              <a:t>select</a:t>
            </a:r>
            <a:r>
              <a:rPr lang="fr-CA" altLang="fr-FR" dirty="0"/>
              <a:t> indique en retour quelles sont les sockets prêts à recevoir un paquet ou quelles peuvent accepter un paquet à transmettre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2EE4BE-86B5-4609-B735-87E8FB183589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Horloge et minuterie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Fournit le temps courant, le temps écoulé, déclenche des minuteries</a:t>
            </a:r>
          </a:p>
          <a:p>
            <a:pPr eaLnBrk="1" hangingPunct="1"/>
            <a:r>
              <a:rPr lang="fr-CA" altLang="fr-FR"/>
              <a:t>Peuvent être utilisées pour interruptions périodiques, interruptions après des périodes données</a:t>
            </a:r>
          </a:p>
          <a:p>
            <a:pPr lvl="1" eaLnBrk="1" hangingPunct="1"/>
            <a:r>
              <a:rPr lang="fr-CA" altLang="fr-FR"/>
              <a:t>Grand nombre d’applications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7A857-6688-4800-A433-005D6E83E1DA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E/S bloquantes,synchrones et non-bloquantes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62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Bloquante: le processus qui demande une E/S est suspendu jusqu’à la fin de l’E/S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Facile à comprendre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Mais le proc pourrait vouloir continuer pour faire autres choses </a:t>
            </a:r>
            <a:endParaRPr lang="fr-CA" altLang="fr-FR" sz="2400" dirty="0"/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Asynchrone: l’E/S est demandée, et le processus continue son exécution, il sera plus tard averti de la terminaison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Utilisée dans le passé, peu utilisée à présent car le moment de terminaison est imprévisible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Programmation difficile: quoi faire en attente de l’interruption?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Non-bloquante: dans ce cas, le proc crée des différentes threads pour chaque E/S, qui lui permettent de continuer avec autres activités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Les différentes tâches se réunissent à </a:t>
            </a:r>
            <a:r>
              <a:rPr lang="fr-CA" altLang="fr-FR" sz="2000" dirty="0">
                <a:solidFill>
                  <a:schemeClr val="hlink"/>
                </a:solidFill>
              </a:rPr>
              <a:t>un point programmé par les deux (</a:t>
            </a:r>
            <a:r>
              <a:rPr lang="fr-CA" altLang="fr-FR" sz="2000" dirty="0" err="1">
                <a:solidFill>
                  <a:schemeClr val="hlink"/>
                </a:solidFill>
              </a:rPr>
              <a:t>join</a:t>
            </a:r>
            <a:r>
              <a:rPr lang="fr-CA" altLang="fr-FR" sz="2000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V. discussion sur processus légers Solaris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La solution la plus courante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E9CAE5-6F55-416E-9BBC-35D674609B79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913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/>
              <a:t>E/S synchrones, asynch et </a:t>
            </a:r>
            <a:br>
              <a:rPr lang="fr-CA" altLang="fr-FR"/>
            </a:br>
            <a:r>
              <a:rPr lang="fr-CA" altLang="fr-FR"/>
              <a:t>non-bloquantes</a:t>
            </a:r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1066800" y="15573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1143000" y="40719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2133600" y="2700338"/>
            <a:ext cx="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1143000" y="2624138"/>
            <a:ext cx="9906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57" name="Line 7"/>
          <p:cNvSpPr>
            <a:spLocks noChangeShapeType="1"/>
          </p:cNvSpPr>
          <p:nvPr/>
        </p:nvSpPr>
        <p:spPr bwMode="auto">
          <a:xfrm>
            <a:off x="1143000" y="4071938"/>
            <a:ext cx="9906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3886200" y="1557338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3886200" y="2547938"/>
            <a:ext cx="9906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>
            <a:off x="4876800" y="2547938"/>
            <a:ext cx="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>
            <a:off x="3886200" y="3919538"/>
            <a:ext cx="9906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>
            <a:off x="6553200" y="1633538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7162800" y="26241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7162800" y="2852738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7620000" y="2852738"/>
            <a:ext cx="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7239000" y="4148138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>
            <a:off x="7239000" y="41481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6553200" y="2624138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>
            <a:off x="6553200" y="43767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304800" y="5486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Synchrone:proc suspendu pendant E/S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2895600" y="5410200"/>
            <a:ext cx="2514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 dirty="0" err="1"/>
              <a:t>Asynch:proc</a:t>
            </a:r>
            <a:r>
              <a:rPr lang="fr-CA" altLang="fr-FR" sz="1800" dirty="0"/>
              <a:t> continue, sera interrompu quand E/S complétée – un seul thread</a:t>
            </a:r>
            <a:r>
              <a:rPr lang="fr-CA" altLang="fr-FR" sz="1800" dirty="0">
                <a:latin typeface="Lucida Console" panose="020B06090405040202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CA" altLang="fr-FR" sz="1800" dirty="0">
              <a:latin typeface="Lucida Console" panose="020B0609040504020204" pitchFamily="49" charset="0"/>
            </a:endParaRP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5562600" y="5381625"/>
            <a:ext cx="3581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Non-bloquante: thread A crée thread B pour faire une E/S synchrone, continue pour faire autre chose puis les deux se réunissent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/>
              <a:t>(exemple d’utilisation de processus légers)</a:t>
            </a:r>
            <a:endParaRPr lang="fr-CA" altLang="fr-FR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CA" altLang="fr-FR" sz="1800">
              <a:latin typeface="Lucida Console" panose="020B0609040504020204" pitchFamily="49" charset="0"/>
            </a:endParaRP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6553200" y="15573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2400" dirty="0">
                <a:latin typeface="Lucida Console" panose="020B0609040504020204" pitchFamily="49" charset="0"/>
              </a:rPr>
              <a:t>A</a:t>
            </a:r>
          </a:p>
        </p:txBody>
      </p:sp>
      <p:sp>
        <p:nvSpPr>
          <p:cNvPr id="27674" name="Text Box 27"/>
          <p:cNvSpPr txBox="1">
            <a:spLocks noChangeArrowheads="1"/>
          </p:cNvSpPr>
          <p:nvPr/>
        </p:nvSpPr>
        <p:spPr bwMode="auto">
          <a:xfrm>
            <a:off x="7658099" y="27384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2400" dirty="0">
                <a:latin typeface="Lucida Console" panose="020B0609040504020204" pitchFamily="49" charset="0"/>
              </a:rPr>
              <a:t>B</a:t>
            </a:r>
          </a:p>
        </p:txBody>
      </p:sp>
      <p:sp>
        <p:nvSpPr>
          <p:cNvPr id="27675" name="Text Box 28"/>
          <p:cNvSpPr txBox="1">
            <a:spLocks noChangeArrowheads="1"/>
          </p:cNvSpPr>
          <p:nvPr/>
        </p:nvSpPr>
        <p:spPr bwMode="auto">
          <a:xfrm>
            <a:off x="2916238" y="3814763"/>
            <a:ext cx="963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Lucida Console" panose="020B0609040504020204" pitchFamily="49" charset="0"/>
              </a:rPr>
              <a:t>Interr.</a:t>
            </a:r>
          </a:p>
        </p:txBody>
      </p:sp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5651500" y="4246563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600">
                <a:latin typeface="Lucida Console" panose="020B0609040504020204" pitchFamily="49" charset="0"/>
              </a:rPr>
              <a:t>join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CBBFF-7D33-4806-9733-BE61AC81A7D0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Structure typique de bus PC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967" r="2515" b="1210"/>
          <a:stretch>
            <a:fillRect/>
          </a:stretch>
        </p:blipFill>
        <p:spPr bwMode="auto">
          <a:xfrm>
            <a:off x="762000" y="1447800"/>
            <a:ext cx="7696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476375" y="6381750"/>
            <a:ext cx="766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2000">
                <a:solidFill>
                  <a:schemeClr val="hlink"/>
                </a:solidFill>
                <a:latin typeface="Lucida Console" panose="020B0609040504020204" pitchFamily="49" charset="0"/>
              </a:rPr>
              <a:t>PCI: Peripheral Component Interconnect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76375" y="2313801"/>
            <a:ext cx="863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écran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4F68F1-7C60-4F2A-9A34-323CA66BF51D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Sous-système E/S du noyau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Fonctionnalités:</a:t>
            </a:r>
          </a:p>
          <a:p>
            <a:pPr lvl="1" eaLnBrk="1" hangingPunct="1"/>
            <a:r>
              <a:rPr lang="fr-CA" altLang="fr-FR"/>
              <a:t>Ordonnancement E/S</a:t>
            </a:r>
          </a:p>
          <a:p>
            <a:pPr lvl="1" eaLnBrk="1" hangingPunct="1"/>
            <a:r>
              <a:rPr lang="fr-CA" altLang="fr-FR"/>
              <a:t>Mise en tampon</a:t>
            </a:r>
          </a:p>
          <a:p>
            <a:pPr lvl="1" eaLnBrk="1" hangingPunct="1"/>
            <a:r>
              <a:rPr lang="fr-CA" altLang="fr-FR"/>
              <a:t>Mise en cache</a:t>
            </a:r>
          </a:p>
          <a:p>
            <a:pPr lvl="1" eaLnBrk="1" hangingPunct="1"/>
            <a:r>
              <a:rPr lang="fr-CA" altLang="fr-FR"/>
              <a:t>Mise en attente et réservation de périphérique</a:t>
            </a:r>
          </a:p>
          <a:p>
            <a:pPr lvl="1" eaLnBrk="1" hangingPunct="1"/>
            <a:r>
              <a:rPr lang="fr-CA" altLang="fr-FR"/>
              <a:t>Gestion des erreurs</a:t>
            </a:r>
          </a:p>
          <a:p>
            <a:pPr eaLnBrk="1" hangingPunct="1"/>
            <a:endParaRPr lang="fr-CA" alt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BD214-3492-462C-836B-C826112D41F3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Sous-système E/S du noyau</a:t>
            </a:r>
            <a:br>
              <a:rPr lang="fr-CA" altLang="fr-FR" dirty="0"/>
            </a:br>
            <a:r>
              <a:rPr lang="fr-CA" altLang="fr-FR" sz="2400" dirty="0"/>
              <a:t>Ordonnancement E/S</a:t>
            </a:r>
            <a:br>
              <a:rPr lang="fr-CA" altLang="fr-FR" sz="2400" dirty="0"/>
            </a:br>
            <a:endParaRPr lang="fr-CA" altLang="fr-FR" sz="2400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Optimiser l’ordre dans lequel les E/S sont exécutées </a:t>
            </a:r>
          </a:p>
          <a:p>
            <a:pPr lvl="1" eaLnBrk="1" hangingPunct="1"/>
            <a:r>
              <a:rPr lang="fr-CA" altLang="fr-FR" dirty="0"/>
              <a:t>V. chapitre sur ordonnancement disque</a:t>
            </a:r>
          </a:p>
          <a:p>
            <a:pPr lvl="1" eaLnBrk="1" hangingPunct="1"/>
            <a:r>
              <a:rPr lang="fr-CA" altLang="fr-FR" dirty="0"/>
              <a:t>Chaque périphérique a ses propres critères d’ordonnancement</a:t>
            </a:r>
          </a:p>
          <a:p>
            <a:pPr lvl="2" eaLnBrk="1" hangingPunct="1"/>
            <a:r>
              <a:rPr lang="fr-CA" altLang="fr-FR" dirty="0"/>
              <a:t>P.ex. les critères pour les imprimantes sont forcément différents de ceux pour les disques, etc.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CA96A-F5B7-24A9-7581-6F5F600A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Sous-système E/S du noyau</a:t>
            </a:r>
            <a:br>
              <a:rPr lang="fr-CA" altLang="fr-FR" dirty="0"/>
            </a:br>
            <a:r>
              <a:rPr lang="fr-CA" altLang="fr-FR" sz="2400" dirty="0"/>
              <a:t>Mise en tampon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BC352-8527-E57C-1ED9-D664F33A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tampons (buffers) d’E/S sont les zones de mémoire réservées pour les données en E/S des périphériques</a:t>
            </a:r>
          </a:p>
          <a:p>
            <a:r>
              <a:rPr lang="fr-CA" dirty="0"/>
              <a:t>Leur gestion est effectuée par le 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0C7AF-BAF9-3B3D-F7AA-589D8D34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FFAF3C-9720-B081-CEED-C965EB17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416D-E0B0-4F48-9BB8-A5EE8BBA4A88}" type="slidenum">
              <a:rPr lang="en-US" altLang="fr-FR" smtClean="0"/>
              <a:pPr>
                <a:defRPr/>
              </a:pPr>
              <a:t>32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44549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A1D2DE-A912-4F91-B41A-B0DFE7B963E8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Sous-système E/S du noyau</a:t>
            </a:r>
            <a:br>
              <a:rPr lang="fr-CA" altLang="fr-FR"/>
            </a:br>
            <a:r>
              <a:rPr lang="fr-CA" altLang="fr-FR" sz="2400"/>
              <a:t>Mise en cache</a:t>
            </a:r>
            <a:br>
              <a:rPr lang="fr-CA" altLang="fr-FR" sz="2400"/>
            </a:br>
            <a:endParaRPr lang="fr-CA" altLang="fr-FR" sz="240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2776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sz="2400" dirty="0"/>
              <a:t>Pour efficacité, quelques données couramment utilisés d’une mémoire secondaire </a:t>
            </a:r>
            <a:r>
              <a:rPr lang="fr-CA" altLang="fr-FR" sz="2400"/>
              <a:t>peuvent être </a:t>
            </a:r>
            <a:r>
              <a:rPr lang="fr-CA" altLang="fr-FR" sz="2400" dirty="0"/>
              <a:t>gardés en mémoire principale</a:t>
            </a:r>
          </a:p>
          <a:p>
            <a:pPr eaLnBrk="1" hangingPunct="1"/>
            <a:r>
              <a:rPr lang="fr-CA" altLang="fr-FR" sz="2400" dirty="0"/>
              <a:t>Donc quand un processus exécute une E/S, celle-ci pourrait ne pas être une E/S réelle:</a:t>
            </a:r>
          </a:p>
          <a:p>
            <a:pPr lvl="1" eaLnBrk="1" hangingPunct="1"/>
            <a:r>
              <a:rPr lang="fr-CA" altLang="fr-FR" sz="2000" dirty="0"/>
              <a:t>Elle pourrait être un transfert en mémoire, une simple mise à jour d’un pointeur, etc.</a:t>
            </a:r>
          </a:p>
          <a:p>
            <a:pPr lvl="2" eaLnBrk="1" hangingPunct="1"/>
            <a:r>
              <a:rPr lang="fr-CA" altLang="fr-FR" sz="1800" dirty="0" err="1"/>
              <a:t>V.disque</a:t>
            </a:r>
            <a:r>
              <a:rPr lang="fr-CA" altLang="fr-FR" sz="1800" dirty="0"/>
              <a:t> RAM Chap. 11</a:t>
            </a:r>
          </a:p>
          <a:p>
            <a:pPr eaLnBrk="1" hangingPunct="1"/>
            <a:r>
              <a:rPr lang="fr-CA" altLang="fr-FR" sz="2400" dirty="0"/>
              <a:t>Il faut cependant se préoccuper du problème de ‘</a:t>
            </a:r>
            <a:r>
              <a:rPr lang="fr-CA" altLang="fr-FR" sz="2400" i="1" dirty="0"/>
              <a:t>cohérence du cache</a:t>
            </a:r>
            <a:r>
              <a:rPr lang="fr-CA" altLang="fr-FR" sz="2400" dirty="0"/>
              <a:t>’</a:t>
            </a:r>
          </a:p>
          <a:p>
            <a:pPr lvl="1" eaLnBrk="1" hangingPunct="1"/>
            <a:r>
              <a:rPr lang="fr-CA" altLang="fr-FR" sz="2000" dirty="0"/>
              <a:t>Les changements faits aux données en mémoire centrale devront à un certain point être recopiés en </a:t>
            </a:r>
            <a:r>
              <a:rPr lang="fr-CA" altLang="fr-FR" sz="2000" dirty="0" err="1"/>
              <a:t>mém</a:t>
            </a:r>
            <a:r>
              <a:rPr lang="fr-CA" altLang="fr-FR" sz="2000" dirty="0"/>
              <a:t> secondaire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53ACC0-A325-45EB-916C-2335799294EB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696200" cy="685800"/>
          </a:xfrm>
        </p:spPr>
        <p:txBody>
          <a:bodyPr/>
          <a:lstStyle/>
          <a:p>
            <a:pPr eaLnBrk="1" hangingPunct="1"/>
            <a:r>
              <a:rPr lang="fr-CA" altLang="fr-FR" dirty="0"/>
              <a:t>Sous-système E/S du noyau</a:t>
            </a:r>
            <a:br>
              <a:rPr lang="fr-CA" altLang="fr-FR" dirty="0"/>
            </a:br>
            <a:r>
              <a:rPr lang="fr-CA" altLang="fr-FR" sz="2400" dirty="0"/>
              <a:t>Mise en attente et réservation de périphérique: spoule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400"/>
              <a:t>Spoule ou Spooling est un mécanisme par lequel des travaux à faire sont stockés dans un fichier, pour être ordonnancés plus tard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400"/>
              <a:t>Pour optimiser l’utilisation des périphériques lentes, le SE pourrait diriger à un stockage temporaire les données destinés à la périphérique (ou provenant d’elle)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/>
              <a:t>P.ex. chaque fois qu’un programmeur fait une impression, les données pourraient au lieu être envoyées à un disque, pour être imprimées dans leur ordre de priorité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/>
              <a:t>Aussi les données en provenance d’un lecteur optique pourraient être stockées pour traitement plus tard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Exemple: Spoule d’imprimante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416D-E0B0-4F48-9BB8-A5EE8BBA4A88}" type="slidenum">
              <a:rPr lang="en-US" altLang="fr-FR" smtClean="0"/>
              <a:pPr>
                <a:defRPr/>
              </a:pPr>
              <a:t>35</a:t>
            </a:fld>
            <a:endParaRPr lang="en-US" altLang="fr-FR"/>
          </a:p>
        </p:txBody>
      </p:sp>
      <p:sp>
        <p:nvSpPr>
          <p:cNvPr id="6" name="Rectangle 5"/>
          <p:cNvSpPr/>
          <p:nvPr/>
        </p:nvSpPr>
        <p:spPr>
          <a:xfrm>
            <a:off x="395536" y="2035696"/>
            <a:ext cx="2016224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Processus1: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PRINT</a:t>
            </a:r>
          </a:p>
        </p:txBody>
      </p:sp>
      <p:sp>
        <p:nvSpPr>
          <p:cNvPr id="7" name="Cylindre 6"/>
          <p:cNvSpPr/>
          <p:nvPr/>
        </p:nvSpPr>
        <p:spPr>
          <a:xfrm>
            <a:off x="3851920" y="2060848"/>
            <a:ext cx="1448544" cy="22448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Spoule imprimante</a:t>
            </a:r>
          </a:p>
        </p:txBody>
      </p:sp>
      <p:pic>
        <p:nvPicPr>
          <p:cNvPr id="8" name="Image 7" descr="Free vector graphic: Output, Device, Printer, Inkj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4727" y="2492896"/>
            <a:ext cx="1653952" cy="1362524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 rot="1502951">
            <a:off x="2690242" y="2600437"/>
            <a:ext cx="960400" cy="4184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 droite 12"/>
          <p:cNvSpPr/>
          <p:nvPr/>
        </p:nvSpPr>
        <p:spPr>
          <a:xfrm>
            <a:off x="5411800" y="3019264"/>
            <a:ext cx="960400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27C100-4F71-449C-8D9D-4F7C24A8DD85}"/>
              </a:ext>
            </a:extLst>
          </p:cNvPr>
          <p:cNvSpPr/>
          <p:nvPr/>
        </p:nvSpPr>
        <p:spPr>
          <a:xfrm>
            <a:off x="395536" y="3537992"/>
            <a:ext cx="2016224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Processus2: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PRINT</a:t>
            </a:r>
          </a:p>
        </p:txBody>
      </p:sp>
      <p:sp>
        <p:nvSpPr>
          <p:cNvPr id="14" name="Flèche droite 11">
            <a:extLst>
              <a:ext uri="{FF2B5EF4-FFF2-40B4-BE49-F238E27FC236}">
                <a16:creationId xmlns:a16="http://schemas.microsoft.com/office/drawing/2014/main" id="{379440DB-B0CE-4CFB-B4B9-A957AEDF8B6F}"/>
              </a:ext>
            </a:extLst>
          </p:cNvPr>
          <p:cNvSpPr/>
          <p:nvPr/>
        </p:nvSpPr>
        <p:spPr>
          <a:xfrm rot="20087621">
            <a:off x="2691311" y="3646191"/>
            <a:ext cx="960400" cy="4184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A685AE-28BE-4B0E-99E4-3BF77180C276}"/>
              </a:ext>
            </a:extLst>
          </p:cNvPr>
          <p:cNvSpPr txBox="1"/>
          <p:nvPr/>
        </p:nvSpPr>
        <p:spPr>
          <a:xfrm>
            <a:off x="5300464" y="3379304"/>
            <a:ext cx="110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Ordonnanceur imprimante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C5AF3C-7695-C628-512F-CA0C23ACD379}"/>
              </a:ext>
            </a:extLst>
          </p:cNvPr>
          <p:cNvSpPr txBox="1"/>
          <p:nvPr/>
        </p:nvSpPr>
        <p:spPr>
          <a:xfrm>
            <a:off x="1259632" y="5085184"/>
            <a:ext cx="719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Narrow" panose="020B0606020202030204" pitchFamily="34" charset="0"/>
              </a:rPr>
              <a:t>C’est essentiellement la file des procs en attente de </a:t>
            </a:r>
            <a:r>
              <a:rPr lang="fr-CA" dirty="0" err="1">
                <a:latin typeface="Arial Narrow" panose="020B0606020202030204" pitchFamily="34" charset="0"/>
              </a:rPr>
              <a:t>l’imprim</a:t>
            </a:r>
            <a:r>
              <a:rPr lang="fr-CA" dirty="0">
                <a:latin typeface="Arial Narrow" panose="020B0606020202030204" pitchFamily="34" charset="0"/>
              </a:rPr>
              <a:t> comme nous avons vu</a:t>
            </a:r>
          </a:p>
        </p:txBody>
      </p:sp>
    </p:spTree>
    <p:extLst>
      <p:ext uri="{BB962C8B-B14F-4D97-AF65-F5344CB8AC3E}">
        <p14:creationId xmlns:p14="http://schemas.microsoft.com/office/powerpoint/2010/main" val="522999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6E503-CBEC-4CF6-83C8-853A148F6DBF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20080"/>
            <a:ext cx="7772400" cy="89912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Sous-système E/S du noyau</a:t>
            </a:r>
            <a:br>
              <a:rPr lang="fr-CA" altLang="fr-FR" sz="2800" dirty="0"/>
            </a:br>
            <a:r>
              <a:rPr lang="fr-CA" altLang="fr-FR" sz="2400" dirty="0"/>
              <a:t>Gestion des erreurs</a:t>
            </a:r>
            <a:endParaRPr lang="fr-CA" altLang="fr-FR" sz="2800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Exemples d’erreurs traités par le SE:</a:t>
            </a:r>
          </a:p>
          <a:p>
            <a:pPr lvl="1" eaLnBrk="1" hangingPunct="1"/>
            <a:r>
              <a:rPr lang="fr-CA" altLang="fr-FR" dirty="0"/>
              <a:t>Erreurs de lecture/écriture, protection, périph non-disponible</a:t>
            </a:r>
          </a:p>
          <a:p>
            <a:pPr lvl="1" eaLnBrk="1" hangingPunct="1"/>
            <a:r>
              <a:rPr lang="fr-CA" altLang="fr-FR" dirty="0"/>
              <a:t>Sur erreur, le SE peut chercher à répéter une lecture ou écriture plusieurs fois avant de</a:t>
            </a:r>
          </a:p>
          <a:p>
            <a:pPr eaLnBrk="1" hangingPunct="1"/>
            <a:r>
              <a:rPr lang="fr-CA" altLang="fr-FR" dirty="0"/>
              <a:t>Enfin, signaler l’erreur à l’usager avec un code ‘raison’</a:t>
            </a:r>
          </a:p>
          <a:p>
            <a:pPr eaLnBrk="1" hangingPunct="1"/>
            <a:endParaRPr lang="fr-CA" altLang="fr-FR" dirty="0"/>
          </a:p>
          <a:p>
            <a:pPr lvl="1" eaLnBrk="1" hangingPunct="1"/>
            <a:endParaRPr lang="fr-CA" altLang="fr-FR" dirty="0"/>
          </a:p>
          <a:p>
            <a:pPr lvl="1" eaLnBrk="1" hangingPunct="1"/>
            <a:endParaRPr lang="fr-CA" alt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97D4D2-A7F3-486E-9800-1715D1771D77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Structures de données du noyau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Le noyau garde toutes les informations concernant les fichiers ouverts, composants E/S, connections</a:t>
            </a:r>
          </a:p>
          <a:p>
            <a:pPr eaLnBrk="1" hangingPunct="1"/>
            <a:endParaRPr lang="fr-CA" altLang="fr-FR" dirty="0"/>
          </a:p>
          <a:p>
            <a:pPr eaLnBrk="1" hangingPunct="1"/>
            <a:r>
              <a:rPr lang="fr-CA" altLang="fr-FR" dirty="0"/>
              <a:t>Le </a:t>
            </a:r>
            <a:r>
              <a:rPr lang="fr-CA" altLang="fr-FR"/>
              <a:t>SE gère un </a:t>
            </a:r>
            <a:r>
              <a:rPr lang="fr-CA" altLang="fr-FR" dirty="0"/>
              <a:t>grand nombre de structures de données complexes pour garder l’information sur les tampons, l’allocation de mémoire, etc.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5154F-4C72-4EAE-95D6-B44AA4F8E2F5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Gestion de requêtes E/S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P. ex. lecture d’un fichier de disque</a:t>
            </a:r>
          </a:p>
          <a:p>
            <a:pPr lvl="1" eaLnBrk="1" hangingPunct="1"/>
            <a:r>
              <a:rPr lang="fr-CA" altLang="fr-FR" dirty="0"/>
              <a:t>Déterminer où se trouve le fichier</a:t>
            </a:r>
          </a:p>
          <a:p>
            <a:pPr lvl="1" eaLnBrk="1" hangingPunct="1"/>
            <a:r>
              <a:rPr lang="fr-CA" altLang="fr-FR" dirty="0"/>
              <a:t>Traduire le nom du fichier en nom de périphérique </a:t>
            </a:r>
            <a:r>
              <a:rPr lang="fr-CA" altLang="fr-FR"/>
              <a:t>et localisation </a:t>
            </a:r>
            <a:r>
              <a:rPr lang="fr-CA" altLang="fr-FR" dirty="0"/>
              <a:t>dans périphérique</a:t>
            </a:r>
          </a:p>
          <a:p>
            <a:pPr lvl="1" eaLnBrk="1" hangingPunct="1"/>
            <a:r>
              <a:rPr lang="fr-CA" altLang="fr-FR" dirty="0"/>
              <a:t>Lire physiquement le fichier dans le tampon</a:t>
            </a:r>
          </a:p>
          <a:p>
            <a:pPr lvl="1" eaLnBrk="1" hangingPunct="1"/>
            <a:r>
              <a:rPr lang="fr-CA" altLang="fr-FR" dirty="0"/>
              <a:t>Rendre les données disponibles au processus</a:t>
            </a:r>
          </a:p>
          <a:p>
            <a:pPr lvl="1" eaLnBrk="1" hangingPunct="1"/>
            <a:r>
              <a:rPr lang="fr-CA" altLang="fr-FR" dirty="0"/>
              <a:t>Retourner au processus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70141-2677-4A29-91BF-E3FBCF7014D3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fr-FR"/>
              <a:t>Cycle de vie d’une requête E/S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780" r="24350" b="1387"/>
          <a:stretch>
            <a:fillRect/>
          </a:stretch>
        </p:blipFill>
        <p:spPr bwMode="auto">
          <a:xfrm>
            <a:off x="1585913" y="765175"/>
            <a:ext cx="542448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0" y="1844675"/>
            <a:ext cx="1763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Si données déjà en RAM (cache)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8888" y="5373688"/>
            <a:ext cx="6408737" cy="12239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7812088" y="5876925"/>
            <a:ext cx="1084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Matériel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919391B-4ACB-C929-290E-690203A0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les intéressés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E5061A-24FD-D498-FE73-C47D56E0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Beaucoup d’info dans www sur:</a:t>
            </a:r>
          </a:p>
          <a:p>
            <a:pPr lvl="1"/>
            <a:r>
              <a:rPr lang="fr-CA" dirty="0"/>
              <a:t>Interfaces disques SCSI, IDE, ATA, PATA, SATA etc.</a:t>
            </a:r>
          </a:p>
          <a:p>
            <a:pPr lvl="1"/>
            <a:r>
              <a:rPr lang="fr-CA" dirty="0"/>
              <a:t>Pas sujet d’examen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172A90-E67F-691B-AF34-63E789A6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EE35C0-B098-C5AC-2CDA-AC555DB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B71C8-A5BD-4715-BAC0-6BFF4C56C86E}" type="slidenum">
              <a:rPr lang="en-US" altLang="fr-FR" smtClean="0"/>
              <a:pPr>
                <a:defRPr/>
              </a:pPr>
              <a:t>4</a:t>
            </a:fld>
            <a:endParaRPr lang="en-US" alt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B392BC-D14D-7E43-E51B-4489ADC0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98995"/>
            <a:ext cx="4006552" cy="20208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62D3909-8F3E-7D3D-52CF-BF953894F94F}"/>
              </a:ext>
            </a:extLst>
          </p:cNvPr>
          <p:cNvSpPr txBox="1"/>
          <p:nvPr/>
        </p:nvSpPr>
        <p:spPr>
          <a:xfrm flipH="1">
            <a:off x="5940152" y="4221088"/>
            <a:ext cx="2670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/>
              <a:t>https://getprostorage.com/blog/scsi-vs-sata-vs-ide/</a:t>
            </a:r>
          </a:p>
        </p:txBody>
      </p:sp>
    </p:spTree>
    <p:extLst>
      <p:ext uri="{BB962C8B-B14F-4D97-AF65-F5344CB8AC3E}">
        <p14:creationId xmlns:p14="http://schemas.microsoft.com/office/powerpoint/2010/main" val="2318201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Combien de commutations de processus sont normalement exécutées quand un processus demande une E/S? Ou </a:t>
            </a:r>
            <a:r>
              <a:rPr lang="fr-CA"/>
              <a:t>il est interrompu </a:t>
            </a:r>
            <a:r>
              <a:rPr lang="fr-CA" dirty="0"/>
              <a:t>pour une raison quelconque?</a:t>
            </a:r>
          </a:p>
          <a:p>
            <a:pPr lvl="1"/>
            <a:r>
              <a:rPr lang="fr-CA" dirty="0"/>
              <a:t>Réponse: deux</a:t>
            </a:r>
          </a:p>
          <a:p>
            <a:pPr lvl="2"/>
            <a:r>
              <a:rPr lang="fr-CA" dirty="0"/>
              <a:t>Une pour aller à l’Ordonnanceur UCT</a:t>
            </a:r>
          </a:p>
          <a:p>
            <a:pPr lvl="2"/>
            <a:r>
              <a:rPr lang="fr-CA" dirty="0"/>
              <a:t>Une autre pour aller au processus choisi par l’Ordonnanceur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Chap 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416D-E0B0-4F48-9BB8-A5EE8BBA4A88}" type="slidenum">
              <a:rPr lang="en-US" altLang="fr-FR" smtClean="0"/>
              <a:pPr>
                <a:defRPr/>
              </a:pPr>
              <a:t>40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00043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C45166-776E-47EA-85BE-06D72F0FACB9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>
                <a:solidFill>
                  <a:schemeClr val="tx2"/>
                </a:solidFill>
                <a:latin typeface="Arial Black" panose="020B0A04020102020204" pitchFamily="34" charset="0"/>
              </a:rPr>
              <a:t>Concepts importants du chapitre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fr-CA" altLang="fr-FR" sz="2800"/>
              <a:t>Matériel E/S</a:t>
            </a:r>
          </a:p>
          <a:p>
            <a:pPr eaLnBrk="1" hangingPunct="1"/>
            <a:r>
              <a:rPr lang="fr-CA" altLang="fr-FR" sz="2800"/>
              <a:t>Communication entre UCT et contrôleurs périfériques</a:t>
            </a:r>
          </a:p>
          <a:p>
            <a:pPr eaLnBrk="1" hangingPunct="1"/>
            <a:r>
              <a:rPr lang="fr-CA" altLang="fr-FR" sz="2800"/>
              <a:t>Interruptions et scrutation</a:t>
            </a:r>
          </a:p>
          <a:p>
            <a:pPr eaLnBrk="1" hangingPunct="1"/>
            <a:r>
              <a:rPr lang="fr-CA" altLang="fr-FR" sz="2800"/>
              <a:t>DMA</a:t>
            </a:r>
          </a:p>
          <a:p>
            <a:pPr eaLnBrk="1" hangingPunct="1"/>
            <a:r>
              <a:rPr lang="fr-CA" altLang="fr-FR" sz="2800"/>
              <a:t>Pilotes et contrôleurs de périfs</a:t>
            </a:r>
          </a:p>
          <a:p>
            <a:pPr eaLnBrk="1" hangingPunct="1"/>
            <a:r>
              <a:rPr lang="fr-CA" altLang="fr-FR" sz="2800"/>
              <a:t>E/S bloquantes ou non, asynchrones</a:t>
            </a:r>
          </a:p>
          <a:p>
            <a:pPr eaLnBrk="1" hangingPunct="1"/>
            <a:r>
              <a:rPr lang="fr-CA" altLang="fr-FR" sz="2800"/>
              <a:t>Sous-système du noyau pour E/S</a:t>
            </a:r>
          </a:p>
          <a:p>
            <a:pPr lvl="1" eaLnBrk="1" hangingPunct="1"/>
            <a:r>
              <a:rPr lang="fr-CA" altLang="fr-FR" sz="2400"/>
              <a:t>Tamponnage, cache, spoule</a:t>
            </a:r>
          </a:p>
          <a:p>
            <a:pPr eaLnBrk="1" hangingPunct="1"/>
            <a:endParaRPr lang="fr-CA" altLang="fr-FR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CA42B-AD66-4F86-B3EF-8B578FF1FBEB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Concept de Cache </a:t>
            </a:r>
            <a:r>
              <a:rPr lang="fr-CA" altLang="fr-FR" sz="2400"/>
              <a:t>(déjà mentionné)</a:t>
            </a:r>
            <a:endParaRPr lang="en-US" altLang="fr-FR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altLang="fr-FR" sz="2000" dirty="0"/>
              <a:t>Le mot </a:t>
            </a:r>
            <a:r>
              <a:rPr lang="fr-CA" altLang="fr-FR" sz="2000" i="1" dirty="0"/>
              <a:t>cache</a:t>
            </a:r>
            <a:r>
              <a:rPr lang="fr-CA" altLang="fr-FR" sz="2000" dirty="0"/>
              <a:t> est utilisé souvent dans situations apparemment différentes, </a:t>
            </a:r>
            <a:r>
              <a:rPr lang="fr-CA" altLang="fr-FR" sz="2000" dirty="0" err="1"/>
              <a:t>p.ex</a:t>
            </a:r>
            <a:r>
              <a:rPr lang="fr-CA" altLang="fr-FR" sz="20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fr-FR" sz="1800" dirty="0"/>
              <a:t>Entre l’UCT et la mémoire RAM nous pouvons avoir une </a:t>
            </a:r>
            <a:r>
              <a:rPr lang="fr-CA" altLang="fr-FR" sz="1800" i="1" dirty="0"/>
              <a:t>mémoire cache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fr-FR" sz="1800" dirty="0"/>
              <a:t>Le Translation </a:t>
            </a:r>
            <a:r>
              <a:rPr lang="fr-CA" altLang="fr-FR" sz="1800" dirty="0" err="1"/>
              <a:t>Lookaside</a:t>
            </a:r>
            <a:r>
              <a:rPr lang="fr-CA" altLang="fr-FR" sz="1800" dirty="0"/>
              <a:t> Buffer (TLB) utilisé pour contenir les adresses de mémoire virtuelle les plus récemment utilisés est souvent appelé cache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fr-FR" sz="1800" dirty="0"/>
              <a:t>La technique de charger en RAM certains données disque qui sont beaucoup utilisées est aussi appelée ‘</a:t>
            </a:r>
            <a:r>
              <a:rPr lang="fr-CA" altLang="fr-FR" sz="1800" dirty="0" err="1"/>
              <a:t>caching</a:t>
            </a:r>
            <a:r>
              <a:rPr lang="fr-CA" altLang="fr-FR" sz="1800" dirty="0"/>
              <a:t>’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2000" dirty="0"/>
              <a:t>En général, </a:t>
            </a:r>
            <a:r>
              <a:rPr lang="fr-CA" altLang="fr-FR" sz="2000" dirty="0" err="1"/>
              <a:t>caching</a:t>
            </a:r>
            <a:r>
              <a:rPr lang="fr-CA" altLang="fr-FR" sz="2000" dirty="0"/>
              <a:t> veut dire transférer dans une mémoire plus rapide des informations normalement contenues dans une mémoire plus lente, quand le SE croit qu’elles seront demandées fréquemment dans un futur prochain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2000" dirty="0"/>
              <a:t>L’usager continue à utiliser l’information comme si elle était encore dans la mémoire lente</a:t>
            </a:r>
          </a:p>
          <a:p>
            <a:pPr eaLnBrk="1" hangingPunct="1">
              <a:lnSpc>
                <a:spcPct val="80000"/>
              </a:lnSpc>
            </a:pPr>
            <a:r>
              <a:rPr lang="fr-CA" altLang="fr-FR" sz="2000" dirty="0"/>
              <a:t>Les implémentations du cache doivent résoudre le problème de la ‘cohérence’ entre les données contenues dans le cache et les données contenues dans la mémoire principale</a:t>
            </a:r>
          </a:p>
          <a:p>
            <a:pPr lvl="1" eaLnBrk="1" hangingPunct="1">
              <a:lnSpc>
                <a:spcPct val="80000"/>
              </a:lnSpc>
            </a:pPr>
            <a:r>
              <a:rPr lang="fr-CA" altLang="fr-FR" sz="1800" dirty="0"/>
              <a:t>Ces dernières doivent être mises à jour avant d’être réutilisées</a:t>
            </a:r>
            <a:r>
              <a:rPr lang="fr-CA" altLang="fr-FR" sz="16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fr-CA" altLang="fr-FR" sz="2000" dirty="0"/>
          </a:p>
          <a:p>
            <a:pPr lvl="1" eaLnBrk="1" hangingPunct="1">
              <a:lnSpc>
                <a:spcPct val="80000"/>
              </a:lnSpc>
            </a:pPr>
            <a:endParaRPr lang="fr-CA" altLang="fr-FR" sz="1800" dirty="0"/>
          </a:p>
          <a:p>
            <a:pPr eaLnBrk="1" hangingPunct="1">
              <a:lnSpc>
                <a:spcPct val="80000"/>
              </a:lnSpc>
            </a:pPr>
            <a:endParaRPr lang="fr-CA" altLang="fr-FR" sz="2000" dirty="0"/>
          </a:p>
          <a:p>
            <a:pPr eaLnBrk="1" hangingPunct="1">
              <a:lnSpc>
                <a:spcPct val="80000"/>
              </a:lnSpc>
            </a:pPr>
            <a:endParaRPr lang="en-US" altLang="fr-FR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003A7-FCE6-4044-8A83-E4BFCE5BC4F9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Concept de lieu de référence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sz="2800"/>
              <a:t>Le concept de cache est étroitement lié au concept de ‘lieu de référence’ ou ‘localité de référence’</a:t>
            </a:r>
          </a:p>
          <a:p>
            <a:pPr eaLnBrk="1" hangingPunct="1"/>
            <a:r>
              <a:rPr lang="fr-CA" altLang="fr-FR" sz="2800"/>
              <a:t>Si (comme normal) le programme en exécution est en train de travailler sur une zone de mémoire logique limitée, beaucoup plus petite que sa mémoire logique totale, </a:t>
            </a:r>
          </a:p>
          <a:p>
            <a:pPr lvl="1" eaLnBrk="1" hangingPunct="1"/>
            <a:r>
              <a:rPr lang="fr-CA" altLang="fr-FR" sz="2400"/>
              <a:t>alors il est performant de transférer ces informations dans une mémoire plus rapide et plus petite</a:t>
            </a:r>
          </a:p>
          <a:p>
            <a:pPr eaLnBrk="1" hangingPunct="1"/>
            <a:endParaRPr lang="fr-CA" altLang="fr-FR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51AC9-35C2-4273-B363-2762C3817E0E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Communication entre UCT et contrôleurs périphériques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sz="2000" dirty="0"/>
              <a:t>Différentes techniques:</a:t>
            </a:r>
          </a:p>
          <a:p>
            <a:pPr lvl="1" eaLnBrk="1" hangingPunct="1"/>
            <a:r>
              <a:rPr lang="fr-CA" altLang="fr-FR" sz="1800" dirty="0"/>
              <a:t>UCT et contrôleurs communiquent directement par des registres</a:t>
            </a:r>
          </a:p>
          <a:p>
            <a:pPr lvl="1" eaLnBrk="1" hangingPunct="1"/>
            <a:r>
              <a:rPr lang="fr-CA" altLang="fr-FR" sz="1800" dirty="0"/>
              <a:t>UCT et contrôleurs communiquent par des petites zones de mémoire centrale RAM d’adresse fixe pour chaque contrôleur (ports)</a:t>
            </a:r>
          </a:p>
          <a:p>
            <a:pPr lvl="1" eaLnBrk="1" hangingPunct="1"/>
            <a:r>
              <a:rPr lang="fr-CA" altLang="fr-FR" sz="1800" dirty="0"/>
              <a:t>Aussi, le SE utilise le RAM pour des tampons pour les données d’E/S</a:t>
            </a:r>
          </a:p>
          <a:p>
            <a:pPr lvl="1" eaLnBrk="1" hangingPunct="1"/>
            <a:r>
              <a:rPr lang="fr-CA" altLang="fr-FR" sz="1800" dirty="0"/>
              <a:t>Et combinaisons de ces techniques </a:t>
            </a:r>
          </a:p>
          <a:p>
            <a:pPr eaLnBrk="1" hangingPunct="1"/>
            <a:endParaRPr lang="fr-CA" altLang="fr-FR" sz="2400" dirty="0"/>
          </a:p>
          <a:p>
            <a:pPr lvl="1" eaLnBrk="1" hangingPunct="1">
              <a:buFontTx/>
              <a:buNone/>
            </a:pPr>
            <a:endParaRPr lang="fr-CA" altLang="fr-FR" dirty="0"/>
          </a:p>
        </p:txBody>
      </p:sp>
      <p:grpSp>
        <p:nvGrpSpPr>
          <p:cNvPr id="7174" name="Group 36"/>
          <p:cNvGrpSpPr>
            <a:grpSpLocks/>
          </p:cNvGrpSpPr>
          <p:nvPr/>
        </p:nvGrpSpPr>
        <p:grpSpPr bwMode="auto">
          <a:xfrm>
            <a:off x="198438" y="3600450"/>
            <a:ext cx="8636000" cy="2598738"/>
            <a:chOff x="125" y="2268"/>
            <a:chExt cx="5440" cy="1637"/>
          </a:xfrm>
        </p:grpSpPr>
        <p:sp>
          <p:nvSpPr>
            <p:cNvPr id="7175" name="Rectangle 4"/>
            <p:cNvSpPr>
              <a:spLocks noChangeArrowheads="1"/>
            </p:cNvSpPr>
            <p:nvPr/>
          </p:nvSpPr>
          <p:spPr bwMode="auto">
            <a:xfrm>
              <a:off x="1159" y="2272"/>
              <a:ext cx="953" cy="7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Lucida Console" panose="020B0609040504020204" pitchFamily="49" charset="0"/>
              </a:endParaRPr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1749" y="2272"/>
              <a:ext cx="0" cy="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1749" y="2453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1749" y="2635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1752" y="281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1840" y="3270"/>
              <a:ext cx="1859" cy="63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Lucida Console" panose="020B0609040504020204" pitchFamily="49" charset="0"/>
              </a:endParaRPr>
            </a:p>
          </p:txBody>
        </p:sp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>
              <a:off x="1840" y="3496"/>
              <a:ext cx="18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2" name="Line 11"/>
            <p:cNvSpPr>
              <a:spLocks noChangeShapeType="1"/>
            </p:cNvSpPr>
            <p:nvPr/>
          </p:nvSpPr>
          <p:spPr bwMode="auto">
            <a:xfrm>
              <a:off x="2203" y="327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3" name="Line 12"/>
            <p:cNvSpPr>
              <a:spLocks noChangeShapeType="1"/>
            </p:cNvSpPr>
            <p:nvPr/>
          </p:nvSpPr>
          <p:spPr bwMode="auto">
            <a:xfrm>
              <a:off x="2565" y="327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>
              <a:off x="2928" y="327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5" name="Line 14"/>
            <p:cNvSpPr>
              <a:spLocks noChangeShapeType="1"/>
            </p:cNvSpPr>
            <p:nvPr/>
          </p:nvSpPr>
          <p:spPr bwMode="auto">
            <a:xfrm>
              <a:off x="3246" y="3270"/>
              <a:ext cx="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6" name="Rectangle 15"/>
            <p:cNvSpPr>
              <a:spLocks noChangeArrowheads="1"/>
            </p:cNvSpPr>
            <p:nvPr/>
          </p:nvSpPr>
          <p:spPr bwMode="auto">
            <a:xfrm>
              <a:off x="4380" y="2272"/>
              <a:ext cx="952" cy="7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Lucida Console" panose="020B0609040504020204" pitchFamily="49" charset="0"/>
              </a:endParaRPr>
            </a:p>
          </p:txBody>
        </p:sp>
        <p:sp>
          <p:nvSpPr>
            <p:cNvPr id="7187" name="Line 16"/>
            <p:cNvSpPr>
              <a:spLocks noChangeShapeType="1"/>
            </p:cNvSpPr>
            <p:nvPr/>
          </p:nvSpPr>
          <p:spPr bwMode="auto">
            <a:xfrm>
              <a:off x="2112" y="2544"/>
              <a:ext cx="22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8" name="Line 17"/>
            <p:cNvSpPr>
              <a:spLocks noChangeShapeType="1"/>
            </p:cNvSpPr>
            <p:nvPr/>
          </p:nvSpPr>
          <p:spPr bwMode="auto">
            <a:xfrm flipH="1">
              <a:off x="2429" y="2771"/>
              <a:ext cx="1951" cy="4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9" name="Text Box 19"/>
            <p:cNvSpPr txBox="1">
              <a:spLocks noChangeArrowheads="1"/>
            </p:cNvSpPr>
            <p:nvPr/>
          </p:nvSpPr>
          <p:spPr bwMode="auto">
            <a:xfrm>
              <a:off x="3742" y="3521"/>
              <a:ext cx="1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fr-FR" sz="2400">
                  <a:latin typeface="Lucida Console" panose="020B0609040504020204" pitchFamily="49" charset="0"/>
                </a:rPr>
                <a:t>RAM</a:t>
              </a:r>
            </a:p>
          </p:txBody>
        </p:sp>
        <p:sp>
          <p:nvSpPr>
            <p:cNvPr id="7190" name="Text Box 20"/>
            <p:cNvSpPr txBox="1">
              <a:spLocks noChangeArrowheads="1"/>
            </p:cNvSpPr>
            <p:nvPr/>
          </p:nvSpPr>
          <p:spPr bwMode="auto">
            <a:xfrm>
              <a:off x="4794" y="249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fr-FR" sz="2400">
                  <a:latin typeface="Lucida Console" panose="020B0609040504020204" pitchFamily="49" charset="0"/>
                </a:rPr>
                <a:t>UCT</a:t>
              </a:r>
            </a:p>
          </p:txBody>
        </p:sp>
        <p:sp>
          <p:nvSpPr>
            <p:cNvPr id="7191" name="Text Box 21"/>
            <p:cNvSpPr txBox="1">
              <a:spLocks noChangeArrowheads="1"/>
            </p:cNvSpPr>
            <p:nvPr/>
          </p:nvSpPr>
          <p:spPr bwMode="auto">
            <a:xfrm>
              <a:off x="1159" y="2499"/>
              <a:ext cx="5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fr-FR" sz="1600">
                  <a:latin typeface="Lucida Console" panose="020B0609040504020204" pitchFamily="49" charset="0"/>
                </a:rPr>
                <a:t>Contr.</a:t>
              </a:r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751" y="2589"/>
              <a:ext cx="40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93" name="printer2"/>
            <p:cNvSpPr>
              <a:spLocks noEditPoints="1" noChangeArrowheads="1"/>
            </p:cNvSpPr>
            <p:nvPr/>
          </p:nvSpPr>
          <p:spPr bwMode="auto">
            <a:xfrm>
              <a:off x="161" y="2498"/>
              <a:ext cx="574" cy="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392 w 21600"/>
                <a:gd name="T37" fmla="*/ 23308 h 21600"/>
                <a:gd name="T38" fmla="*/ 20283 w 21600"/>
                <a:gd name="T39" fmla="*/ 31162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10673" y="0"/>
                  </a:moveTo>
                  <a:lnTo>
                    <a:pt x="19186" y="0"/>
                  </a:lnTo>
                  <a:lnTo>
                    <a:pt x="21600" y="4703"/>
                  </a:lnTo>
                  <a:lnTo>
                    <a:pt x="21600" y="10800"/>
                  </a:lnTo>
                  <a:lnTo>
                    <a:pt x="21600" y="16548"/>
                  </a:lnTo>
                  <a:lnTo>
                    <a:pt x="18042" y="16548"/>
                  </a:lnTo>
                  <a:lnTo>
                    <a:pt x="18042" y="21600"/>
                  </a:lnTo>
                  <a:lnTo>
                    <a:pt x="10673" y="21600"/>
                  </a:lnTo>
                  <a:lnTo>
                    <a:pt x="3176" y="21600"/>
                  </a:lnTo>
                  <a:lnTo>
                    <a:pt x="3176" y="16548"/>
                  </a:lnTo>
                  <a:lnTo>
                    <a:pt x="0" y="16548"/>
                  </a:lnTo>
                  <a:lnTo>
                    <a:pt x="0" y="10800"/>
                  </a:lnTo>
                  <a:lnTo>
                    <a:pt x="0" y="4703"/>
                  </a:lnTo>
                  <a:lnTo>
                    <a:pt x="2414" y="0"/>
                  </a:lnTo>
                  <a:lnTo>
                    <a:pt x="10673" y="0"/>
                  </a:lnTo>
                  <a:close/>
                </a:path>
                <a:path w="21600" h="21600" extrusionOk="0">
                  <a:moveTo>
                    <a:pt x="0" y="4703"/>
                  </a:moveTo>
                  <a:lnTo>
                    <a:pt x="3558" y="4703"/>
                  </a:lnTo>
                  <a:lnTo>
                    <a:pt x="17026" y="4703"/>
                  </a:lnTo>
                  <a:lnTo>
                    <a:pt x="21600" y="4703"/>
                  </a:lnTo>
                  <a:lnTo>
                    <a:pt x="0" y="4703"/>
                  </a:lnTo>
                  <a:moveTo>
                    <a:pt x="16518" y="4703"/>
                  </a:moveTo>
                  <a:lnTo>
                    <a:pt x="16518" y="10452"/>
                  </a:lnTo>
                  <a:lnTo>
                    <a:pt x="0" y="10452"/>
                  </a:lnTo>
                  <a:moveTo>
                    <a:pt x="4320" y="16548"/>
                  </a:moveTo>
                  <a:lnTo>
                    <a:pt x="4320" y="17419"/>
                  </a:lnTo>
                  <a:lnTo>
                    <a:pt x="4320" y="20555"/>
                  </a:lnTo>
                  <a:lnTo>
                    <a:pt x="4320" y="21600"/>
                  </a:lnTo>
                  <a:lnTo>
                    <a:pt x="4320" y="16548"/>
                  </a:lnTo>
                  <a:moveTo>
                    <a:pt x="16899" y="16548"/>
                  </a:moveTo>
                  <a:lnTo>
                    <a:pt x="16899" y="17419"/>
                  </a:lnTo>
                  <a:lnTo>
                    <a:pt x="16899" y="20555"/>
                  </a:lnTo>
                  <a:lnTo>
                    <a:pt x="16899" y="21600"/>
                  </a:lnTo>
                  <a:lnTo>
                    <a:pt x="16899" y="16548"/>
                  </a:lnTo>
                  <a:moveTo>
                    <a:pt x="15247" y="14981"/>
                  </a:moveTo>
                  <a:lnTo>
                    <a:pt x="15247" y="10452"/>
                  </a:lnTo>
                  <a:lnTo>
                    <a:pt x="16899" y="16548"/>
                  </a:lnTo>
                  <a:lnTo>
                    <a:pt x="18042" y="16548"/>
                  </a:lnTo>
                  <a:lnTo>
                    <a:pt x="16518" y="10452"/>
                  </a:lnTo>
                  <a:moveTo>
                    <a:pt x="15247" y="14981"/>
                  </a:moveTo>
                  <a:lnTo>
                    <a:pt x="15247" y="14981"/>
                  </a:lnTo>
                  <a:lnTo>
                    <a:pt x="16772" y="17942"/>
                  </a:lnTo>
                  <a:lnTo>
                    <a:pt x="4447" y="17942"/>
                  </a:lnTo>
                  <a:lnTo>
                    <a:pt x="5972" y="14981"/>
                  </a:lnTo>
                  <a:lnTo>
                    <a:pt x="5972" y="10452"/>
                  </a:lnTo>
                  <a:lnTo>
                    <a:pt x="4320" y="16548"/>
                  </a:lnTo>
                  <a:lnTo>
                    <a:pt x="3176" y="16548"/>
                  </a:lnTo>
                  <a:lnTo>
                    <a:pt x="4701" y="10452"/>
                  </a:lnTo>
                  <a:moveTo>
                    <a:pt x="20202" y="5574"/>
                  </a:moveTo>
                  <a:lnTo>
                    <a:pt x="20711" y="5574"/>
                  </a:lnTo>
                  <a:lnTo>
                    <a:pt x="20711" y="7839"/>
                  </a:lnTo>
                  <a:lnTo>
                    <a:pt x="20202" y="7839"/>
                  </a:lnTo>
                  <a:lnTo>
                    <a:pt x="20202" y="5574"/>
                  </a:lnTo>
                  <a:moveTo>
                    <a:pt x="5972" y="14981"/>
                  </a:moveTo>
                  <a:lnTo>
                    <a:pt x="7496" y="14981"/>
                  </a:lnTo>
                  <a:lnTo>
                    <a:pt x="13341" y="14981"/>
                  </a:lnTo>
                  <a:lnTo>
                    <a:pt x="15247" y="14981"/>
                  </a:lnTo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194" name="Line 27"/>
            <p:cNvSpPr>
              <a:spLocks noChangeShapeType="1"/>
            </p:cNvSpPr>
            <p:nvPr/>
          </p:nvSpPr>
          <p:spPr bwMode="auto">
            <a:xfrm>
              <a:off x="4725" y="2268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95" name="Line 28"/>
            <p:cNvSpPr>
              <a:spLocks noChangeShapeType="1"/>
            </p:cNvSpPr>
            <p:nvPr/>
          </p:nvSpPr>
          <p:spPr bwMode="auto">
            <a:xfrm>
              <a:off x="4371" y="2442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>
              <a:off x="4371" y="263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97" name="Line 30"/>
            <p:cNvSpPr>
              <a:spLocks noChangeShapeType="1"/>
            </p:cNvSpPr>
            <p:nvPr/>
          </p:nvSpPr>
          <p:spPr bwMode="auto">
            <a:xfrm>
              <a:off x="4371" y="282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98" name="Text Box 31"/>
            <p:cNvSpPr txBox="1">
              <a:spLocks noChangeArrowheads="1"/>
            </p:cNvSpPr>
            <p:nvPr/>
          </p:nvSpPr>
          <p:spPr bwMode="auto">
            <a:xfrm>
              <a:off x="125" y="2819"/>
              <a:ext cx="8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600">
                  <a:latin typeface="Lucida Console" panose="020B0609040504020204" pitchFamily="49" charset="0"/>
                </a:rPr>
                <a:t>Péripher.</a:t>
              </a:r>
            </a:p>
          </p:txBody>
        </p:sp>
        <p:sp>
          <p:nvSpPr>
            <p:cNvPr id="7199" name="Text Box 32"/>
            <p:cNvSpPr txBox="1">
              <a:spLocks noChangeArrowheads="1"/>
            </p:cNvSpPr>
            <p:nvPr/>
          </p:nvSpPr>
          <p:spPr bwMode="auto">
            <a:xfrm>
              <a:off x="2109" y="3566"/>
              <a:ext cx="1043" cy="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fr-FR" sz="1800">
                  <a:latin typeface="Lucida Console" panose="020B0609040504020204" pitchFamily="49" charset="0"/>
                </a:rPr>
                <a:t>tampon</a:t>
              </a:r>
              <a:endParaRPr lang="en-US" altLang="fr-FR" sz="1800">
                <a:latin typeface="Lucida Console" panose="020B0609040504020204" pitchFamily="49" charset="0"/>
              </a:endParaRPr>
            </a:p>
          </p:txBody>
        </p:sp>
        <p:sp>
          <p:nvSpPr>
            <p:cNvPr id="7200" name="Line 33"/>
            <p:cNvSpPr>
              <a:spLocks noChangeShapeType="1"/>
            </p:cNvSpPr>
            <p:nvPr/>
          </p:nvSpPr>
          <p:spPr bwMode="auto">
            <a:xfrm>
              <a:off x="2064" y="2931"/>
              <a:ext cx="316" cy="31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201" name="Line 34"/>
            <p:cNvSpPr>
              <a:spLocks noChangeShapeType="1"/>
            </p:cNvSpPr>
            <p:nvPr/>
          </p:nvSpPr>
          <p:spPr bwMode="auto">
            <a:xfrm>
              <a:off x="1338" y="3022"/>
              <a:ext cx="772" cy="5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202" name="Line 35"/>
            <p:cNvSpPr>
              <a:spLocks noChangeShapeType="1"/>
            </p:cNvSpPr>
            <p:nvPr/>
          </p:nvSpPr>
          <p:spPr bwMode="auto">
            <a:xfrm flipH="1">
              <a:off x="3107" y="3067"/>
              <a:ext cx="1860" cy="63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1A2437-65DB-4A78-9859-CB36BE0FCB43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Adresses des ports d’E/S des périphériques PC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1620" r="768" b="11830"/>
          <a:stretch>
            <a:fillRect/>
          </a:stretch>
        </p:blipFill>
        <p:spPr bwMode="auto">
          <a:xfrm>
            <a:off x="457200" y="1676400"/>
            <a:ext cx="8405813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321A4-CC46-4A0C-9E23-FEED02DCA98B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Quand communiquer entre programme et périphérique?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Deux méthodes principales:</a:t>
            </a:r>
          </a:p>
          <a:p>
            <a:pPr eaLnBrk="1" hangingPunct="1"/>
            <a:endParaRPr lang="fr-CA" altLang="fr-FR"/>
          </a:p>
          <a:p>
            <a:pPr lvl="1" eaLnBrk="1" hangingPunct="1"/>
            <a:r>
              <a:rPr lang="fr-CA" altLang="fr-FR"/>
              <a:t>Scrutation </a:t>
            </a:r>
            <a:r>
              <a:rPr lang="fr-CA" altLang="fr-FR" i="1"/>
              <a:t>(polling):</a:t>
            </a:r>
            <a:r>
              <a:rPr lang="fr-CA" altLang="fr-FR"/>
              <a:t> l’initiative est au programme</a:t>
            </a:r>
          </a:p>
          <a:p>
            <a:pPr lvl="1" eaLnBrk="1" hangingPunct="1"/>
            <a:endParaRPr lang="fr-CA" altLang="fr-FR"/>
          </a:p>
          <a:p>
            <a:pPr lvl="1" eaLnBrk="1" hangingPunct="1"/>
            <a:r>
              <a:rPr lang="fr-CA" altLang="fr-FR"/>
              <a:t>Interruption: l’initiative est à la périphérique</a:t>
            </a:r>
          </a:p>
          <a:p>
            <a:pPr lvl="1" eaLnBrk="1" hangingPunct="1"/>
            <a:endParaRPr lang="fr-CA" altLang="fr-FR"/>
          </a:p>
          <a:p>
            <a:pPr eaLnBrk="1" hangingPunct="1"/>
            <a:r>
              <a:rPr lang="fr-CA" altLang="fr-FR"/>
              <a:t>Grande variété d’implémentations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AF7D0-ADB6-458F-A8FC-33963677D455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Scrutation (polling)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196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fr-CA" sz="1800" dirty="0"/>
              <a:t>(supposons qu’il soit une commande d’impression)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 dirty="0"/>
              <a:t>Une donnée est prête à imprimer dans un registre d’UCT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 dirty="0"/>
              <a:t>Bit dans le contrôleur E/S: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1800" dirty="0"/>
              <a:t>Occupé ou Libre – (prêt à accepter commande)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 dirty="0"/>
              <a:t>L’UCT continue de regarder le bit occupé du contrôleur jusqu’à ce qu’il soit libre (c’est la scrutation)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 dirty="0"/>
              <a:t>Elle positionne alors un bit ‘commande prête’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 dirty="0"/>
              <a:t>Le contrôleur voit ceci et cherche dans le registre d’UCT la donnée à sortir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 dirty="0"/>
              <a:t>Etc</a:t>
            </a:r>
            <a:r>
              <a:rPr lang="fr-CA" sz="200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000"/>
              <a:t>Inefficacité </a:t>
            </a:r>
            <a:r>
              <a:rPr lang="fr-CA" sz="2000" dirty="0"/>
              <a:t>de cette méthode si (comme normal) l’UCT se trouve très souvent dans une boucle de scrutation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sz="1800" dirty="0"/>
              <a:t>Attente occupée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200" dirty="0"/>
              <a:t>Mais matériel plus simple que pour l’interruption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04813"/>
            <a:ext cx="39639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1400">
                <a:latin typeface="Times New Roman" panose="02020603050405020304" pitchFamily="18" charset="0"/>
              </a:rPr>
              <a:t>Chap 13</a:t>
            </a:r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8E3DE-B807-47FE-9BD2-2C7CCDCE640D}" type="slidenum">
              <a:rPr lang="en-US" altLang="fr-FR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Interruption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Condition qui se présente à l’UCT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À moins que l’interruption ne soit masquée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Normalement deux types d’interruptions: </a:t>
            </a:r>
            <a:r>
              <a:rPr lang="fr-CA" altLang="fr-FR" sz="2000" dirty="0" err="1"/>
              <a:t>masquable</a:t>
            </a:r>
            <a:r>
              <a:rPr lang="fr-CA" altLang="fr-FR" sz="2000" dirty="0"/>
              <a:t>, non </a:t>
            </a:r>
            <a:r>
              <a:rPr lang="fr-CA" altLang="fr-FR" sz="2000" dirty="0" err="1"/>
              <a:t>masquable</a:t>
            </a:r>
            <a:endParaRPr lang="fr-CA" altLang="fr-FR" sz="2000" dirty="0"/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Les non-</a:t>
            </a:r>
            <a:r>
              <a:rPr lang="fr-CA" altLang="fr-FR" sz="2000" dirty="0" err="1"/>
              <a:t>masquable</a:t>
            </a:r>
            <a:r>
              <a:rPr lang="fr-CA" altLang="fr-FR" sz="2000" dirty="0"/>
              <a:t> sont des conditions qui rendent impossible la continuation de l’exécution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Transfert à une adresse de mémoire où il y a renvoi à la routine de traitement (dans le </a:t>
            </a:r>
            <a:r>
              <a:rPr lang="fr-CA" altLang="fr-FR" sz="2400" i="1" dirty="0"/>
              <a:t>vecteur d’interruption</a:t>
            </a:r>
            <a:r>
              <a:rPr lang="fr-CA" altLang="fr-FR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Les interruptions peuvent avoir différentes priorités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dirty="0"/>
              <a:t>Si une interruption d’haute priorité se présente lors que le système est en train de traiter une </a:t>
            </a:r>
            <a:r>
              <a:rPr lang="fr-CA" altLang="fr-FR" sz="2000" dirty="0" err="1"/>
              <a:t>int</a:t>
            </a:r>
            <a:r>
              <a:rPr lang="fr-CA" altLang="fr-FR" sz="2000" dirty="0"/>
              <a:t>. de </a:t>
            </a:r>
            <a:r>
              <a:rPr lang="fr-CA" altLang="fr-FR" sz="2000" dirty="0" err="1"/>
              <a:t>prio</a:t>
            </a:r>
            <a:r>
              <a:rPr lang="fr-CA" altLang="fr-FR" sz="2000" dirty="0"/>
              <a:t>. faible, traitement de la deuxième est interrompu</a:t>
            </a:r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42222"/>
              </p:ext>
            </p:extLst>
          </p:nvPr>
        </p:nvGraphicFramePr>
        <p:xfrm>
          <a:off x="5004048" y="5027771"/>
          <a:ext cx="3875734" cy="178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2" imgW="5619048" imgH="3723810" progId="Adobe.Illustrator.7">
                  <p:embed/>
                </p:oleObj>
              </mc:Choice>
              <mc:Fallback>
                <p:oleObj name="Artwork" r:id="rId2" imgW="5619048" imgH="3723810" progId="Adobe.Illustrator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027771"/>
                        <a:ext cx="3875734" cy="1785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uqoinaugural">
  <a:themeElements>
    <a:clrScheme name="uqoinaugural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qoinaugural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qoinaugu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qoinaugu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qoinaugu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qoinaugu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qoinaugu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qoinaugu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qoinaugu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2390</Words>
  <Application>Microsoft Office PowerPoint</Application>
  <PresentationFormat>Affichage à l'écran (4:3)</PresentationFormat>
  <Paragraphs>356</Paragraphs>
  <Slides>43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Arial Narrow</vt:lpstr>
      <vt:lpstr>Lucida Console</vt:lpstr>
      <vt:lpstr>Times New Roman</vt:lpstr>
      <vt:lpstr>uqoinaugural</vt:lpstr>
      <vt:lpstr>Artwork</vt:lpstr>
      <vt:lpstr>Chapitre 13</vt:lpstr>
      <vt:lpstr>Concepts importants du chapitre</vt:lpstr>
      <vt:lpstr>Structure typique de bus PC</vt:lpstr>
      <vt:lpstr>Pour les intéressés</vt:lpstr>
      <vt:lpstr>Communication entre UCT et contrôleurs périphériques</vt:lpstr>
      <vt:lpstr>Adresses des ports d’E/S des périphériques PC</vt:lpstr>
      <vt:lpstr>Quand communiquer entre programme et périphérique?</vt:lpstr>
      <vt:lpstr>Scrutation (polling)</vt:lpstr>
      <vt:lpstr>Interruption</vt:lpstr>
      <vt:lpstr>Interruptions et ‘trappes’</vt:lpstr>
      <vt:lpstr>Cycle d’E/S</vt:lpstr>
      <vt:lpstr>Table des vecteurs d’interruptions Intel Pentium (partie non-masquable jusqu’à 18)</vt:lpstr>
      <vt:lpstr>Masque des interruptions</vt:lpstr>
      <vt:lpstr>Appels du système</vt:lpstr>
      <vt:lpstr>Driver=pilote et contrôleur de périf. </vt:lpstr>
      <vt:lpstr>Structure E/S d’un noyau (driver=pilote)</vt:lpstr>
      <vt:lpstr>Interface E/S d’application</vt:lpstr>
      <vt:lpstr>Accès direct en mémoire (DMA)</vt:lpstr>
      <vt:lpstr>Le maçon et son aide</vt:lpstr>
      <vt:lpstr>Flux de données pour E/S sans DMA</vt:lpstr>
      <vt:lpstr>Flux de données pour E/S avec DMA</vt:lpstr>
      <vt:lpstr>DMA: six étapes</vt:lpstr>
      <vt:lpstr>Aujourd’hui presque tout ordi a le DMA</vt:lpstr>
      <vt:lpstr>Classification unité E/S selon leurs caractéristiques</vt:lpstr>
      <vt:lpstr>Périphériques par blocs ou par caractères</vt:lpstr>
      <vt:lpstr>Sockets: une abstraction</vt:lpstr>
      <vt:lpstr>Horloge et minuterie</vt:lpstr>
      <vt:lpstr>E/S bloquantes,synchrones et non-bloquantes</vt:lpstr>
      <vt:lpstr>E/S synchrones, asynch et  non-bloquantes</vt:lpstr>
      <vt:lpstr>Sous-système E/S du noyau</vt:lpstr>
      <vt:lpstr>Sous-système E/S du noyau Ordonnancement E/S </vt:lpstr>
      <vt:lpstr>Sous-système E/S du noyau Mise en tampon</vt:lpstr>
      <vt:lpstr>Sous-système E/S du noyau Mise en cache </vt:lpstr>
      <vt:lpstr>Sous-système E/S du noyau Mise en attente et réservation de périphérique: spoule</vt:lpstr>
      <vt:lpstr>Exemple: Spoule d’imprimante</vt:lpstr>
      <vt:lpstr>Sous-système E/S du noyau Gestion des erreurs</vt:lpstr>
      <vt:lpstr>Structures de données du noyau</vt:lpstr>
      <vt:lpstr>Gestion de requêtes E/S</vt:lpstr>
      <vt:lpstr>Cycle de vie d’une requête E/S</vt:lpstr>
      <vt:lpstr>Question</vt:lpstr>
      <vt:lpstr>Présentation PowerPoint</vt:lpstr>
      <vt:lpstr>Concept de Cache (déjà mentionné)</vt:lpstr>
      <vt:lpstr>Concept de lieu de référence</vt:lpstr>
    </vt:vector>
  </TitlesOfParts>
  <Company>UQAH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12</dc:title>
  <dc:creator>SIA</dc:creator>
  <cp:lastModifiedBy>Logrippo, Luigi</cp:lastModifiedBy>
  <cp:revision>198</cp:revision>
  <dcterms:created xsi:type="dcterms:W3CDTF">2002-11-21T23:47:00Z</dcterms:created>
  <dcterms:modified xsi:type="dcterms:W3CDTF">2022-12-07T18:00:06Z</dcterms:modified>
</cp:coreProperties>
</file>