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7" r:id="rId2"/>
    <p:sldId id="304" r:id="rId3"/>
    <p:sldId id="294" r:id="rId4"/>
    <p:sldId id="328" r:id="rId5"/>
    <p:sldId id="317" r:id="rId6"/>
    <p:sldId id="327" r:id="rId7"/>
    <p:sldId id="266" r:id="rId8"/>
    <p:sldId id="312" r:id="rId9"/>
    <p:sldId id="269" r:id="rId10"/>
    <p:sldId id="267" r:id="rId11"/>
    <p:sldId id="268" r:id="rId12"/>
    <p:sldId id="275" r:id="rId13"/>
    <p:sldId id="329" r:id="rId14"/>
    <p:sldId id="318" r:id="rId15"/>
    <p:sldId id="270" r:id="rId16"/>
    <p:sldId id="271" r:id="rId17"/>
    <p:sldId id="272" r:id="rId18"/>
    <p:sldId id="314" r:id="rId19"/>
    <p:sldId id="319" r:id="rId20"/>
    <p:sldId id="273" r:id="rId21"/>
    <p:sldId id="274" r:id="rId22"/>
    <p:sldId id="320" r:id="rId23"/>
    <p:sldId id="324" r:id="rId24"/>
    <p:sldId id="323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3" r:id="rId34"/>
    <p:sldId id="309" r:id="rId35"/>
    <p:sldId id="292" r:id="rId36"/>
    <p:sldId id="322" r:id="rId37"/>
    <p:sldId id="315" r:id="rId38"/>
    <p:sldId id="326" r:id="rId39"/>
    <p:sldId id="321" r:id="rId40"/>
    <p:sldId id="301" r:id="rId41"/>
    <p:sldId id="302" r:id="rId42"/>
    <p:sldId id="325" r:id="rId43"/>
    <p:sldId id="303" r:id="rId44"/>
    <p:sldId id="311" r:id="rId45"/>
    <p:sldId id="296" r:id="rId46"/>
    <p:sldId id="297" r:id="rId47"/>
    <p:sldId id="310" r:id="rId48"/>
    <p:sldId id="286" r:id="rId49"/>
    <p:sldId id="289" r:id="rId50"/>
    <p:sldId id="287" r:id="rId51"/>
    <p:sldId id="288" r:id="rId52"/>
    <p:sldId id="290" r:id="rId53"/>
    <p:sldId id="298" r:id="rId54"/>
    <p:sldId id="316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3333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ED878F-78D2-4074-ADE7-4712103256E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Click to edit Master text styles</a:t>
            </a:r>
          </a:p>
          <a:p>
            <a:pPr lvl="1"/>
            <a:r>
              <a:rPr lang="fr-CA" noProof="0"/>
              <a:t>Second level</a:t>
            </a:r>
          </a:p>
          <a:p>
            <a:pPr lvl="2"/>
            <a:r>
              <a:rPr lang="fr-CA" noProof="0"/>
              <a:t>Third level</a:t>
            </a:r>
          </a:p>
          <a:p>
            <a:pPr lvl="3"/>
            <a:r>
              <a:rPr lang="fr-CA" noProof="0"/>
              <a:t>Fourth level</a:t>
            </a:r>
          </a:p>
          <a:p>
            <a:pPr lvl="4"/>
            <a:r>
              <a:rPr lang="fr-CA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9C4EA8-8F40-4152-8A0E-BCAE251F075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C4EA8-8F40-4152-8A0E-BCAE251F0753}" type="slidenum">
              <a:rPr lang="fr-CA" altLang="fr-FR" smtClean="0"/>
              <a:pPr>
                <a:defRPr/>
              </a:pPr>
              <a:t>35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905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1014413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81000"/>
            <a:ext cx="7847013" cy="1219200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CA"/>
              <a:t>Introduction aux SE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057400"/>
            <a:ext cx="7848600" cy="3657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fr-CA"/>
              <a:t>Chapitre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434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00800"/>
            <a:ext cx="93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0426-20CD-4B75-A25F-F480CB8FAA0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526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A1B3-AFB6-4EC3-8B2C-41C78CEB01F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996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325438"/>
            <a:ext cx="2000250" cy="57356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325438"/>
            <a:ext cx="5848350" cy="57356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3860-FED6-4E2F-B93B-B12E624184E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2131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288" y="325438"/>
            <a:ext cx="7885112" cy="962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67150" cy="4765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867150" cy="4765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9042-7366-48FC-BDC9-039B51BB924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3382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67A6-23A5-4D91-9301-B1F01E2FF31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690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1620-7205-4CD0-A39C-B059B6ECFF9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377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67150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867150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20BA-602C-402A-9AC3-3A429E82190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0886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481B-F9BA-48C6-80E3-E88B0DC2BC4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5044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923A-6D57-4545-8506-431A7A77846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3691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1CFF-016A-4400-86E3-6F2C533735A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6647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7C78-6E32-4658-BEA8-462A69F2729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030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5221-962D-4EF0-803E-EF599D6480E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8453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1025525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8867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Click to edit Master text styles</a:t>
            </a:r>
          </a:p>
          <a:p>
            <a:pPr lvl="1"/>
            <a:r>
              <a:rPr lang="fr-CA" altLang="fr-FR"/>
              <a:t>Second Level</a:t>
            </a:r>
          </a:p>
          <a:p>
            <a:pPr lvl="2"/>
            <a:r>
              <a:rPr lang="fr-CA" altLang="fr-FR"/>
              <a:t>Third Level</a:t>
            </a:r>
          </a:p>
          <a:p>
            <a:pPr lvl="3"/>
            <a:r>
              <a:rPr lang="fr-CA" altLang="fr-FR"/>
              <a:t>Fourth Level</a:t>
            </a:r>
          </a:p>
          <a:p>
            <a:pPr lvl="4"/>
            <a:r>
              <a:rPr lang="fr-CA" altLang="fr-FR"/>
              <a:t>Fifth Level</a:t>
            </a:r>
            <a:endParaRPr lang="en-US" alt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63" y="6400800"/>
            <a:ext cx="64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9F1590-4BB8-4992-B319-32C60D3F868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n"/>
        <a:defRPr kumimoji="1" sz="2800" b="1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rgbClr val="00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rgbClr val="00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FE5E3B-0D86-4E4E-A383-DD9BCD5EF879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Chapitre 7 continuation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/>
          </a:p>
          <a:p>
            <a:r>
              <a:rPr lang="fr-CA" altLang="fr-FR"/>
              <a:t>Problèmes classiques de synchronisation</a:t>
            </a:r>
          </a:p>
          <a:p>
            <a:r>
              <a:rPr lang="fr-CA" altLang="fr-FR"/>
              <a:t>Lecteurs - Écrivains</a:t>
            </a:r>
          </a:p>
          <a:p>
            <a:r>
              <a:rPr lang="fr-CA" altLang="fr-FR"/>
              <a:t>Les philosophes mangeant</a:t>
            </a:r>
          </a:p>
          <a:p>
            <a:r>
              <a:rPr lang="fr-CA" altLang="fr-FR"/>
              <a:t>Moniteurs</a:t>
            </a:r>
          </a:p>
          <a:p>
            <a:r>
              <a:rPr lang="fr-CA" altLang="fr-FR"/>
              <a:t>Threads en Java</a:t>
            </a:r>
          </a:p>
        </p:txBody>
      </p:sp>
      <p:pic>
        <p:nvPicPr>
          <p:cNvPr id="5126" name="Picture 4" descr="bd0730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1822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98525" y="5573713"/>
            <a:ext cx="256698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CA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http://w3.uqo.ca/luigi/</a:t>
            </a:r>
          </a:p>
          <a:p>
            <a:pPr>
              <a:defRPr/>
            </a:pPr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3EA02-0218-4D58-A652-15A3A160096F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Les écrivains</a:t>
            </a:r>
            <a:endParaRPr lang="fr-CA" dirty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1447800" y="1622425"/>
            <a:ext cx="4897495" cy="29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endParaRPr kumimoji="0" lang="fr-CA" altLang="fr-FR" sz="22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b="0" dirty="0">
                <a:latin typeface="Arial Narrow" pitchFamily="34" charset="0"/>
              </a:rPr>
              <a:t>Écrivain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b="0" dirty="0">
                <a:latin typeface="Times New Roman" pitchFamily="18" charset="0"/>
              </a:rPr>
              <a:t>	</a:t>
            </a: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kumimoji="0" lang="fr-CA" altLang="fr-FR" sz="2200" dirty="0" err="1">
                <a:solidFill>
                  <a:schemeClr val="tx1"/>
                </a:solidFill>
                <a:latin typeface="Courier New" pitchFamily="49" charset="0"/>
              </a:rPr>
              <a:t>acquire</a:t>
            </a: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kumimoji="0" lang="fr-CA" altLang="fr-FR" sz="2200" dirty="0" err="1">
                <a:solidFill>
                  <a:schemeClr val="tx1"/>
                </a:solidFill>
                <a:latin typeface="Courier New" pitchFamily="49" charset="0"/>
              </a:rPr>
              <a:t>db</a:t>
            </a: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				 </a:t>
            </a:r>
            <a:r>
              <a:rPr kumimoji="0" lang="fr-CA" altLang="fr-FR" sz="2200" b="0" dirty="0">
                <a:solidFill>
                  <a:schemeClr val="tx1"/>
                </a:solidFill>
                <a:latin typeface="Courier New" pitchFamily="49" charset="0"/>
              </a:rPr>
              <a:t>. . .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			</a:t>
            </a:r>
            <a:r>
              <a:rPr kumimoji="0" lang="fr-CA" altLang="fr-FR" sz="2200" dirty="0">
                <a:solidFill>
                  <a:schemeClr val="hlink"/>
                </a:solidFill>
                <a:latin typeface="Courier New" pitchFamily="49" charset="0"/>
              </a:rPr>
              <a:t>// écriture</a:t>
            </a:r>
            <a:endParaRPr kumimoji="0" lang="fr-CA" altLang="fr-FR" sz="22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				 </a:t>
            </a:r>
            <a:r>
              <a:rPr kumimoji="0" lang="fr-CA" altLang="fr-FR" sz="2200" b="0" dirty="0">
                <a:solidFill>
                  <a:schemeClr val="tx1"/>
                </a:solidFill>
                <a:latin typeface="Courier New" pitchFamily="49" charset="0"/>
              </a:rPr>
              <a:t>. . .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		release(</a:t>
            </a:r>
            <a:r>
              <a:rPr kumimoji="0" lang="fr-CA" altLang="fr-FR" sz="2200" dirty="0" err="1">
                <a:solidFill>
                  <a:schemeClr val="tx1"/>
                </a:solidFill>
                <a:latin typeface="Courier New" pitchFamily="49" charset="0"/>
              </a:rPr>
              <a:t>db</a:t>
            </a:r>
            <a:r>
              <a:rPr kumimoji="0" lang="fr-CA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A0101-65FA-404B-B883-FC56AEBF0EBB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Les lecteurs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57200" y="1208088"/>
            <a:ext cx="8686800" cy="47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400" b="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acquire(</a:t>
            </a:r>
            <a:r>
              <a:rPr kumimoji="0" lang="en-US" altLang="fr-FR" sz="22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mutex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	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readerCount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 ++ 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	if 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readerCount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 == 1 then acquire(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db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release(</a:t>
            </a:r>
            <a:r>
              <a:rPr kumimoji="0" lang="en-US" altLang="fr-FR" sz="22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mutex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endParaRPr kumimoji="0" lang="en-US" altLang="fr-FR" sz="2200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3000" dirty="0">
                <a:solidFill>
                  <a:srgbClr val="FF3300"/>
                </a:solidFill>
                <a:latin typeface="Courier New" pitchFamily="49" charset="0"/>
              </a:rPr>
              <a:t>//</a:t>
            </a:r>
            <a:r>
              <a:rPr kumimoji="0" lang="en-US" altLang="fr-FR" sz="3000" dirty="0" err="1">
                <a:solidFill>
                  <a:srgbClr val="FF3300"/>
                </a:solidFill>
                <a:latin typeface="Courier New" pitchFamily="49" charset="0"/>
              </a:rPr>
              <a:t>CritSect:lecture</a:t>
            </a:r>
            <a:r>
              <a:rPr kumimoji="0" lang="en-US" altLang="fr-FR" b="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     acquire(</a:t>
            </a:r>
            <a:r>
              <a:rPr kumimoji="0" lang="en-US" altLang="fr-FR" sz="22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mutex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	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readerCount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 -- ;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	if 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readerCount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 == 0 then release(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itchFamily="49" charset="0"/>
              </a:rPr>
              <a:t>db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	release(</a:t>
            </a:r>
            <a:r>
              <a:rPr kumimoji="0" lang="en-US" altLang="fr-FR" sz="22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mutex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fr-FR" sz="22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2667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 b="0">
                <a:solidFill>
                  <a:srgbClr val="333399"/>
                </a:solidFill>
                <a:latin typeface="Arial Narrow" panose="020B0606020202030204" pitchFamily="34" charset="0"/>
              </a:rPr>
              <a:t>Le premier lecteur d ’un groupe pourrait devoir attendre sur db, il doit aussi bloquer les écrivains. Quand il sera entré, les lect. suivants pourront entrer librement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562600" y="5791200"/>
            <a:ext cx="3581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 b="0">
                <a:solidFill>
                  <a:srgbClr val="333399"/>
                </a:solidFill>
                <a:latin typeface="Arial Narrow" panose="020B0606020202030204" pitchFamily="34" charset="0"/>
              </a:rPr>
              <a:t>Le dernier lecteur sortant doit permettre l`accès aux écrivains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fr-CA" altLang="fr-FR" sz="1800" b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V="1">
            <a:off x="7086600" y="2362200"/>
            <a:ext cx="0" cy="3810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V="1">
            <a:off x="6248400" y="5334000"/>
            <a:ext cx="0" cy="3810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4347" name="AutoShape 12"/>
          <p:cNvSpPr>
            <a:spLocks/>
          </p:cNvSpPr>
          <p:nvPr/>
        </p:nvSpPr>
        <p:spPr bwMode="auto">
          <a:xfrm>
            <a:off x="1066800" y="1371600"/>
            <a:ext cx="76200" cy="1371600"/>
          </a:xfrm>
          <a:prstGeom prst="leftBracket">
            <a:avLst>
              <a:gd name="adj" fmla="val 150000"/>
            </a:avLst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3"/>
          <p:cNvSpPr>
            <a:spLocks/>
          </p:cNvSpPr>
          <p:nvPr/>
        </p:nvSpPr>
        <p:spPr bwMode="auto">
          <a:xfrm>
            <a:off x="1066800" y="4191000"/>
            <a:ext cx="76200" cy="1371600"/>
          </a:xfrm>
          <a:prstGeom prst="leftBracket">
            <a:avLst>
              <a:gd name="adj" fmla="val 150000"/>
            </a:avLst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ZoneTexte 12"/>
          <p:cNvSpPr txBox="1">
            <a:spLocks noChangeArrowheads="1"/>
          </p:cNvSpPr>
          <p:nvPr/>
        </p:nvSpPr>
        <p:spPr bwMode="auto">
          <a:xfrm>
            <a:off x="152400" y="16398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 b="0">
                <a:solidFill>
                  <a:srgbClr val="333399"/>
                </a:solidFill>
                <a:latin typeface="Arial Narrow" panose="020B0606020202030204" pitchFamily="34" charset="0"/>
              </a:rPr>
              <a:t>Avant lecture</a:t>
            </a:r>
          </a:p>
        </p:txBody>
      </p:sp>
      <p:sp>
        <p:nvSpPr>
          <p:cNvPr id="14350" name="ZoneTexte 13"/>
          <p:cNvSpPr txBox="1">
            <a:spLocks noChangeArrowheads="1"/>
          </p:cNvSpPr>
          <p:nvPr/>
        </p:nvSpPr>
        <p:spPr bwMode="auto">
          <a:xfrm>
            <a:off x="152400" y="449580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 b="0">
                <a:solidFill>
                  <a:srgbClr val="333399"/>
                </a:solidFill>
                <a:latin typeface="Arial Narrow" panose="020B0606020202030204" pitchFamily="34" charset="0"/>
              </a:rPr>
              <a:t>Après lecture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65372" y="313988"/>
            <a:ext cx="5002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 err="1">
                <a:latin typeface="Courier New" pitchFamily="49" charset="0"/>
              </a:rPr>
              <a:t>readerCount:</a:t>
            </a:r>
            <a:r>
              <a:rPr lang="fr-CA" sz="2200" b="1" dirty="0" err="1">
                <a:latin typeface="Arial Narrow" panose="020B0606020202030204" pitchFamily="34" charset="0"/>
              </a:rPr>
              <a:t>nombre</a:t>
            </a:r>
            <a:r>
              <a:rPr lang="fr-CA" sz="2200" b="1" dirty="0">
                <a:latin typeface="Arial Narrow" panose="020B0606020202030204" pitchFamily="34" charset="0"/>
              </a:rPr>
              <a:t> de lecteurs actifs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53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3E3B0B-6E31-4A60-899B-BEA7EFF5704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Observations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886700" cy="47656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CA" altLang="fr-FR" dirty="0"/>
          </a:p>
          <a:p>
            <a:pPr>
              <a:lnSpc>
                <a:spcPct val="90000"/>
              </a:lnSpc>
            </a:pPr>
            <a:r>
              <a:rPr lang="fr-CA" altLang="fr-FR" dirty="0"/>
              <a:t>Le 1er lecteur qui entre dans la </a:t>
            </a:r>
            <a:r>
              <a:rPr lang="fr-CA" altLang="fr-FR" dirty="0" err="1"/>
              <a:t>CritSect</a:t>
            </a:r>
            <a:r>
              <a:rPr lang="fr-CA" altLang="fr-FR" dirty="0"/>
              <a:t> bloque les écrivains </a:t>
            </a:r>
            <a:r>
              <a:rPr lang="fr-CA" altLang="fr-FR" sz="2000" dirty="0"/>
              <a:t>(</a:t>
            </a:r>
            <a:r>
              <a:rPr lang="fr-CA" altLang="fr-FR" sz="2000" dirty="0" err="1"/>
              <a:t>readerCount</a:t>
            </a:r>
            <a:r>
              <a:rPr lang="fr-CA" altLang="fr-FR" sz="2000" dirty="0"/>
              <a:t>=1)</a:t>
            </a:r>
            <a:r>
              <a:rPr lang="fr-CA" altLang="fr-FR" dirty="0"/>
              <a:t> </a:t>
            </a:r>
          </a:p>
          <a:p>
            <a:pPr lvl="1">
              <a:lnSpc>
                <a:spcPct val="90000"/>
              </a:lnSpc>
            </a:pPr>
            <a:r>
              <a:rPr lang="fr-CA" altLang="fr-FR" dirty="0" err="1"/>
              <a:t>acquire</a:t>
            </a:r>
            <a:r>
              <a:rPr lang="fr-CA" altLang="fr-FR" dirty="0"/>
              <a:t> (</a:t>
            </a:r>
            <a:r>
              <a:rPr lang="fr-CA" altLang="fr-FR" dirty="0" err="1"/>
              <a:t>db</a:t>
            </a:r>
            <a:r>
              <a:rPr lang="fr-CA" altLang="fr-FR" dirty="0"/>
              <a:t>) 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le dernier les libère </a:t>
            </a:r>
            <a:r>
              <a:rPr lang="fr-CA" altLang="fr-FR" sz="2000" dirty="0"/>
              <a:t>(</a:t>
            </a:r>
            <a:r>
              <a:rPr lang="fr-CA" altLang="fr-FR" sz="2000" dirty="0" err="1"/>
              <a:t>readerCount</a:t>
            </a:r>
            <a:r>
              <a:rPr lang="fr-CA" altLang="fr-FR" sz="2000" dirty="0"/>
              <a:t>=0)</a:t>
            </a:r>
            <a:endParaRPr lang="fr-CA" altLang="fr-FR" dirty="0"/>
          </a:p>
          <a:p>
            <a:pPr lvl="1">
              <a:lnSpc>
                <a:spcPct val="90000"/>
              </a:lnSpc>
            </a:pPr>
            <a:r>
              <a:rPr lang="fr-CA" altLang="fr-FR" dirty="0"/>
              <a:t>release (</a:t>
            </a:r>
            <a:r>
              <a:rPr lang="fr-CA" altLang="fr-FR" dirty="0" err="1"/>
              <a:t>db</a:t>
            </a:r>
            <a:r>
              <a:rPr lang="fr-CA" altLang="fr-FR" dirty="0"/>
              <a:t>)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si 1 écrivain est dans la </a:t>
            </a:r>
            <a:r>
              <a:rPr lang="fr-CA" altLang="fr-FR" dirty="0" err="1"/>
              <a:t>CritSect</a:t>
            </a:r>
            <a:r>
              <a:rPr lang="fr-CA" altLang="fr-FR" dirty="0"/>
              <a:t>, 1 lecteur attend sur </a:t>
            </a:r>
            <a:r>
              <a:rPr lang="fr-CA" altLang="fr-FR" dirty="0" err="1"/>
              <a:t>db</a:t>
            </a:r>
            <a:r>
              <a:rPr lang="fr-CA" altLang="fr-FR" dirty="0"/>
              <a:t>, les autres sur </a:t>
            </a:r>
            <a:r>
              <a:rPr lang="fr-CA" altLang="fr-FR" dirty="0" err="1"/>
              <a:t>mutex</a:t>
            </a:r>
            <a:endParaRPr lang="fr-CA" altLang="fr-FR" dirty="0"/>
          </a:p>
          <a:p>
            <a:pPr>
              <a:lnSpc>
                <a:spcPct val="90000"/>
              </a:lnSpc>
            </a:pPr>
            <a:r>
              <a:rPr lang="fr-CA" altLang="fr-FR" dirty="0"/>
              <a:t>un release(</a:t>
            </a:r>
            <a:r>
              <a:rPr lang="fr-CA" altLang="fr-FR" dirty="0" err="1"/>
              <a:t>db</a:t>
            </a:r>
            <a:r>
              <a:rPr lang="fr-CA" altLang="fr-FR" dirty="0"/>
              <a:t>) peut faire exécuter un lecteur ou un écrivain </a:t>
            </a:r>
          </a:p>
          <a:p>
            <a:pPr>
              <a:lnSpc>
                <a:spcPct val="90000"/>
              </a:lnSpc>
            </a:pPr>
            <a:endParaRPr lang="fr-CA" altLang="fr-FR" dirty="0"/>
          </a:p>
          <a:p>
            <a:pPr>
              <a:lnSpc>
                <a:spcPct val="90000"/>
              </a:lnSpc>
            </a:pPr>
            <a:endParaRPr lang="fr-CA" altLang="fr-FR" dirty="0"/>
          </a:p>
          <a:p>
            <a:pPr>
              <a:lnSpc>
                <a:spcPct val="90000"/>
              </a:lnSpc>
            </a:pPr>
            <a:endParaRPr lang="fr-CA" alt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Point de réflexion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Le problème du tampon borné et le problème des lecteurs-écrivains ont des points en commun, mais aussi des différences</a:t>
            </a:r>
          </a:p>
          <a:p>
            <a:r>
              <a:rPr lang="fr-CA" sz="2400" dirty="0"/>
              <a:t>Comparer les points en commun et les différences </a:t>
            </a:r>
          </a:p>
          <a:p>
            <a:r>
              <a:rPr lang="fr-CA" sz="2400" dirty="0"/>
              <a:t>Point intéressant:</a:t>
            </a:r>
          </a:p>
          <a:p>
            <a:pPr lvl="1"/>
            <a:r>
              <a:rPr lang="fr-CA" sz="2400" dirty="0" err="1"/>
              <a:t>ReaderCount</a:t>
            </a:r>
            <a:r>
              <a:rPr lang="fr-CA" sz="2400" dirty="0"/>
              <a:t> pourrait être implémenté comme sémaphore</a:t>
            </a:r>
            <a:r>
              <a:rPr lang="fr-CA" sz="2400"/>
              <a:t>, on n’aurait donc pas </a:t>
            </a:r>
            <a:r>
              <a:rPr lang="fr-CA" sz="2400" dirty="0" err="1"/>
              <a:t>bsn</a:t>
            </a:r>
            <a:r>
              <a:rPr lang="fr-CA" sz="2400" dirty="0"/>
              <a:t> du sémaphore </a:t>
            </a:r>
            <a:r>
              <a:rPr lang="fr-CA" sz="2400" dirty="0" err="1"/>
              <a:t>mutex</a:t>
            </a:r>
            <a:endParaRPr lang="fr-CA" sz="2400" dirty="0"/>
          </a:p>
          <a:p>
            <a:pPr lvl="1"/>
            <a:r>
              <a:rPr lang="fr-CA" sz="2400" dirty="0"/>
              <a:t>Cherchez à l’implémenter de cette manière et vous verrez pourquoi l’implémentation proposée avant est plus générale</a:t>
            </a:r>
          </a:p>
          <a:p>
            <a:pPr lvl="2"/>
            <a:r>
              <a:rPr lang="fr-CA" sz="2200" dirty="0"/>
              <a:t>Aide: voulez-vous des limites sur le nombre de lecteurs potentiellement actifs?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67A6-23A5-4D91-9301-B1F01E2FF317}" type="slidenum">
              <a:rPr lang="fr-CA" altLang="fr-FR" smtClean="0"/>
              <a:pPr>
                <a:defRPr/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9053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Application: Dîner des philosophes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2091F-F319-4A35-800D-5A5769D3F27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2BA0F5-F064-4017-8910-23C9A33D2692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25438"/>
            <a:ext cx="822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 problème du dîner des philosophes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028700" y="1371600"/>
            <a:ext cx="3867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400" dirty="0"/>
              <a:t>5 philosophes qui pensent et mangent en cycle infini</a:t>
            </a:r>
          </a:p>
          <a:p>
            <a:r>
              <a:rPr lang="fr-CA" altLang="fr-FR" sz="2400" dirty="0"/>
              <a:t>Pour manger il faut 2 baguettes, droite et gauche</a:t>
            </a:r>
          </a:p>
          <a:p>
            <a:r>
              <a:rPr lang="fr-CA" altLang="fr-FR" sz="2400" dirty="0"/>
              <a:t>On en a seulement 5!</a:t>
            </a:r>
          </a:p>
          <a:p>
            <a:r>
              <a:rPr lang="fr-CA" altLang="fr-FR" sz="2400" dirty="0"/>
              <a:t>Un problème classique de synchronisation</a:t>
            </a:r>
          </a:p>
          <a:p>
            <a:r>
              <a:rPr lang="fr-CA" altLang="fr-FR" sz="2000" dirty="0"/>
              <a:t>Illustre la difficulté d’allouer ressources aux threads tout en évitant </a:t>
            </a:r>
            <a:r>
              <a:rPr lang="fr-CA" altLang="fr-FR" sz="2000" dirty="0" err="1"/>
              <a:t>interblocage</a:t>
            </a:r>
            <a:r>
              <a:rPr lang="fr-CA" altLang="fr-FR" sz="2000" dirty="0"/>
              <a:t> et famine</a:t>
            </a:r>
          </a:p>
        </p:txBody>
      </p:sp>
      <p:graphicFrame>
        <p:nvGraphicFramePr>
          <p:cNvPr id="17414" name="Object 4"/>
          <p:cNvGraphicFramePr>
            <a:graphicFrameLocks noChangeAspect="1"/>
          </p:cNvGraphicFramePr>
          <p:nvPr/>
        </p:nvGraphicFramePr>
        <p:xfrm>
          <a:off x="5372100" y="1665288"/>
          <a:ext cx="33337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665288"/>
                        <a:ext cx="333375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2A10F-7348-4E8C-9629-A300A65EDD64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152400"/>
            <a:ext cx="82661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Première tentative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62000" y="12192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400" dirty="0"/>
              <a:t>Un thread par philosophe</a:t>
            </a:r>
          </a:p>
          <a:p>
            <a:r>
              <a:rPr lang="fr-CA" altLang="fr-FR" sz="2400" dirty="0"/>
              <a:t>Un sémaphore par baguette:</a:t>
            </a:r>
          </a:p>
          <a:p>
            <a:pPr lvl="1"/>
            <a:r>
              <a:rPr lang="fr-CA" altLang="fr-FR" sz="2200" dirty="0"/>
              <a:t>fork: </a:t>
            </a:r>
            <a:r>
              <a:rPr lang="fr-CA" altLang="fr-FR" sz="2200" dirty="0" err="1"/>
              <a:t>array</a:t>
            </a:r>
            <a:r>
              <a:rPr lang="fr-CA" altLang="fr-FR" sz="2200" dirty="0"/>
              <a:t>[0..4] of </a:t>
            </a:r>
            <a:r>
              <a:rPr lang="fr-CA" altLang="fr-FR" sz="2200" dirty="0" err="1"/>
              <a:t>semaphores</a:t>
            </a:r>
            <a:r>
              <a:rPr lang="fr-CA" altLang="fr-FR" sz="2200" dirty="0"/>
              <a:t> bag Initialisation: </a:t>
            </a:r>
          </a:p>
          <a:p>
            <a:pPr lvl="2"/>
            <a:r>
              <a:rPr lang="fr-CA" altLang="fr-FR" sz="1800" dirty="0"/>
              <a:t>bag [i] =1 for i:=0..4</a:t>
            </a:r>
          </a:p>
          <a:p>
            <a:r>
              <a:rPr lang="fr-CA" altLang="fr-FR" sz="2400" dirty="0"/>
              <a:t>Première tentative:</a:t>
            </a:r>
          </a:p>
          <a:p>
            <a:pPr lvl="1"/>
            <a:r>
              <a:rPr lang="fr-CA" altLang="fr-FR" sz="2200" dirty="0" err="1"/>
              <a:t>interblocage</a:t>
            </a:r>
            <a:r>
              <a:rPr lang="fr-CA" altLang="fr-FR" sz="2200" dirty="0"/>
              <a:t> si chacun débute prenant sa bag gauche!</a:t>
            </a:r>
          </a:p>
          <a:p>
            <a:pPr lvl="2"/>
            <a:r>
              <a:rPr kumimoji="0" lang="en-US" altLang="fr-FR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acquire(bag[</a:t>
            </a:r>
            <a:r>
              <a:rPr kumimoji="0" lang="en-US" altLang="fr-FR" sz="2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  <a:r>
              <a:rPr kumimoji="0" lang="en-US" altLang="fr-FR" sz="2000" b="1" dirty="0">
                <a:solidFill>
                  <a:schemeClr val="tx1"/>
                </a:solidFill>
                <a:latin typeface="Courier New" panose="02070309020205020404" pitchFamily="49" charset="0"/>
              </a:rPr>
              <a:t>])</a:t>
            </a:r>
            <a:endParaRPr kumimoji="0" lang="fr-CA" altLang="fr-FR" sz="2000" b="1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666735" y="2090055"/>
            <a:ext cx="460254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thread Pi: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while(true){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anose="02070309020205020404" pitchFamily="49" charset="0"/>
              </a:rPr>
              <a:t>penser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acquire(bag[</a:t>
            </a:r>
            <a:r>
              <a:rPr kumimoji="0" lang="en-US" altLang="fr-FR" sz="22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i</a:t>
            </a: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 acquire(bag[i+1 mod 5]);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manger;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release(bag[i+1 mod 5]);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 release(bag[</a:t>
            </a:r>
            <a:r>
              <a:rPr kumimoji="0" lang="en-US" altLang="fr-FR" sz="22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i</a:t>
            </a:r>
            <a:r>
              <a:rPr kumimoji="0" lang="en-US" altLang="fr-FR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]);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18837"/>
              </p:ext>
            </p:extLst>
          </p:nvPr>
        </p:nvGraphicFramePr>
        <p:xfrm>
          <a:off x="7135555" y="152400"/>
          <a:ext cx="19796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55" y="152400"/>
                        <a:ext cx="19796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01063" y="6075362"/>
            <a:ext cx="6429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1382D0-A4F2-45A3-A6B5-01A99D6CCA54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325438"/>
            <a:ext cx="830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Pour éviter l’</a:t>
            </a:r>
            <a:r>
              <a:rPr kumimoji="1" lang="fr-CA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interblocage</a:t>
            </a:r>
            <a:endParaRPr kumimoji="1" lang="fr-CA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04800" y="1066800"/>
            <a:ext cx="381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000" dirty="0"/>
              <a:t>Une solution: </a:t>
            </a:r>
            <a:r>
              <a:rPr lang="fr-CA" altLang="fr-FR" sz="2000" dirty="0">
                <a:solidFill>
                  <a:schemeClr val="hlink"/>
                </a:solidFill>
              </a:rPr>
              <a:t>admettre seulement 4 philosophes à la fois</a:t>
            </a:r>
            <a:r>
              <a:rPr lang="fr-CA" altLang="fr-FR" sz="2000" dirty="0"/>
              <a:t> qui peuvent tenter de manger</a:t>
            </a:r>
          </a:p>
          <a:p>
            <a:r>
              <a:rPr lang="fr-CA" altLang="fr-FR" sz="2000" dirty="0"/>
              <a:t>Il y aura </a:t>
            </a:r>
            <a:r>
              <a:rPr lang="fr-CA" altLang="fr-FR" sz="2000" dirty="0" err="1"/>
              <a:t>touj</a:t>
            </a:r>
            <a:r>
              <a:rPr lang="fr-CA" altLang="fr-FR" sz="2000" dirty="0"/>
              <a:t>. au moins  1 philosophe qui  pourra manger</a:t>
            </a:r>
          </a:p>
          <a:p>
            <a:pPr lvl="1"/>
            <a:r>
              <a:rPr lang="fr-CA" altLang="fr-FR" sz="2000" dirty="0"/>
              <a:t>même si tous prennent 1 ou 2 baguettes</a:t>
            </a:r>
          </a:p>
          <a:p>
            <a:r>
              <a:rPr lang="fr-CA" altLang="fr-FR" sz="2000" dirty="0"/>
              <a:t>Ajout d’un sémaphore T qui limite à 4 le nombre de philosophes qui peuvent tenter de manger</a:t>
            </a:r>
          </a:p>
          <a:p>
            <a:r>
              <a:rPr lang="fr-CA" altLang="fr-FR" sz="2000" dirty="0"/>
              <a:t>Empêche famine si la liste d’attente est gérée de manière équitable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739846" y="2057400"/>
            <a:ext cx="44326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rgbClr val="FF0000"/>
                </a:solidFill>
                <a:latin typeface="Courier New" panose="02070309020205020404" pitchFamily="49" charset="0"/>
              </a:rPr>
              <a:t>T = 4;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thread Pi: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while (true){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anose="02070309020205020404" pitchFamily="49" charset="0"/>
              </a:rPr>
              <a:t>penser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>
                <a:solidFill>
                  <a:srgbClr val="800000"/>
                </a:solidFill>
                <a:latin typeface="Courier New" panose="02070309020205020404" pitchFamily="49" charset="0"/>
              </a:rPr>
              <a:t>acquire(T);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acquire(bag[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acquire(bag[i+1 mod 5]);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manger;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release(bag[i+1 mod 5]);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release(bag[</a:t>
            </a:r>
            <a:r>
              <a:rPr kumimoji="0" lang="en-US" altLang="fr-FR" sz="2200" dirty="0" err="1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]);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fr-FR" sz="2200" dirty="0">
                <a:solidFill>
                  <a:srgbClr val="800000"/>
                </a:solidFill>
                <a:latin typeface="Courier New" panose="02070309020205020404" pitchFamily="49" charset="0"/>
              </a:rPr>
              <a:t>release(T);</a:t>
            </a: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200" dirty="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fr-FR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56061"/>
              </p:ext>
            </p:extLst>
          </p:nvPr>
        </p:nvGraphicFramePr>
        <p:xfrm>
          <a:off x="7054246" y="152400"/>
          <a:ext cx="19796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246" y="152400"/>
                        <a:ext cx="19796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Exercice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sz="quarter" idx="1"/>
          </p:nvPr>
        </p:nvSpPr>
        <p:spPr>
          <a:xfrm>
            <a:off x="1066800" y="2057400"/>
            <a:ext cx="7848600" cy="4267200"/>
          </a:xfrm>
        </p:spPr>
        <p:txBody>
          <a:bodyPr/>
          <a:lstStyle/>
          <a:p>
            <a:pPr>
              <a:defRPr/>
            </a:pPr>
            <a:r>
              <a:rPr lang="fr-CA" b="1" kern="1200" dirty="0">
                <a:latin typeface="Arial" charset="0"/>
              </a:rPr>
              <a:t>Supposons que l’ensemble des philosophe soit partitionné en deux sous-ensembles non-vides: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fr-CA" sz="2400" b="1" kern="1200" dirty="0"/>
              <a:t>Philosophes gauchers, qui débutent toujours avec la baguette gauche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fr-CA" sz="2400" b="1" kern="1200" dirty="0"/>
              <a:t>Philosophes droitiers, qui débutent toujours avec </a:t>
            </a:r>
            <a:r>
              <a:rPr lang="fr-CA" sz="2400" b="1" kern="1200"/>
              <a:t>la baguette </a:t>
            </a:r>
            <a:r>
              <a:rPr lang="fr-CA" sz="2400" b="1" kern="1200" dirty="0"/>
              <a:t>droite</a:t>
            </a:r>
          </a:p>
          <a:p>
            <a:pPr>
              <a:defRPr/>
            </a:pPr>
            <a:r>
              <a:rPr lang="fr-CA" b="1" kern="1200" dirty="0">
                <a:latin typeface="Arial" charset="0"/>
              </a:rPr>
              <a:t>Montrez qu’un </a:t>
            </a:r>
            <a:r>
              <a:rPr lang="fr-CA" b="1" kern="1200" dirty="0" err="1">
                <a:latin typeface="Arial" charset="0"/>
              </a:rPr>
              <a:t>interblocage</a:t>
            </a:r>
            <a:r>
              <a:rPr lang="fr-CA" b="1" kern="1200" dirty="0">
                <a:latin typeface="Arial" charset="0"/>
              </a:rPr>
              <a:t> ne sera pas possible.</a:t>
            </a:r>
          </a:p>
          <a:p>
            <a:pPr>
              <a:defRPr/>
            </a:pPr>
            <a:r>
              <a:rPr lang="fr-CA" b="1" kern="1200" dirty="0">
                <a:latin typeface="Arial" charset="0"/>
              </a:rPr>
              <a:t>Après avoir étudié le chapitre sur l’</a:t>
            </a:r>
            <a:r>
              <a:rPr lang="fr-CA" b="1" kern="1200" dirty="0" err="1">
                <a:latin typeface="Arial" charset="0"/>
              </a:rPr>
              <a:t>interblocage</a:t>
            </a:r>
            <a:r>
              <a:rPr lang="fr-CA" b="1" kern="1200" dirty="0">
                <a:latin typeface="Arial" charset="0"/>
              </a:rPr>
              <a:t>, déterminer quel est le principe qui nie la possibilité d’</a:t>
            </a:r>
            <a:r>
              <a:rPr lang="fr-CA" b="1" kern="1200" dirty="0" err="1">
                <a:latin typeface="Arial" charset="0"/>
              </a:rPr>
              <a:t>interblocage</a:t>
            </a:r>
            <a:r>
              <a:rPr lang="fr-CA" b="1" kern="1200" dirty="0">
                <a:latin typeface="Arial" charset="0"/>
              </a:rPr>
              <a:t> dans ce cas.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048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BA0F7-6C42-4CC7-A9DB-0411A2EEB51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Conclusion sur les sémaphores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150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27300B-6D39-481B-AEA2-8743C3BBCFEF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1B69E5-7E35-482F-A325-F12418CE56DA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60418" name="Rectangle 1026"/>
          <p:cNvSpPr>
            <a:spLocks noChangeArrowheads="1"/>
          </p:cNvSpPr>
          <p:nvPr/>
        </p:nvSpPr>
        <p:spPr bwMode="auto">
          <a:xfrm>
            <a:off x="1162050" y="495300"/>
            <a:ext cx="688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Sémaphores: rappel </a:t>
            </a:r>
            <a:b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kumimoji="1" lang="fr-CA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(les boîtes représentent des séquences indivisibles)</a:t>
            </a:r>
          </a:p>
        </p:txBody>
      </p:sp>
      <p:sp>
        <p:nvSpPr>
          <p:cNvPr id="7173" name="Rectangle 1027"/>
          <p:cNvSpPr>
            <a:spLocks noChangeArrowheads="1"/>
          </p:cNvSpPr>
          <p:nvPr/>
        </p:nvSpPr>
        <p:spPr bwMode="auto">
          <a:xfrm>
            <a:off x="990600" y="1295400"/>
            <a:ext cx="7848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915988" algn="l"/>
                <a:tab pos="2005013" algn="l"/>
                <a:tab pos="2232025" algn="l"/>
                <a:tab pos="2803525" algn="l"/>
                <a:tab pos="3201988" algn="l"/>
              </a:tabLst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fr-FR" sz="2000" dirty="0"/>
              <a:t>		</a:t>
            </a:r>
            <a:r>
              <a:rPr lang="en-US" altLang="fr-FR" sz="2000" i="1" dirty="0"/>
              <a:t>acquire</a:t>
            </a:r>
            <a:r>
              <a:rPr lang="en-US" altLang="fr-FR" sz="2000" dirty="0"/>
              <a:t>(</a:t>
            </a:r>
            <a:r>
              <a:rPr lang="en-US" altLang="fr-FR" sz="2000" i="1" dirty="0"/>
              <a:t>S</a:t>
            </a:r>
            <a:r>
              <a:rPr lang="en-US" altLang="fr-FR" sz="2000" dirty="0"/>
              <a:t>): </a:t>
            </a:r>
            <a:r>
              <a:rPr lang="en-US" altLang="fr-FR" sz="2000" i="1" dirty="0" err="1"/>
              <a:t>S.value</a:t>
            </a:r>
            <a:r>
              <a:rPr lang="en-US" altLang="fr-FR" sz="2000" dirty="0"/>
              <a:t> --</a:t>
            </a:r>
            <a:r>
              <a:rPr lang="en-US" altLang="fr-FR" sz="2000" dirty="0">
                <a:sym typeface="Symbol" panose="05050102010706020507" pitchFamily="18" charset="2"/>
              </a:rPr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</a:t>
            </a:r>
            <a:r>
              <a:rPr lang="en-US" altLang="fr-FR" sz="2000" b="0" dirty="0" err="1">
                <a:sym typeface="Symbol" panose="05050102010706020507" pitchFamily="18" charset="2"/>
              </a:rPr>
              <a:t>si</a:t>
            </a:r>
            <a:r>
              <a:rPr lang="en-US" altLang="fr-FR" sz="2000" dirty="0">
                <a:sym typeface="Symbol" panose="05050102010706020507" pitchFamily="18" charset="2"/>
              </a:rPr>
              <a:t> </a:t>
            </a:r>
            <a:r>
              <a:rPr lang="en-US" altLang="fr-FR" sz="2000" i="1" dirty="0" err="1">
                <a:sym typeface="Symbol" panose="05050102010706020507" pitchFamily="18" charset="2"/>
              </a:rPr>
              <a:t>S.value</a:t>
            </a:r>
            <a:r>
              <a:rPr lang="en-US" altLang="fr-FR" sz="2000" dirty="0">
                <a:sym typeface="Symbol" panose="05050102010706020507" pitchFamily="18" charset="2"/>
              </a:rPr>
              <a:t> &lt; 0    {         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//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CritSect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occupée</a:t>
            </a:r>
            <a:endParaRPr lang="en-US" altLang="fr-FR" sz="2000" dirty="0"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	         	</a:t>
            </a:r>
            <a:r>
              <a:rPr lang="en-US" altLang="fr-FR" sz="2000" dirty="0" err="1">
                <a:sym typeface="Symbol" panose="05050102010706020507" pitchFamily="18" charset="2"/>
              </a:rPr>
              <a:t>ajouter</a:t>
            </a:r>
            <a:r>
              <a:rPr lang="en-US" altLang="fr-FR" sz="2000" dirty="0">
                <a:sym typeface="Symbol" panose="05050102010706020507" pitchFamily="18" charset="2"/>
              </a:rPr>
              <a:t> </a:t>
            </a:r>
            <a:r>
              <a:rPr lang="en-US" altLang="fr-FR" sz="2000" dirty="0" err="1">
                <a:sym typeface="Symbol" panose="05050102010706020507" pitchFamily="18" charset="2"/>
              </a:rPr>
              <a:t>ce</a:t>
            </a:r>
            <a:r>
              <a:rPr lang="en-US" altLang="fr-FR" sz="2000" dirty="0">
                <a:sym typeface="Symbol" panose="05050102010706020507" pitchFamily="18" charset="2"/>
              </a:rPr>
              <a:t> thread à </a:t>
            </a:r>
            <a:r>
              <a:rPr lang="en-US" altLang="fr-FR" sz="2000" i="1" dirty="0" err="1">
                <a:sym typeface="Symbol" panose="05050102010706020507" pitchFamily="18" charset="2"/>
              </a:rPr>
              <a:t>S</a:t>
            </a:r>
            <a:r>
              <a:rPr lang="en-US" altLang="fr-FR" sz="2000" dirty="0" err="1">
                <a:sym typeface="Symbol" panose="05050102010706020507" pitchFamily="18" charset="2"/>
              </a:rPr>
              <a:t>.list</a:t>
            </a:r>
            <a:r>
              <a:rPr lang="en-US" altLang="fr-FR" sz="2000" dirty="0">
                <a:sym typeface="Symbol" panose="05050102010706020507" pitchFamily="18" charset="2"/>
              </a:rPr>
              <a:t>;</a:t>
            </a:r>
            <a:br>
              <a:rPr lang="en-US" altLang="fr-FR" sz="2000" dirty="0">
                <a:sym typeface="Symbol" panose="05050102010706020507" pitchFamily="18" charset="2"/>
              </a:rPr>
            </a:br>
            <a:r>
              <a:rPr lang="en-US" altLang="fr-FR" sz="2000" dirty="0">
                <a:sym typeface="Symbol" panose="05050102010706020507" pitchFamily="18" charset="2"/>
              </a:rPr>
              <a:t>					</a:t>
            </a:r>
            <a:r>
              <a:rPr lang="en-US" altLang="fr-FR" sz="2000" i="1" dirty="0">
                <a:sym typeface="Symbol" panose="05050102010706020507" pitchFamily="18" charset="2"/>
              </a:rPr>
              <a:t>block</a:t>
            </a:r>
            <a:r>
              <a:rPr lang="en-US" altLang="fr-FR" sz="2000" dirty="0">
                <a:sym typeface="Symbol" panose="05050102010706020507" pitchFamily="18" charset="2"/>
              </a:rPr>
              <a:t>         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// thread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mis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en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état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attente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(wait)</a:t>
            </a:r>
            <a:endParaRPr lang="en-US" altLang="fr-FR" sz="2000" dirty="0"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		               }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                          </a:t>
            </a:r>
            <a:r>
              <a:rPr lang="en-US" altLang="fr-FR" sz="2000" dirty="0" err="1">
                <a:sym typeface="Symbol" panose="05050102010706020507" pitchFamily="18" charset="2"/>
              </a:rPr>
              <a:t>sinon</a:t>
            </a:r>
            <a:r>
              <a:rPr lang="en-US" altLang="fr-FR" sz="2000" dirty="0">
                <a:sym typeface="Symbol" panose="05050102010706020507" pitchFamily="18" charset="2"/>
              </a:rPr>
              <a:t>, </a:t>
            </a:r>
            <a:r>
              <a:rPr lang="en-US" altLang="fr-FR" sz="2000" dirty="0" err="1">
                <a:sym typeface="Symbol" panose="05050102010706020507" pitchFamily="18" charset="2"/>
              </a:rPr>
              <a:t>laisser</a:t>
            </a:r>
            <a:r>
              <a:rPr lang="en-US" altLang="fr-FR" sz="2000" dirty="0">
                <a:sym typeface="Symbol" panose="05050102010706020507" pitchFamily="18" charset="2"/>
              </a:rPr>
              <a:t> continuer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i="1" dirty="0">
                <a:sym typeface="Symbol" panose="05050102010706020507" pitchFamily="18" charset="2"/>
              </a:rPr>
              <a:t>		release</a:t>
            </a:r>
            <a:r>
              <a:rPr lang="en-US" altLang="fr-FR" sz="2000" dirty="0">
                <a:sym typeface="Symbol" panose="05050102010706020507" pitchFamily="18" charset="2"/>
              </a:rPr>
              <a:t>(</a:t>
            </a:r>
            <a:r>
              <a:rPr lang="en-US" altLang="fr-FR" sz="2000" i="1" dirty="0">
                <a:sym typeface="Symbol" panose="05050102010706020507" pitchFamily="18" charset="2"/>
              </a:rPr>
              <a:t>S</a:t>
            </a:r>
            <a:r>
              <a:rPr lang="en-US" altLang="fr-FR" sz="2000" dirty="0">
                <a:sym typeface="Symbol" panose="05050102010706020507" pitchFamily="18" charset="2"/>
              </a:rPr>
              <a:t>): </a:t>
            </a:r>
            <a:r>
              <a:rPr lang="en-US" altLang="fr-FR" sz="2000" i="1" dirty="0" err="1">
                <a:sym typeface="Symbol" panose="05050102010706020507" pitchFamily="18" charset="2"/>
              </a:rPr>
              <a:t>S.value</a:t>
            </a:r>
            <a:r>
              <a:rPr lang="en-US" altLang="fr-FR" sz="2000" i="1" dirty="0">
                <a:sym typeface="Symbol" panose="05050102010706020507" pitchFamily="18" charset="2"/>
              </a:rPr>
              <a:t> </a:t>
            </a:r>
            <a:r>
              <a:rPr lang="en-US" altLang="fr-FR" sz="2000" dirty="0">
                <a:sym typeface="Symbol" panose="05050102010706020507" pitchFamily="18" charset="2"/>
              </a:rPr>
              <a:t>++;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</a:t>
            </a:r>
            <a:r>
              <a:rPr lang="en-US" altLang="fr-FR" sz="2000" b="0" dirty="0" err="1">
                <a:sym typeface="Symbol" panose="05050102010706020507" pitchFamily="18" charset="2"/>
              </a:rPr>
              <a:t>si</a:t>
            </a:r>
            <a:r>
              <a:rPr lang="en-US" altLang="fr-FR" sz="2000" dirty="0">
                <a:sym typeface="Symbol" panose="05050102010706020507" pitchFamily="18" charset="2"/>
              </a:rPr>
              <a:t> </a:t>
            </a:r>
            <a:r>
              <a:rPr lang="en-US" altLang="fr-FR" sz="2000" i="1" dirty="0" err="1">
                <a:sym typeface="Symbol" panose="05050102010706020507" pitchFamily="18" charset="2"/>
              </a:rPr>
              <a:t>S.value</a:t>
            </a:r>
            <a:r>
              <a:rPr lang="en-US" altLang="fr-FR" sz="2000" dirty="0">
                <a:sym typeface="Symbol" panose="05050102010706020507" pitchFamily="18" charset="2"/>
              </a:rPr>
              <a:t> </a:t>
            </a:r>
            <a:r>
              <a:rPr lang="en-US" altLang="fr-FR" sz="2000" b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&lt;= </a:t>
            </a:r>
            <a:r>
              <a:rPr lang="en-US" altLang="fr-FR" sz="2000" dirty="0">
                <a:sym typeface="Symbol" panose="05050102010706020507" pitchFamily="18" charset="2"/>
              </a:rPr>
              <a:t>0 </a:t>
            </a:r>
            <a:r>
              <a:rPr lang="en-US" altLang="fr-FR" sz="2000" b="0" dirty="0">
                <a:sym typeface="Symbol" panose="05050102010706020507" pitchFamily="18" charset="2"/>
              </a:rPr>
              <a:t>{</a:t>
            </a:r>
            <a:r>
              <a:rPr lang="en-US" altLang="fr-FR" sz="2000" dirty="0">
                <a:sym typeface="Symbol" panose="05050102010706020507" pitchFamily="18" charset="2"/>
              </a:rPr>
              <a:t>            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// |S| threads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attendent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dans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la file</a:t>
            </a:r>
            <a:endParaRPr lang="en-US" altLang="fr-FR" sz="2000" dirty="0"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	  		</a:t>
            </a:r>
            <a:r>
              <a:rPr lang="en-US" altLang="fr-FR" sz="2000" dirty="0" err="1">
                <a:sym typeface="Symbol" panose="05050102010706020507" pitchFamily="18" charset="2"/>
              </a:rPr>
              <a:t>enlever</a:t>
            </a:r>
            <a:r>
              <a:rPr lang="en-US" altLang="fr-FR" sz="2000" dirty="0">
                <a:sym typeface="Symbol" panose="05050102010706020507" pitchFamily="18" charset="2"/>
              </a:rPr>
              <a:t> un thread </a:t>
            </a:r>
            <a:r>
              <a:rPr lang="en-US" altLang="fr-FR" sz="2000" i="1" dirty="0">
                <a:sym typeface="Symbol" panose="05050102010706020507" pitchFamily="18" charset="2"/>
              </a:rPr>
              <a:t>P</a:t>
            </a:r>
            <a:r>
              <a:rPr lang="en-US" altLang="fr-FR" sz="2000" dirty="0">
                <a:sym typeface="Symbol" panose="05050102010706020507" pitchFamily="18" charset="2"/>
              </a:rPr>
              <a:t> de </a:t>
            </a:r>
            <a:r>
              <a:rPr lang="en-US" altLang="fr-FR" sz="2000" i="1" dirty="0" err="1">
                <a:sym typeface="Symbol" panose="05050102010706020507" pitchFamily="18" charset="2"/>
              </a:rPr>
              <a:t>S.list</a:t>
            </a:r>
            <a:r>
              <a:rPr lang="en-US" altLang="fr-FR" sz="2000" dirty="0">
                <a:sym typeface="Symbol" panose="05050102010706020507" pitchFamily="18" charset="2"/>
              </a:rPr>
              <a:t>;</a:t>
            </a:r>
            <a:br>
              <a:rPr lang="en-US" altLang="fr-FR" sz="2000" dirty="0">
                <a:sym typeface="Symbol" panose="05050102010706020507" pitchFamily="18" charset="2"/>
              </a:rPr>
            </a:br>
            <a:r>
              <a:rPr lang="en-US" altLang="fr-FR" sz="2000" dirty="0">
                <a:sym typeface="Symbol" panose="05050102010706020507" pitchFamily="18" charset="2"/>
              </a:rPr>
              <a:t>					</a:t>
            </a:r>
            <a:r>
              <a:rPr lang="en-US" altLang="fr-FR" sz="2000" i="1" dirty="0">
                <a:sym typeface="Symbol" panose="05050102010706020507" pitchFamily="18" charset="2"/>
              </a:rPr>
              <a:t>wakeup</a:t>
            </a:r>
            <a:r>
              <a:rPr lang="en-US" altLang="fr-FR" sz="2000" dirty="0">
                <a:sym typeface="Symbol" panose="05050102010706020507" pitchFamily="18" charset="2"/>
              </a:rPr>
              <a:t>(</a:t>
            </a:r>
            <a:r>
              <a:rPr lang="en-US" altLang="fr-FR" sz="2000" i="1" dirty="0">
                <a:sym typeface="Symbol" panose="05050102010706020507" pitchFamily="18" charset="2"/>
              </a:rPr>
              <a:t>P</a:t>
            </a:r>
            <a:r>
              <a:rPr lang="en-US" altLang="fr-FR" sz="2000" dirty="0">
                <a:sym typeface="Symbol" panose="05050102010706020507" pitchFamily="18" charset="2"/>
              </a:rPr>
              <a:t>)    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// thread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choisi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sym typeface="Symbol" panose="05050102010706020507" pitchFamily="18" charset="2"/>
              </a:rPr>
              <a:t>devient</a:t>
            </a:r>
            <a:r>
              <a:rPr lang="en-US" altLang="fr-FR" sz="1400" dirty="0">
                <a:solidFill>
                  <a:schemeClr val="tx1"/>
                </a:solidFill>
                <a:sym typeface="Symbol" panose="05050102010706020507" pitchFamily="18" charset="2"/>
              </a:rPr>
              <a:t> prêt</a:t>
            </a:r>
            <a:endParaRPr lang="en-US" altLang="fr-FR" sz="2000" dirty="0"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		            }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</a:t>
            </a:r>
            <a:r>
              <a:rPr lang="en-US" altLang="fr-FR" sz="2000" dirty="0" err="1">
                <a:sym typeface="Symbol" panose="05050102010706020507" pitchFamily="18" charset="2"/>
              </a:rPr>
              <a:t>laisser</a:t>
            </a:r>
            <a:r>
              <a:rPr lang="en-US" altLang="fr-FR" sz="2000" dirty="0">
                <a:sym typeface="Symbol" panose="05050102010706020507" pitchFamily="18" charset="2"/>
              </a:rPr>
              <a:t> continuer</a:t>
            </a:r>
          </a:p>
          <a:p>
            <a:pPr>
              <a:buFont typeface="Monotype Sorts" pitchFamily="2" charset="2"/>
              <a:buNone/>
            </a:pPr>
            <a:r>
              <a:rPr lang="en-US" altLang="fr-FR" sz="2000" dirty="0">
                <a:sym typeface="Symbol" panose="05050102010706020507" pitchFamily="18" charset="2"/>
              </a:rPr>
              <a:t>								</a:t>
            </a:r>
          </a:p>
        </p:txBody>
      </p:sp>
      <p:sp>
        <p:nvSpPr>
          <p:cNvPr id="7174" name="Text Box 1028"/>
          <p:cNvSpPr txBox="1">
            <a:spLocks noChangeArrowheads="1"/>
          </p:cNvSpPr>
          <p:nvPr/>
        </p:nvSpPr>
        <p:spPr bwMode="auto">
          <a:xfrm>
            <a:off x="381000" y="6172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1029"/>
          <p:cNvSpPr txBox="1">
            <a:spLocks noChangeArrowheads="1"/>
          </p:cNvSpPr>
          <p:nvPr/>
        </p:nvSpPr>
        <p:spPr bwMode="auto">
          <a:xfrm>
            <a:off x="457200" y="5927725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2000" b="0">
                <a:solidFill>
                  <a:srgbClr val="800000"/>
                </a:solidFill>
                <a:latin typeface="Arial Narrow" panose="020B0606020202030204" pitchFamily="34" charset="0"/>
              </a:rPr>
              <a:t>S.value doit être initialisé à une valeur non-négative dépendant de l’application, v. exemples</a:t>
            </a:r>
          </a:p>
        </p:txBody>
      </p:sp>
      <p:sp>
        <p:nvSpPr>
          <p:cNvPr id="7176" name="Rectangle 1030"/>
          <p:cNvSpPr>
            <a:spLocks noChangeArrowheads="1"/>
          </p:cNvSpPr>
          <p:nvPr/>
        </p:nvSpPr>
        <p:spPr bwMode="auto">
          <a:xfrm>
            <a:off x="1600200" y="1311275"/>
            <a:ext cx="7010400" cy="219392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Rectangle 1031"/>
          <p:cNvSpPr>
            <a:spLocks noChangeArrowheads="1"/>
          </p:cNvSpPr>
          <p:nvPr/>
        </p:nvSpPr>
        <p:spPr bwMode="auto">
          <a:xfrm>
            <a:off x="1600200" y="3543300"/>
            <a:ext cx="7162800" cy="2368550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8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71594" r="44388" b="12228"/>
          <a:stretch>
            <a:fillRect/>
          </a:stretch>
        </p:blipFill>
        <p:spPr bwMode="auto">
          <a:xfrm>
            <a:off x="7010400" y="0"/>
            <a:ext cx="213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9" name="Oval 1033"/>
          <p:cNvSpPr>
            <a:spLocks noChangeArrowheads="1"/>
          </p:cNvSpPr>
          <p:nvPr/>
        </p:nvSpPr>
        <p:spPr bwMode="auto">
          <a:xfrm>
            <a:off x="7696200" y="838200"/>
            <a:ext cx="685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5" descr="C:\Documents and Settings\logrlu01\Local Settings\Temporary Internet Files\Content.IE5\0MW42X21\MC9004415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59" y="1295400"/>
            <a:ext cx="370681" cy="3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logrlu01\Local Settings\Temporary Internet Files\Content.IE5\0MW42X21\MC9004415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19" y="3543300"/>
            <a:ext cx="370681" cy="3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950BB3-B885-4953-827B-7FE89E98BBC7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Avantage des sémaphores </a:t>
            </a:r>
            <a:b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kumimoji="1" lang="fr-C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(par rapport aux solutions précédentes)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914400" y="1295400"/>
            <a:ext cx="78867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dirty="0"/>
              <a:t>Une seule variable partagée par section critique </a:t>
            </a:r>
            <a:r>
              <a:rPr lang="fr-CA" altLang="fr-FR" sz="2000" dirty="0"/>
              <a:t>(la variable sémaphore)</a:t>
            </a:r>
            <a:endParaRPr lang="fr-CA" altLang="fr-FR" dirty="0"/>
          </a:p>
          <a:p>
            <a:r>
              <a:rPr lang="fr-CA" altLang="fr-FR" dirty="0"/>
              <a:t>deux seules opérations: </a:t>
            </a:r>
            <a:r>
              <a:rPr lang="fr-CA" altLang="fr-FR" dirty="0" err="1"/>
              <a:t>acquire</a:t>
            </a:r>
            <a:r>
              <a:rPr lang="fr-CA" altLang="fr-FR" dirty="0"/>
              <a:t>, release</a:t>
            </a:r>
          </a:p>
          <a:p>
            <a:r>
              <a:rPr lang="fr-CA" altLang="fr-FR" dirty="0"/>
              <a:t>extension facile au cas de plus. threads</a:t>
            </a:r>
          </a:p>
          <a:p>
            <a:r>
              <a:rPr lang="fr-CA" altLang="fr-FR" dirty="0"/>
              <a:t>possibilité de faire entrer plus. threads à la fois dans une section critique</a:t>
            </a:r>
          </a:p>
          <a:p>
            <a:r>
              <a:rPr lang="fr-CA" altLang="fr-FR" dirty="0"/>
              <a:t>gestion de files d`attente par le SE: </a:t>
            </a:r>
            <a:r>
              <a:rPr lang="fr-CA" altLang="fr-FR" dirty="0">
                <a:solidFill>
                  <a:srgbClr val="00B0F0"/>
                </a:solidFill>
              </a:rPr>
              <a:t>famine évitée</a:t>
            </a:r>
            <a:r>
              <a:rPr lang="fr-CA" altLang="fr-FR" dirty="0"/>
              <a:t> si le SE est équitable (p.ex. files FIFO)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EA8F58-AB70-4EE6-8FD2-BA1C60CE80A5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304800"/>
            <a:ext cx="845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Problème avec sémaphores: </a:t>
            </a: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difficulté de programmation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028700" y="1371600"/>
            <a:ext cx="7886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dirty="0" err="1"/>
              <a:t>acquire</a:t>
            </a:r>
            <a:r>
              <a:rPr lang="fr-CA" altLang="fr-FR" dirty="0"/>
              <a:t>  et release  </a:t>
            </a:r>
            <a:r>
              <a:rPr lang="fr-CA" altLang="fr-FR"/>
              <a:t>peuvent être </a:t>
            </a:r>
            <a:r>
              <a:rPr lang="fr-CA" altLang="fr-FR" dirty="0"/>
              <a:t>dispersés parmi plusieurs threads, mais ils doivent se correspondre </a:t>
            </a:r>
          </a:p>
          <a:p>
            <a:pPr lvl="1"/>
            <a:r>
              <a:rPr lang="fr-CA" altLang="fr-FR" dirty="0"/>
              <a:t>Utilisation doit être correcte dans tous les threads</a:t>
            </a:r>
          </a:p>
          <a:p>
            <a:r>
              <a:rPr lang="fr-CA" altLang="fr-FR" dirty="0"/>
              <a:t>Un seul “mauvais” thread peut faire échouer toute une collection de threads </a:t>
            </a:r>
            <a:r>
              <a:rPr lang="fr-CA" altLang="fr-FR" sz="2000" dirty="0"/>
              <a:t>(p.ex. oublie de faire release)</a:t>
            </a:r>
            <a:endParaRPr lang="fr-CA" altLang="fr-FR" dirty="0"/>
          </a:p>
          <a:p>
            <a:r>
              <a:rPr lang="fr-CA" altLang="fr-FR" dirty="0"/>
              <a:t>Considérez le cas d`un thread qui a des </a:t>
            </a:r>
            <a:r>
              <a:rPr lang="fr-CA" altLang="fr-FR" dirty="0" err="1"/>
              <a:t>acquire</a:t>
            </a:r>
            <a:r>
              <a:rPr lang="fr-CA" altLang="fr-FR" dirty="0"/>
              <a:t> et release dans des boucles et des tests...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Moniteurs et synchronisation en Java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458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80B047-D735-4DF4-904E-93587319E350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Moniteurs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Procurent une fonctionnalité équivalente aux sémaphores mais plus facile à contrôler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67A6-23A5-4D91-9301-B1F01E2FF317}" type="slidenum">
              <a:rPr lang="fr-CA" altLang="fr-FR" smtClean="0"/>
              <a:pPr>
                <a:defRPr/>
              </a:pPr>
              <a:t>23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5077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Il y a deux version de ce concept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Moniteurs simples, sont essentiellement les méthodes synchronisées de Java</a:t>
            </a:r>
          </a:p>
          <a:p>
            <a:r>
              <a:rPr lang="fr-CA" dirty="0"/>
              <a:t>Moniteurs avec variables conditionnelles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67A6-23A5-4D91-9301-B1F01E2FF317}" type="slidenum">
              <a:rPr lang="fr-CA" altLang="fr-FR" smtClean="0"/>
              <a:pPr>
                <a:defRPr/>
              </a:pPr>
              <a:t>24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899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594A4D-47C6-4731-961A-E390678B2DCB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Moniteurs simples 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685800" y="13716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600" dirty="0"/>
              <a:t>Méthodes synchronisées</a:t>
            </a:r>
          </a:p>
          <a:p>
            <a:r>
              <a:rPr lang="fr-CA" altLang="fr-FR" sz="2600" dirty="0"/>
              <a:t>Un seul processus à la fois peut y entrer</a:t>
            </a:r>
          </a:p>
          <a:p>
            <a:r>
              <a:rPr lang="fr-CA" altLang="fr-FR" sz="2600" dirty="0"/>
              <a:t>File d’attente pour les processus 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08" r="8325" b="508"/>
          <a:stretch>
            <a:fillRect/>
          </a:stretch>
        </p:blipFill>
        <p:spPr bwMode="auto">
          <a:xfrm>
            <a:off x="4876800" y="1722438"/>
            <a:ext cx="41148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46EC40-485A-4ABE-BAA4-1DDAC1F149A8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Moniteur</a:t>
            </a:r>
            <a:endParaRPr kumimoji="1" lang="fr-CA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990600" y="12192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dirty="0"/>
              <a:t>Est un module contenant:</a:t>
            </a:r>
          </a:p>
          <a:p>
            <a:pPr lvl="1"/>
            <a:r>
              <a:rPr lang="fr-CA" altLang="fr-FR" dirty="0"/>
              <a:t>une ou plusieurs procédures</a:t>
            </a:r>
          </a:p>
          <a:p>
            <a:pPr lvl="1"/>
            <a:r>
              <a:rPr lang="fr-CA" altLang="fr-FR" dirty="0"/>
              <a:t>variables locales </a:t>
            </a:r>
          </a:p>
          <a:p>
            <a:r>
              <a:rPr lang="fr-CA" altLang="fr-FR" dirty="0"/>
              <a:t>Caractéristiques:</a:t>
            </a:r>
          </a:p>
          <a:p>
            <a:pPr lvl="1"/>
            <a:r>
              <a:rPr lang="fr-CA" altLang="fr-FR" dirty="0"/>
              <a:t>variables locales accessibles seulement à l’aide d’une procédure du moniteur</a:t>
            </a:r>
          </a:p>
          <a:p>
            <a:pPr lvl="1"/>
            <a:r>
              <a:rPr lang="fr-CA" altLang="fr-FR" dirty="0"/>
              <a:t>un thread entre dans le moniteur en invoquant une de ses procédures</a:t>
            </a:r>
          </a:p>
          <a:p>
            <a:pPr lvl="1"/>
            <a:r>
              <a:rPr lang="fr-CA" altLang="fr-FR" i="1" dirty="0"/>
              <a:t>un seul thread peut exécuter dans le moniteur</a:t>
            </a:r>
            <a:r>
              <a:rPr lang="fr-CA" altLang="fr-FR" dirty="0"/>
              <a:t> à tout instant</a:t>
            </a:r>
          </a:p>
          <a:p>
            <a:pPr lvl="1"/>
            <a:endParaRPr lang="fr-CA" altLang="fr-FR" dirty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08" r="8325" b="508"/>
          <a:stretch>
            <a:fillRect/>
          </a:stretch>
        </p:blipFill>
        <p:spPr bwMode="auto">
          <a:xfrm>
            <a:off x="6324600" y="0"/>
            <a:ext cx="2819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24D9C2-DD24-4E3F-B9B8-61F6FC4B8938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30288" y="152400"/>
            <a:ext cx="7885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Moniteur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028700" y="990600"/>
            <a:ext cx="7810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400"/>
              <a:t>Il assure à lui seul l’exclusion mutuelle: pas besoins de le programmer explicitement</a:t>
            </a:r>
          </a:p>
          <a:p>
            <a:endParaRPr lang="fr-CA" altLang="fr-FR" sz="2400"/>
          </a:p>
          <a:p>
            <a:r>
              <a:rPr lang="fr-CA" altLang="fr-FR" sz="2400"/>
              <a:t>On assure la protection des données partagées en les plaçant dans le moniteur</a:t>
            </a:r>
          </a:p>
          <a:p>
            <a:pPr lvl="1"/>
            <a:r>
              <a:rPr lang="fr-CA" altLang="fr-FR" sz="2400"/>
              <a:t>Le moniteur verrouille les données partagées lorsqu’un thread y entre</a:t>
            </a:r>
          </a:p>
          <a:p>
            <a:endParaRPr lang="fr-CA" altLang="fr-FR" sz="2400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08" r="8325" b="508"/>
          <a:stretch>
            <a:fillRect/>
          </a:stretch>
        </p:blipFill>
        <p:spPr bwMode="auto">
          <a:xfrm>
            <a:off x="784860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68CA40-E735-4813-BDEA-5D2E95F91E7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Structure générale du moniteur </a:t>
            </a:r>
            <a:r>
              <a:rPr lang="fr-CA" sz="2400"/>
              <a:t>(style Java)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2400" b="0">
                <a:solidFill>
                  <a:schemeClr val="tx1"/>
                </a:solidFill>
                <a:latin typeface="Arial Narrow" panose="020B0606020202030204" pitchFamily="34" charset="0"/>
              </a:rPr>
              <a:t>La seule façon de manipuler les vars internes au moniteur est d’appeler une des méthodes d’entrée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838200" y="1600200"/>
            <a:ext cx="7467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monitor nom-de-moniteur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{ // déclarations de vars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	public entry p1(. . .) {code de méthode p1}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	public entry p2(. . .) {code de méthode p2}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	. . 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08" r="8325" b="508"/>
          <a:stretch>
            <a:fillRect/>
          </a:stretch>
        </p:blipFill>
        <p:spPr bwMode="auto">
          <a:xfrm>
            <a:off x="6934200" y="4757738"/>
            <a:ext cx="2209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132880-CA21-4805-84A5-704EE4AEB734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Moniteur: Vue schématique </a:t>
            </a:r>
            <a:r>
              <a:rPr lang="fr-CA" sz="2400" dirty="0"/>
              <a:t>simplifiée style Java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508" r="8325" b="508"/>
          <a:stretch>
            <a:fillRect/>
          </a:stretch>
        </p:blipFill>
        <p:spPr bwMode="auto">
          <a:xfrm>
            <a:off x="1905000" y="1257300"/>
            <a:ext cx="5213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81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1BCE26-D5AA-4C0A-B225-41A8787ACA17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Sémaphores: rappel.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543800" cy="4765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2000" dirty="0"/>
              <a:t>Soit S un sémaphore sur une </a:t>
            </a:r>
            <a:r>
              <a:rPr lang="fr-CA" altLang="fr-FR" sz="2000" dirty="0" err="1"/>
              <a:t>CritSect</a:t>
            </a:r>
            <a:endParaRPr lang="fr-CA" altLang="fr-FR" sz="2000" dirty="0"/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il a une valeur </a:t>
            </a:r>
            <a:r>
              <a:rPr lang="fr-CA" altLang="fr-FR" sz="2000" i="1" dirty="0" err="1"/>
              <a:t>S.value</a:t>
            </a:r>
            <a:endParaRPr lang="fr-CA" altLang="fr-FR" sz="2000" i="1" dirty="0"/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il a une file d ’attente </a:t>
            </a:r>
            <a:r>
              <a:rPr lang="fr-CA" altLang="fr-FR" sz="2000" i="1" dirty="0" err="1"/>
              <a:t>S.list</a:t>
            </a:r>
            <a:endParaRPr lang="fr-CA" altLang="fr-FR" sz="2000" i="1" dirty="0"/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 positif: S thread peuvent entrer dans </a:t>
            </a:r>
            <a:r>
              <a:rPr lang="fr-CA" altLang="fr-FR" sz="2000" dirty="0" err="1"/>
              <a:t>CritSect</a:t>
            </a:r>
            <a:endParaRPr lang="fr-CA" altLang="fr-FR" sz="2000" dirty="0"/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 zéro: aucun thread ne peut entrer, aucun thread en attente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 négatif: aucun thread ne peut entrer, |S| thread dans file d’attente</a:t>
            </a:r>
          </a:p>
          <a:p>
            <a:pPr>
              <a:lnSpc>
                <a:spcPct val="90000"/>
              </a:lnSpc>
            </a:pPr>
            <a:r>
              <a:rPr lang="fr-CA" altLang="fr-FR" sz="2000" dirty="0" err="1">
                <a:solidFill>
                  <a:srgbClr val="800000"/>
                </a:solidFill>
              </a:rPr>
              <a:t>acquire</a:t>
            </a:r>
            <a:r>
              <a:rPr lang="fr-CA" altLang="fr-FR" sz="2000" dirty="0">
                <a:solidFill>
                  <a:srgbClr val="800000"/>
                </a:solidFill>
              </a:rPr>
              <a:t>(S):</a:t>
            </a:r>
            <a:r>
              <a:rPr lang="fr-CA" altLang="fr-FR" sz="2000" dirty="0"/>
              <a:t> </a:t>
            </a:r>
            <a:r>
              <a:rPr lang="fr-CA" altLang="fr-FR" sz="2000" dirty="0">
                <a:solidFill>
                  <a:srgbClr val="FF3300"/>
                </a:solidFill>
              </a:rPr>
              <a:t>S- -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si après S &lt; 0, thread est mis dans file d ’attente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si après S &gt;= 0, thread peut entrer dans </a:t>
            </a:r>
            <a:r>
              <a:rPr lang="fr-CA" altLang="fr-FR" sz="2000" dirty="0" err="1"/>
              <a:t>CritSect</a:t>
            </a:r>
            <a:endParaRPr lang="fr-CA" altLang="fr-FR" sz="2000" dirty="0"/>
          </a:p>
          <a:p>
            <a:pPr>
              <a:lnSpc>
                <a:spcPct val="90000"/>
              </a:lnSpc>
            </a:pPr>
            <a:r>
              <a:rPr lang="fr-CA" altLang="fr-FR" sz="2000" dirty="0">
                <a:solidFill>
                  <a:srgbClr val="800000"/>
                </a:solidFill>
              </a:rPr>
              <a:t>release(S):</a:t>
            </a:r>
            <a:r>
              <a:rPr lang="fr-CA" altLang="fr-FR" sz="2000" dirty="0"/>
              <a:t> </a:t>
            </a:r>
            <a:r>
              <a:rPr lang="fr-CA" altLang="fr-FR" sz="2000" dirty="0">
                <a:solidFill>
                  <a:srgbClr val="FF3300"/>
                </a:solidFill>
              </a:rPr>
              <a:t>S++ </a:t>
            </a:r>
          </a:p>
          <a:p>
            <a:pPr lvl="1">
              <a:lnSpc>
                <a:spcPct val="90000"/>
              </a:lnSpc>
            </a:pPr>
            <a:r>
              <a:rPr lang="fr-CA" altLang="fr-FR" sz="2000" dirty="0"/>
              <a:t>si après S&lt;= 0, il y avait |S| threads en attente, et </a:t>
            </a:r>
            <a:r>
              <a:rPr lang="fr-CA" altLang="fr-FR" sz="2000" b="1" dirty="0">
                <a:solidFill>
                  <a:srgbClr val="FF0000"/>
                </a:solidFill>
              </a:rPr>
              <a:t>un</a:t>
            </a:r>
            <a:r>
              <a:rPr lang="fr-CA" altLang="fr-FR" sz="2000" dirty="0"/>
              <a:t> thread est </a:t>
            </a:r>
            <a:r>
              <a:rPr lang="fr-CA" altLang="fr-FR" sz="2200" dirty="0"/>
              <a:t>transféré à la file prêt</a:t>
            </a:r>
          </a:p>
          <a:p>
            <a:pPr>
              <a:lnSpc>
                <a:spcPct val="90000"/>
              </a:lnSpc>
            </a:pPr>
            <a:r>
              <a:rPr lang="fr-CA" altLang="fr-FR" sz="2000" dirty="0">
                <a:solidFill>
                  <a:srgbClr val="800000"/>
                </a:solidFill>
              </a:rPr>
              <a:t>Indivisibilité</a:t>
            </a:r>
            <a:r>
              <a:rPr lang="fr-CA" altLang="fr-FR" sz="2000" dirty="0"/>
              <a:t> d’</a:t>
            </a:r>
            <a:r>
              <a:rPr lang="fr-CA" altLang="fr-FR" sz="2000" dirty="0" err="1"/>
              <a:t>acquire</a:t>
            </a:r>
            <a:r>
              <a:rPr lang="fr-CA" altLang="fr-FR" sz="2000" dirty="0"/>
              <a:t> et release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6BE6F8-74BB-4300-8D7F-F7E62F3518B9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Variables conditionnelles </a:t>
            </a:r>
            <a:r>
              <a:rPr kumimoji="1" lang="fr-C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(n’existent pas en Java)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028700" y="1219200"/>
            <a:ext cx="78867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/>
            </a:pPr>
            <a:r>
              <a:rPr kumimoji="1" lang="fr-CA" b="1" dirty="0">
                <a:solidFill>
                  <a:srgbClr val="006666"/>
                </a:solidFill>
                <a:latin typeface="Arial" charset="0"/>
              </a:rPr>
              <a:t>sont accessibles seulement dans le moniteur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/>
            </a:pPr>
            <a:r>
              <a:rPr kumimoji="1" lang="fr-CA" b="1" dirty="0">
                <a:solidFill>
                  <a:srgbClr val="006666"/>
                </a:solidFill>
                <a:latin typeface="Arial" charset="0"/>
              </a:rPr>
              <a:t>accessibles et modifiables seulement à l’aide de 2 fonctions: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kumimoji="1" lang="fr-CA" sz="2200" dirty="0">
                <a:solidFill>
                  <a:schemeClr val="hlink"/>
                </a:solidFill>
                <a:latin typeface="Arial" charset="0"/>
              </a:rPr>
              <a:t>x: </a:t>
            </a:r>
            <a:r>
              <a:rPr kumimoji="1" lang="fr-CA" sz="2200" dirty="0" err="1">
                <a:solidFill>
                  <a:schemeClr val="hlink"/>
                </a:solidFill>
                <a:latin typeface="Arial" charset="0"/>
              </a:rPr>
              <a:t>wait</a:t>
            </a:r>
            <a:r>
              <a:rPr kumimoji="1" lang="fr-CA" sz="2200" dirty="0">
                <a:solidFill>
                  <a:srgbClr val="006666"/>
                </a:solidFill>
                <a:latin typeface="Arial" charset="0"/>
              </a:rPr>
              <a:t> bloque l’exécution du thread exécutant sur la condition x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r>
              <a:rPr kumimoji="1" lang="fr-CA" sz="2000" dirty="0">
                <a:solidFill>
                  <a:srgbClr val="006666"/>
                </a:solidFill>
                <a:latin typeface="Arial" charset="0"/>
              </a:rPr>
              <a:t>le thread pourra reprendre l’exécution seulement si un autre thread exécute          x: signal)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/>
            </a:pPr>
            <a:r>
              <a:rPr kumimoji="1" lang="fr-CA" sz="2200" dirty="0">
                <a:solidFill>
                  <a:schemeClr val="hlink"/>
                </a:solidFill>
                <a:latin typeface="Arial" charset="0"/>
              </a:rPr>
              <a:t>x: signal</a:t>
            </a:r>
            <a:r>
              <a:rPr kumimoji="1" lang="fr-CA" sz="2200" dirty="0">
                <a:solidFill>
                  <a:srgbClr val="006666"/>
                </a:solidFill>
                <a:latin typeface="Arial" charset="0"/>
              </a:rPr>
              <a:t> reprend l’exécution d’un thread bloqué sur la condition x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r>
              <a:rPr kumimoji="1" lang="fr-CA" sz="2000" dirty="0">
                <a:solidFill>
                  <a:srgbClr val="006666"/>
                </a:solidFill>
                <a:latin typeface="Arial" charset="0"/>
              </a:rPr>
              <a:t>S’il en existe plusieurs: en choisir un (file?)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r>
              <a:rPr kumimoji="1" lang="fr-CA" sz="2000" dirty="0">
                <a:solidFill>
                  <a:srgbClr val="006666"/>
                </a:solidFill>
                <a:latin typeface="Arial" charset="0"/>
              </a:rPr>
              <a:t>S’il n’en existe pas: ne rien faire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endParaRPr kumimoji="1" lang="fr-CA" sz="2000" dirty="0">
              <a:solidFill>
                <a:srgbClr val="006666"/>
              </a:solidFill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kumimoji="1" lang="fr-CA" sz="2000" dirty="0">
              <a:solidFill>
                <a:srgbClr val="006666"/>
              </a:solidFill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kumimoji="1" lang="fr-CA" sz="2000" dirty="0" err="1">
                <a:solidFill>
                  <a:srgbClr val="006666"/>
                </a:solidFill>
                <a:latin typeface="Arial" charset="0"/>
              </a:rPr>
              <a:t>wait</a:t>
            </a:r>
            <a:r>
              <a:rPr kumimoji="1" lang="fr-CA" sz="2000" dirty="0">
                <a:solidFill>
                  <a:srgbClr val="006666"/>
                </a:solidFill>
                <a:latin typeface="Arial" charset="0"/>
              </a:rPr>
              <a:t>, signal: semblables à </a:t>
            </a:r>
            <a:r>
              <a:rPr kumimoji="1" lang="fr-CA" sz="2000" dirty="0" err="1">
                <a:solidFill>
                  <a:srgbClr val="006666"/>
                </a:solidFill>
                <a:latin typeface="Arial" charset="0"/>
              </a:rPr>
              <a:t>acquire</a:t>
            </a:r>
            <a:r>
              <a:rPr kumimoji="1" lang="fr-CA" sz="2000" dirty="0">
                <a:solidFill>
                  <a:srgbClr val="006666"/>
                </a:solidFill>
                <a:latin typeface="Arial" charset="0"/>
              </a:rPr>
              <a:t>, release</a:t>
            </a:r>
          </a:p>
          <a:p>
            <a:pPr marL="1600200" lvl="3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endParaRPr kumimoji="1" lang="fr-CA" sz="2000" dirty="0">
              <a:solidFill>
                <a:srgbClr val="006666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endParaRPr kumimoji="1" lang="fr-CA" sz="2000" dirty="0">
              <a:solidFill>
                <a:srgbClr val="006666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/>
            </a:pPr>
            <a:endParaRPr kumimoji="1" lang="fr-CA" sz="2000" dirty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174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DBB291-FBB3-419C-B336-5B54E629A50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Moniteur avec variables conditionnelles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36331" r="21312" b="33749"/>
          <a:stretch>
            <a:fillRect/>
          </a:stretch>
        </p:blipFill>
        <p:spPr bwMode="auto">
          <a:xfrm>
            <a:off x="228600" y="1066800"/>
            <a:ext cx="7315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638800" y="4800600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2000" b="0">
                <a:solidFill>
                  <a:schemeClr val="tx1"/>
                </a:solidFill>
                <a:latin typeface="Arial Narrow" panose="020B0606020202030204" pitchFamily="34" charset="0"/>
              </a:rPr>
              <a:t>Dans une banque, il y a une file principale, mais une fois entré on pourrait vous faire attendre dans un fauteuil jusqu’à ce que le préposé soit disponible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277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AC2A5D-68B5-4F16-A321-CEFA50281798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Blocage dans les moniteurs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467600" cy="47656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fr-CA" altLang="fr-FR" sz="2400"/>
              <a:t>threads attendent dans la file d’entrée ou dans une file de condition </a:t>
            </a:r>
            <a:r>
              <a:rPr lang="fr-CA" altLang="fr-FR" sz="1800"/>
              <a:t>(ils n’exécutent pas)</a:t>
            </a:r>
            <a:endParaRPr lang="fr-CA" altLang="fr-FR" sz="2400"/>
          </a:p>
          <a:p>
            <a:pPr>
              <a:lnSpc>
                <a:spcPct val="130000"/>
              </a:lnSpc>
            </a:pPr>
            <a:r>
              <a:rPr lang="fr-CA" altLang="fr-FR" sz="2400"/>
              <a:t>sur x.wait: le thread est placé dans la file de la condition </a:t>
            </a:r>
            <a:r>
              <a:rPr lang="fr-CA" altLang="fr-FR" sz="1800"/>
              <a:t>(il n ’exécute pas)</a:t>
            </a:r>
          </a:p>
          <a:p>
            <a:pPr>
              <a:lnSpc>
                <a:spcPct val="130000"/>
              </a:lnSpc>
            </a:pPr>
            <a:r>
              <a:rPr lang="fr-CA" altLang="fr-FR" sz="2400"/>
              <a:t>x.signal active 1 thread bloqué dans la file x </a:t>
            </a:r>
            <a:r>
              <a:rPr lang="fr-CA" altLang="fr-FR" sz="1800"/>
              <a:t>(si  x vide, aucun effet)</a:t>
            </a:r>
          </a:p>
          <a:p>
            <a:pPr>
              <a:lnSpc>
                <a:spcPct val="130000"/>
              </a:lnSpc>
            </a:pPr>
            <a:endParaRPr lang="fr-CA" altLang="fr-FR" sz="1800"/>
          </a:p>
        </p:txBody>
      </p:sp>
      <p:pic>
        <p:nvPicPr>
          <p:cNvPr id="3277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36331" r="21312" b="33749"/>
          <a:stretch>
            <a:fillRect/>
          </a:stretch>
        </p:blipFill>
        <p:spPr>
          <a:xfrm>
            <a:off x="5106988" y="4038600"/>
            <a:ext cx="4037012" cy="282733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C76962-10B4-46D4-974C-F3CD2D466D3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90600" y="228600"/>
            <a:ext cx="7885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Prod</a:t>
            </a: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/Cons: tampon circulaire de dimension k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914400" y="4800600"/>
            <a:ext cx="7962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000"/>
              <a:t>Peut consommer seulement si le nombre N d’éléments consommables est au moins 1 (N = |in-out|)</a:t>
            </a:r>
          </a:p>
          <a:p>
            <a:r>
              <a:rPr lang="fr-CA" altLang="fr-FR" sz="2000"/>
              <a:t>Peut produire seulement si le nombre E d’espaces libres est au moins</a:t>
            </a:r>
            <a:r>
              <a:rPr lang="fr-CA" altLang="fr-FR" sz="2400"/>
              <a:t> </a:t>
            </a:r>
            <a:r>
              <a:rPr lang="fr-CA" altLang="fr-FR" sz="2000"/>
              <a:t>1 (E = |out-in|)</a:t>
            </a:r>
            <a:endParaRPr lang="fr-CA" altLang="fr-FR"/>
          </a:p>
        </p:txBody>
      </p:sp>
      <p:graphicFrame>
        <p:nvGraphicFramePr>
          <p:cNvPr id="34822" name="Object 0"/>
          <p:cNvGraphicFramePr>
            <a:graphicFrameLocks noChangeAspect="1"/>
          </p:cNvGraphicFramePr>
          <p:nvPr/>
        </p:nvGraphicFramePr>
        <p:xfrm>
          <a:off x="1828800" y="1143000"/>
          <a:ext cx="4816475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5514286" imgH="4258269" progId="Adobe.Illustrator.7">
                  <p:embed/>
                </p:oleObj>
              </mc:Choice>
              <mc:Fallback>
                <p:oleObj name="Artwork" r:id="rId2" imgW="5514286" imgH="4258269" progId="Adobe.Illustrator.7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4816475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8827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58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9E1FA6-1AF6-449D-B82D-8BA06F16403F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Variables conditionnelles utilisées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/>
          </a:p>
          <a:p>
            <a:r>
              <a:rPr lang="fr-CA" altLang="fr-FR"/>
              <a:t>Si le tampon est plein, le producteur doit attendre qu’il devienne non-plein</a:t>
            </a:r>
          </a:p>
          <a:p>
            <a:pPr lvl="1"/>
            <a:r>
              <a:rPr lang="fr-CA" altLang="fr-FR"/>
              <a:t>Var conditionnelle </a:t>
            </a:r>
            <a:r>
              <a:rPr lang="fr-CA" altLang="fr-FR">
                <a:solidFill>
                  <a:srgbClr val="800000"/>
                </a:solidFill>
              </a:rPr>
              <a:t>notfull</a:t>
            </a:r>
          </a:p>
          <a:p>
            <a:pPr lvl="1"/>
            <a:endParaRPr lang="fr-CA" altLang="fr-FR">
              <a:solidFill>
                <a:srgbClr val="800000"/>
              </a:solidFill>
            </a:endParaRPr>
          </a:p>
          <a:p>
            <a:r>
              <a:rPr lang="fr-CA" altLang="fr-FR"/>
              <a:t>Si le tampon est vide, le consommateur doit attendre qu’il devienne non-vide</a:t>
            </a:r>
          </a:p>
          <a:p>
            <a:pPr lvl="1"/>
            <a:r>
              <a:rPr lang="fr-CA" altLang="fr-FR"/>
              <a:t>Var conditionnelle</a:t>
            </a:r>
            <a:r>
              <a:rPr lang="fr-CA" altLang="fr-FR">
                <a:solidFill>
                  <a:srgbClr val="800000"/>
                </a:solidFill>
              </a:rPr>
              <a:t> notempty</a:t>
            </a:r>
          </a:p>
          <a:p>
            <a:pPr lvl="1"/>
            <a:endParaRPr lang="fr-CA" altLang="fr-FR">
              <a:solidFill>
                <a:srgbClr val="800000"/>
              </a:solidFill>
            </a:endParaRPr>
          </a:p>
          <a:p>
            <a:pPr lvl="1">
              <a:buFont typeface="Monotype Sorts" pitchFamily="2" charset="2"/>
              <a:buNone/>
            </a:pPr>
            <a:endParaRPr lang="fr-CA" altLang="fr-FR">
              <a:solidFill>
                <a:srgbClr val="800000"/>
              </a:solidFill>
            </a:endParaRPr>
          </a:p>
          <a:p>
            <a:pPr lvl="1"/>
            <a:endParaRPr lang="fr-CA" alt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ChangeArrowheads="1"/>
          </p:cNvSpPr>
          <p:nvPr/>
        </p:nvSpPr>
        <p:spPr bwMode="auto">
          <a:xfrm>
            <a:off x="1796733" y="4114800"/>
            <a:ext cx="2590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62400" y="4953000"/>
            <a:ext cx="2286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686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E4553E-2BFB-4B30-9A12-7B1061F1BB6C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1828800" y="6019800"/>
            <a:ext cx="2438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3886200" y="2971800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30288" y="136525"/>
            <a:ext cx="78851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defRPr/>
            </a:pPr>
            <a: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Moniteur pour P/C avec tampon fini </a:t>
            </a:r>
            <a:br>
              <a:rPr kumimoji="1" lang="fr-C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kumimoji="1" lang="fr-C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(syntaxe </a:t>
            </a: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symplifiée)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6873" name="Text Box 3"/>
          <p:cNvSpPr txBox="1">
            <a:spLocks noChangeArrowheads="1"/>
          </p:cNvSpPr>
          <p:nvPr/>
        </p:nvSpPr>
        <p:spPr bwMode="auto">
          <a:xfrm>
            <a:off x="1600200" y="1089025"/>
            <a:ext cx="79248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Monitor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boundedbuffer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buffer: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vecteur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[0..k-1] de items;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nextin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0,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nextout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0, count = 0 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kumimoji="0" lang="en-US" altLang="fr-FR" sz="1400" dirty="0">
                <a:solidFill>
                  <a:schemeClr val="tx1"/>
                </a:solidFill>
                <a:latin typeface="Courier New" panose="02070309020205020404" pitchFamily="49" charset="0"/>
              </a:rPr>
              <a:t>//count </a:t>
            </a:r>
            <a:r>
              <a:rPr kumimoji="0" lang="en-US" altLang="fr-FR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est</a:t>
            </a:r>
            <a:r>
              <a:rPr kumimoji="0" lang="en-US" altLang="fr-FR" sz="1400" dirty="0">
                <a:solidFill>
                  <a:schemeClr val="tx1"/>
                </a:solidFill>
                <a:latin typeface="Courier New" panose="02070309020205020404" pitchFamily="49" charset="0"/>
              </a:rPr>
              <a:t> le </a:t>
            </a:r>
            <a:r>
              <a:rPr kumimoji="0" lang="en-US" altLang="fr-FR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nombre</a:t>
            </a:r>
            <a:r>
              <a:rPr kumimoji="0" lang="en-US" altLang="fr-FR" sz="1400" dirty="0">
                <a:solidFill>
                  <a:schemeClr val="tx1"/>
                </a:solidFill>
                <a:latin typeface="Courier New" panose="02070309020205020404" pitchFamily="49" charset="0"/>
              </a:rPr>
              <a:t> de places </a:t>
            </a:r>
            <a:r>
              <a:rPr kumimoji="0" lang="en-US" altLang="fr-FR" sz="1400" dirty="0" err="1">
                <a:solidFill>
                  <a:schemeClr val="tx1"/>
                </a:solidFill>
                <a:latin typeface="Courier New" panose="02070309020205020404" pitchFamily="49" charset="0"/>
              </a:rPr>
              <a:t>occupées</a:t>
            </a:r>
            <a:endParaRPr kumimoji="0" lang="en-US" altLang="fr-FR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notfull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,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notempty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: condition;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fr-FR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Produce(v):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if (count==k)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notfull.wait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;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buffer[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nextin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] = v;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nextin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(nextin+1 mod k);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count ++;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notempty.signal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fr-FR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Consume(v):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if (count==0)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notempty.wait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;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v = buffer[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nextout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];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nextout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= (nextout+1 mod k);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count --;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kumimoji="0" lang="en-US" altLang="fr-FR" sz="18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notfull.signal</a:t>
            </a:r>
            <a:r>
              <a:rPr kumimoji="0" lang="en-US" altLang="fr-FR" sz="1800" dirty="0">
                <a:solidFill>
                  <a:schemeClr val="tx1"/>
                </a:solidFill>
                <a:latin typeface="Courier New" panose="02070309020205020404" pitchFamily="49" charset="0"/>
              </a:rPr>
              <a:t>;  </a:t>
            </a:r>
            <a:endParaRPr kumimoji="0" lang="en-US" altLang="fr-FR" sz="20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r-FR" sz="2000" dirty="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6874" name="Line 4"/>
          <p:cNvSpPr>
            <a:spLocks noChangeShapeType="1"/>
          </p:cNvSpPr>
          <p:nvPr/>
        </p:nvSpPr>
        <p:spPr bwMode="auto">
          <a:xfrm>
            <a:off x="1063626" y="3276599"/>
            <a:ext cx="3174" cy="31083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0731" name="Line 5"/>
          <p:cNvSpPr>
            <a:spLocks noChangeShapeType="1"/>
          </p:cNvSpPr>
          <p:nvPr/>
        </p:nvSpPr>
        <p:spPr bwMode="auto">
          <a:xfrm>
            <a:off x="1370013" y="5140325"/>
            <a:ext cx="457200" cy="0"/>
          </a:xfrm>
          <a:prstGeom prst="line">
            <a:avLst/>
          </a:prstGeom>
          <a:noFill/>
          <a:ln w="38100" cap="sq">
            <a:solidFill>
              <a:schemeClr val="accent1">
                <a:lumMod val="5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36876" name="Line 6"/>
          <p:cNvSpPr>
            <a:spLocks noChangeShapeType="1"/>
          </p:cNvSpPr>
          <p:nvPr/>
        </p:nvSpPr>
        <p:spPr bwMode="auto">
          <a:xfrm>
            <a:off x="1065213" y="3276600"/>
            <a:ext cx="609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7" name="Line 7"/>
          <p:cNvSpPr>
            <a:spLocks noChangeShapeType="1"/>
          </p:cNvSpPr>
          <p:nvPr/>
        </p:nvSpPr>
        <p:spPr bwMode="auto">
          <a:xfrm>
            <a:off x="6781800" y="4175125"/>
            <a:ext cx="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8" name="Line 8"/>
          <p:cNvSpPr>
            <a:spLocks noChangeShapeType="1"/>
          </p:cNvSpPr>
          <p:nvPr/>
        </p:nvSpPr>
        <p:spPr bwMode="auto">
          <a:xfrm flipH="1">
            <a:off x="5562600" y="4175125"/>
            <a:ext cx="1219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9" name="Line 9"/>
          <p:cNvSpPr>
            <a:spLocks noChangeShapeType="1"/>
          </p:cNvSpPr>
          <p:nvPr/>
        </p:nvSpPr>
        <p:spPr bwMode="auto">
          <a:xfrm flipH="1">
            <a:off x="4191000" y="6308725"/>
            <a:ext cx="504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096000" y="2603500"/>
            <a:ext cx="281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 dirty="0">
                <a:solidFill>
                  <a:srgbClr val="800000"/>
                </a:solidFill>
                <a:latin typeface="Arial Narrow" panose="020B0606020202030204" pitchFamily="34" charset="0"/>
              </a:rPr>
              <a:t>Variable conditionnelle sur laquelle le producteur attend s’il n’y a pas d’espaces libres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 dirty="0">
                <a:solidFill>
                  <a:srgbClr val="800000"/>
                </a:solidFill>
                <a:latin typeface="Arial Narrow" panose="020B0606020202030204" pitchFamily="34" charset="0"/>
              </a:rPr>
              <a:t>(count==k: plein)</a:t>
            </a:r>
          </a:p>
        </p:txBody>
      </p:sp>
      <p:sp>
        <p:nvSpPr>
          <p:cNvPr id="36881" name="Text Box 15"/>
          <p:cNvSpPr txBox="1">
            <a:spLocks noChangeArrowheads="1"/>
          </p:cNvSpPr>
          <p:nvPr/>
        </p:nvSpPr>
        <p:spPr bwMode="auto">
          <a:xfrm>
            <a:off x="6137275" y="4724400"/>
            <a:ext cx="2987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>
                <a:solidFill>
                  <a:srgbClr val="800000"/>
                </a:solidFill>
                <a:latin typeface="Arial Narrow" panose="020B0606020202030204" pitchFamily="34" charset="0"/>
              </a:rPr>
              <a:t>Variable conditionnelle sur laquelle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>
                <a:solidFill>
                  <a:srgbClr val="800000"/>
                </a:solidFill>
                <a:latin typeface="Arial Narrow" panose="020B0606020202030204" pitchFamily="34" charset="0"/>
              </a:rPr>
              <a:t>le consommateur attend s’il n’y a pas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>
                <a:solidFill>
                  <a:srgbClr val="800000"/>
                </a:solidFill>
                <a:latin typeface="Arial Narrow" panose="020B0606020202030204" pitchFamily="34" charset="0"/>
              </a:rPr>
              <a:t>d’espaces occupés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600" b="0">
                <a:solidFill>
                  <a:srgbClr val="800000"/>
                </a:solidFill>
                <a:latin typeface="Arial Narrow" panose="020B0606020202030204" pitchFamily="34" charset="0"/>
              </a:rPr>
              <a:t>(count==0: vide)</a:t>
            </a: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8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573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1370013" y="4267199"/>
            <a:ext cx="1587" cy="873125"/>
          </a:xfrm>
          <a:prstGeom prst="line">
            <a:avLst/>
          </a:prstGeom>
          <a:noFill/>
          <a:ln w="38100" cap="sq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cxnSp>
        <p:nvCxnSpPr>
          <p:cNvPr id="36884" name="Connecteur droit 2"/>
          <p:cNvCxnSpPr>
            <a:cxnSpLocks noChangeShapeType="1"/>
          </p:cNvCxnSpPr>
          <p:nvPr/>
        </p:nvCxnSpPr>
        <p:spPr bwMode="auto">
          <a:xfrm>
            <a:off x="1095375" y="6400800"/>
            <a:ext cx="762000" cy="0"/>
          </a:xfrm>
          <a:prstGeom prst="lin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22"/>
          <p:cNvCxnSpPr>
            <a:stCxn id="19" idx="0"/>
          </p:cNvCxnSpPr>
          <p:nvPr/>
        </p:nvCxnSpPr>
        <p:spPr bwMode="auto">
          <a:xfrm>
            <a:off x="1370013" y="4267199"/>
            <a:ext cx="425133" cy="1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Structure</a:t>
            </a:r>
          </a:p>
        </p:txBody>
      </p:sp>
      <p:sp>
        <p:nvSpPr>
          <p:cNvPr id="37891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Donc nous avons ici:</a:t>
            </a:r>
          </a:p>
          <a:p>
            <a:pPr lvl="1"/>
            <a:r>
              <a:rPr lang="fr-CA" altLang="fr-FR" dirty="0"/>
              <a:t>Une file d’entrée dans laquelle nous aurons des producteurs et des consommateurs</a:t>
            </a:r>
          </a:p>
          <a:p>
            <a:pPr lvl="1"/>
            <a:r>
              <a:rPr lang="fr-CA" altLang="fr-FR" dirty="0"/>
              <a:t>Deux opérations </a:t>
            </a:r>
            <a:r>
              <a:rPr lang="fr-CA" altLang="fr-FR" dirty="0" err="1"/>
              <a:t>Produce</a:t>
            </a:r>
            <a:r>
              <a:rPr lang="fr-CA" altLang="fr-FR" dirty="0"/>
              <a:t>() et Consume()</a:t>
            </a:r>
          </a:p>
          <a:p>
            <a:pPr lvl="1"/>
            <a:r>
              <a:rPr lang="fr-CA" altLang="fr-FR" dirty="0"/>
              <a:t>Deux conditions </a:t>
            </a:r>
            <a:r>
              <a:rPr lang="fr-CA" altLang="fr-FR" i="1" dirty="0" err="1"/>
              <a:t>notfull</a:t>
            </a:r>
            <a:r>
              <a:rPr lang="fr-CA" altLang="fr-FR" dirty="0"/>
              <a:t> et </a:t>
            </a:r>
            <a:r>
              <a:rPr lang="fr-CA" altLang="fr-FR" i="1" dirty="0" err="1"/>
              <a:t>notempty</a:t>
            </a:r>
            <a:r>
              <a:rPr lang="fr-CA" altLang="fr-FR" dirty="0"/>
              <a:t> 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789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CCFBD0-9347-4C8F-A1A0-F7B97D8ADF27}" type="slidenum">
              <a:rPr lang="fr-CA" altLang="fr-FR" sz="1400" smtClean="0">
                <a:solidFill>
                  <a:schemeClr val="hlink"/>
                </a:solidFill>
                <a:latin typeface="Arial" panose="020B0604020202020204" pitchFamily="34" charset="0"/>
              </a:rPr>
              <a:pPr/>
              <a:t>36</a:t>
            </a:fld>
            <a:endParaRPr lang="fr-CA" altLang="fr-FR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36331" r="21312" b="33749"/>
          <a:stretch>
            <a:fillRect/>
          </a:stretch>
        </p:blipFill>
        <p:spPr bwMode="auto">
          <a:xfrm>
            <a:off x="5486400" y="4037013"/>
            <a:ext cx="35909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Comparaison avec la solution sémaphores</a:t>
            </a:r>
          </a:p>
        </p:txBody>
      </p:sp>
      <p:sp>
        <p:nvSpPr>
          <p:cNvPr id="38915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Étant donné que le moniteur assure à lui-même qu’un seul proc à la fois soit actif dans la </a:t>
            </a:r>
            <a:r>
              <a:rPr lang="fr-CA" altLang="fr-FR" dirty="0" err="1"/>
              <a:t>CritSect</a:t>
            </a:r>
            <a:r>
              <a:rPr lang="fr-CA" altLang="fr-FR" dirty="0"/>
              <a:t>, nous n’avons pas besoin d’un mécanisme pour ceci</a:t>
            </a:r>
          </a:p>
          <a:p>
            <a:pPr lvl="1"/>
            <a:r>
              <a:rPr lang="fr-CA" altLang="fr-FR" dirty="0"/>
              <a:t>Dans la solution sémaphores ce mécanisme était assuré par le sémaphore </a:t>
            </a:r>
            <a:r>
              <a:rPr lang="fr-CA" altLang="fr-FR" b="1" i="1" dirty="0"/>
              <a:t>M</a:t>
            </a:r>
          </a:p>
          <a:p>
            <a:pPr lvl="1"/>
            <a:r>
              <a:rPr lang="fr-CA" altLang="fr-FR" dirty="0"/>
              <a:t>Ici nous n’avons besoin que de deux variables</a:t>
            </a:r>
          </a:p>
          <a:p>
            <a:pPr lvl="2"/>
            <a:r>
              <a:rPr lang="fr-CA" altLang="fr-FR" b="1" dirty="0" err="1"/>
              <a:t>notfull</a:t>
            </a:r>
            <a:r>
              <a:rPr lang="fr-CA" altLang="fr-FR" dirty="0"/>
              <a:t> correspondant au sémaphore </a:t>
            </a:r>
            <a:r>
              <a:rPr lang="fr-CA" altLang="fr-FR" b="1" dirty="0"/>
              <a:t>E</a:t>
            </a:r>
          </a:p>
          <a:p>
            <a:pPr lvl="2"/>
            <a:r>
              <a:rPr lang="fr-CA" altLang="fr-FR" b="1" dirty="0" err="1"/>
              <a:t>notempy</a:t>
            </a:r>
            <a:r>
              <a:rPr lang="fr-CA" altLang="fr-FR" dirty="0"/>
              <a:t>, correspondant au sémaphore </a:t>
            </a:r>
            <a:r>
              <a:rPr lang="fr-CA" altLang="fr-FR" b="1" dirty="0"/>
              <a:t>F</a:t>
            </a:r>
            <a:endParaRPr lang="fr-CA" altLang="fr-FR" dirty="0"/>
          </a:p>
          <a:p>
            <a:pPr lvl="1"/>
            <a:r>
              <a:rPr lang="fr-CA" altLang="fr-FR" dirty="0"/>
              <a:t>Solution donc plus simple et intuitive avec les moniteurs qu’avec les sémaphores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891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A81717-6607-47C1-AE39-92BEE036525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2819400"/>
            <a:ext cx="7885112" cy="962025"/>
          </a:xfrm>
        </p:spPr>
        <p:txBody>
          <a:bodyPr/>
          <a:lstStyle/>
          <a:p>
            <a:r>
              <a:rPr lang="fr-CA" dirty="0"/>
              <a:t>Matériaux supplémentaires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0426-20CD-4B75-A25F-F480CB8FAA0F}" type="slidenum">
              <a:rPr lang="fr-CA" altLang="fr-FR" smtClean="0"/>
              <a:pPr>
                <a:defRPr/>
              </a:pPr>
              <a:t>38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80951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Solution Java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(Je ferai ici s’il y aura du temps, sinon v. Sessions Exercices)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399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8F3AE1-A68A-4DA4-B869-B6883E774E0B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instructions sur les sémaphores sont des appels au 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dirty="0"/>
              <a:t>Un thread qui exécute une instruction de sémaphore est interrompu comme tous les threads qui exécutent des appels au SE</a:t>
            </a:r>
          </a:p>
          <a:p>
            <a:r>
              <a:rPr lang="fr-CA" sz="1800" dirty="0"/>
              <a:t>En Java, les instructions sur les sémaphores font appel à des instructions comme </a:t>
            </a:r>
            <a:r>
              <a:rPr lang="fr-CA" sz="1800" i="1" dirty="0" err="1"/>
              <a:t>wait</a:t>
            </a:r>
            <a:r>
              <a:rPr lang="fr-CA" sz="1800" i="1" dirty="0"/>
              <a:t>, </a:t>
            </a:r>
            <a:r>
              <a:rPr lang="fr-CA" sz="1800" i="1" dirty="0" err="1"/>
              <a:t>notify</a:t>
            </a:r>
            <a:r>
              <a:rPr lang="fr-CA" sz="1800" i="1" dirty="0"/>
              <a:t>, </a:t>
            </a:r>
            <a:r>
              <a:rPr lang="fr-CA" sz="1800" dirty="0"/>
              <a:t>qui exécutent des appels au SE et des attentes dans des files</a:t>
            </a:r>
          </a:p>
          <a:p>
            <a:r>
              <a:rPr lang="fr-CA" sz="1800" dirty="0"/>
              <a:t>Il doit y avoir une file pour chaque sémaphore, qu’elle soit implémentée par programme ou par le SE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274033"/>
            <a:ext cx="838200" cy="457200"/>
          </a:xfrm>
        </p:spPr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01063" y="6274033"/>
            <a:ext cx="642937" cy="457200"/>
          </a:xfrm>
        </p:spPr>
        <p:txBody>
          <a:bodyPr/>
          <a:lstStyle/>
          <a:p>
            <a:pPr>
              <a:defRPr/>
            </a:pPr>
            <a:fld id="{706267A6-23A5-4D91-9301-B1F01E2FF317}" type="slidenum">
              <a:rPr lang="fr-CA" altLang="fr-FR" smtClean="0"/>
              <a:pPr>
                <a:defRPr/>
              </a:pPr>
              <a:t>4</a:t>
            </a:fld>
            <a:endParaRPr lang="fr-CA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733800"/>
            <a:ext cx="3886199" cy="21044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10200" y="558823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Narrow" panose="020B0606020202030204" pitchFamily="34" charset="0"/>
              </a:rPr>
              <a:t>Attente dans la file du sémaphore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5029200" y="5580218"/>
            <a:ext cx="457200" cy="17768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7847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09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05BCE0-0BAA-46F2-8077-E77246E7892F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7885112" cy="962025"/>
          </a:xfrm>
        </p:spPr>
        <p:txBody>
          <a:bodyPr/>
          <a:lstStyle/>
          <a:p>
            <a:pPr>
              <a:defRPr/>
            </a:pPr>
            <a:r>
              <a:rPr lang="fr-CA"/>
              <a:t>Terminologie Java </a:t>
            </a:r>
            <a:r>
              <a:rPr lang="fr-CA" sz="2800"/>
              <a:t>(davantage au lab)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886700" cy="4765675"/>
          </a:xfrm>
        </p:spPr>
        <p:txBody>
          <a:bodyPr/>
          <a:lstStyle/>
          <a:p>
            <a:r>
              <a:rPr lang="fr-CA" altLang="fr-FR" sz="1800"/>
              <a:t>Les méthodes synchronisées de Java sont essentiellement des moniteurs</a:t>
            </a:r>
          </a:p>
          <a:p>
            <a:pPr lvl="1"/>
            <a:r>
              <a:rPr lang="fr-CA" altLang="fr-FR" sz="1800"/>
              <a:t>Un seul thread à la fois peut les exécuter</a:t>
            </a:r>
          </a:p>
          <a:p>
            <a:r>
              <a:rPr lang="fr-CA" altLang="fr-FR" sz="1800"/>
              <a:t>Il y a 2 files pour un objet:</a:t>
            </a:r>
          </a:p>
          <a:p>
            <a:pPr lvl="1"/>
            <a:r>
              <a:rPr lang="fr-CA" altLang="fr-FR" sz="1800"/>
              <a:t>File d’entrée </a:t>
            </a:r>
          </a:p>
          <a:p>
            <a:pPr lvl="1"/>
            <a:r>
              <a:rPr lang="fr-CA" altLang="fr-FR" sz="1800"/>
              <a:t>File d’attente (en attente sur wait)</a:t>
            </a:r>
          </a:p>
          <a:p>
            <a:r>
              <a:rPr lang="fr-CA" altLang="fr-FR" sz="1800"/>
              <a:t>Une méthode ne peut avoir que 1 file wait</a:t>
            </a:r>
          </a:p>
          <a:p>
            <a:pPr lvl="1"/>
            <a:r>
              <a:rPr lang="fr-CA" altLang="fr-FR" sz="1800"/>
              <a:t>Limitation importante qui complique les choses en Java…</a:t>
            </a:r>
          </a:p>
          <a:p>
            <a:r>
              <a:rPr lang="fr-CA" altLang="fr-FR" sz="1800"/>
              <a:t>Wait (acquérir) existe en Java + ou – comme décrit pour les moniteurs</a:t>
            </a:r>
          </a:p>
          <a:p>
            <a:r>
              <a:rPr lang="fr-CA" altLang="fr-FR" sz="1800"/>
              <a:t>Signal s’appelle notify</a:t>
            </a:r>
          </a:p>
          <a:p>
            <a:pPr lvl="1"/>
            <a:r>
              <a:rPr lang="fr-CA" altLang="fr-FR" sz="1800"/>
              <a:t>Notify() libère 1 seul thread, il devient </a:t>
            </a:r>
            <a:r>
              <a:rPr lang="fr-CA" altLang="fr-FR" sz="1800" i="1"/>
              <a:t>runnable</a:t>
            </a:r>
          </a:p>
          <a:p>
            <a:pPr lvl="1"/>
            <a:r>
              <a:rPr lang="fr-CA" altLang="fr-FR" sz="1800"/>
              <a:t>Notifyall fait la même chose pour tous</a:t>
            </a:r>
          </a:p>
          <a:p>
            <a:pPr lvl="1"/>
            <a:r>
              <a:rPr lang="fr-CA" altLang="fr-FR" sz="1800"/>
              <a:t>Mais ils n’exécutent pas nécessairement: </a:t>
            </a:r>
          </a:p>
          <a:p>
            <a:pPr lvl="2"/>
            <a:r>
              <a:rPr lang="fr-CA" altLang="fr-FR" sz="1700"/>
              <a:t>ils sont remis dans la file d’entrée</a:t>
            </a:r>
          </a:p>
          <a:p>
            <a:endParaRPr lang="fr-CA" altLang="fr-FR" sz="2400"/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5708650"/>
            <a:ext cx="44910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Freeform 5"/>
          <p:cNvSpPr>
            <a:spLocks/>
          </p:cNvSpPr>
          <p:nvPr/>
        </p:nvSpPr>
        <p:spPr bwMode="auto">
          <a:xfrm>
            <a:off x="4343400" y="6553200"/>
            <a:ext cx="2286000" cy="241300"/>
          </a:xfrm>
          <a:custGeom>
            <a:avLst/>
            <a:gdLst>
              <a:gd name="T0" fmla="*/ 2147483646 w 1440"/>
              <a:gd name="T1" fmla="*/ 0 h 152"/>
              <a:gd name="T2" fmla="*/ 2147483646 w 1440"/>
              <a:gd name="T3" fmla="*/ 2147483646 h 152"/>
              <a:gd name="T4" fmla="*/ 0 w 1440"/>
              <a:gd name="T5" fmla="*/ 2147483646 h 152"/>
              <a:gd name="T6" fmla="*/ 0 60000 65536"/>
              <a:gd name="T7" fmla="*/ 0 60000 65536"/>
              <a:gd name="T8" fmla="*/ 0 60000 65536"/>
              <a:gd name="T9" fmla="*/ 0 w 1440"/>
              <a:gd name="T10" fmla="*/ 0 h 152"/>
              <a:gd name="T11" fmla="*/ 1440 w 144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52">
                <a:moveTo>
                  <a:pt x="1440" y="0"/>
                </a:moveTo>
                <a:cubicBezTo>
                  <a:pt x="1248" y="68"/>
                  <a:pt x="1056" y="136"/>
                  <a:pt x="816" y="144"/>
                </a:cubicBezTo>
                <a:cubicBezTo>
                  <a:pt x="576" y="152"/>
                  <a:pt x="136" y="64"/>
                  <a:pt x="0" y="48"/>
                </a:cubicBezTo>
              </a:path>
            </a:pathLst>
          </a:custGeom>
          <a:noFill/>
          <a:ln w="57150" cap="flat" cmpd="sng">
            <a:solidFill>
              <a:srgbClr val="333399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198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4B8B07-46B3-402E-BBFA-624E5EA1D5F7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2800" dirty="0"/>
              <a:t>Java: diagramme simplifié de transition d’état threads</a:t>
            </a:r>
            <a:br>
              <a:rPr lang="fr-CA" dirty="0"/>
            </a:br>
            <a:r>
              <a:rPr lang="fr-CA" sz="2000" dirty="0"/>
              <a:t>(sur la base de la fig. 5.10 du manuel de </a:t>
            </a:r>
            <a:r>
              <a:rPr lang="fr-CA" sz="2000" dirty="0" err="1"/>
              <a:t>Silberschatz</a:t>
            </a:r>
            <a:r>
              <a:rPr lang="fr-CA" sz="2000" dirty="0"/>
              <a:t>)</a:t>
            </a:r>
          </a:p>
        </p:txBody>
      </p:sp>
      <p:sp>
        <p:nvSpPr>
          <p:cNvPr id="41989" name="Oval 1027"/>
          <p:cNvSpPr>
            <a:spLocks noChangeArrowheads="1"/>
          </p:cNvSpPr>
          <p:nvPr/>
        </p:nvSpPr>
        <p:spPr bwMode="auto">
          <a:xfrm>
            <a:off x="1092200" y="2133600"/>
            <a:ext cx="1447800" cy="1219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Oval 1028"/>
          <p:cNvSpPr>
            <a:spLocks noChangeArrowheads="1"/>
          </p:cNvSpPr>
          <p:nvPr/>
        </p:nvSpPr>
        <p:spPr bwMode="auto">
          <a:xfrm>
            <a:off x="3975100" y="4267200"/>
            <a:ext cx="1447800" cy="1219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Oval 1029"/>
          <p:cNvSpPr>
            <a:spLocks noChangeArrowheads="1"/>
          </p:cNvSpPr>
          <p:nvPr/>
        </p:nvSpPr>
        <p:spPr bwMode="auto">
          <a:xfrm>
            <a:off x="3886200" y="2133600"/>
            <a:ext cx="1447800" cy="1219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2" name="Oval 1030"/>
          <p:cNvSpPr>
            <a:spLocks noChangeArrowheads="1"/>
          </p:cNvSpPr>
          <p:nvPr/>
        </p:nvSpPr>
        <p:spPr bwMode="auto">
          <a:xfrm>
            <a:off x="6858000" y="2133600"/>
            <a:ext cx="1447800" cy="1219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Line 1031"/>
          <p:cNvSpPr>
            <a:spLocks noChangeShapeType="1"/>
          </p:cNvSpPr>
          <p:nvPr/>
        </p:nvSpPr>
        <p:spPr bwMode="auto">
          <a:xfrm>
            <a:off x="279400" y="2717800"/>
            <a:ext cx="7620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4" name="Line 1032"/>
          <p:cNvSpPr>
            <a:spLocks noChangeShapeType="1"/>
          </p:cNvSpPr>
          <p:nvPr/>
        </p:nvSpPr>
        <p:spPr bwMode="auto">
          <a:xfrm>
            <a:off x="2590800" y="2743200"/>
            <a:ext cx="12954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5" name="Line 1033"/>
          <p:cNvSpPr>
            <a:spLocks noChangeShapeType="1"/>
          </p:cNvSpPr>
          <p:nvPr/>
        </p:nvSpPr>
        <p:spPr bwMode="auto">
          <a:xfrm>
            <a:off x="5410200" y="2743200"/>
            <a:ext cx="14478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6" name="Line 1034"/>
          <p:cNvSpPr>
            <a:spLocks noChangeShapeType="1"/>
          </p:cNvSpPr>
          <p:nvPr/>
        </p:nvSpPr>
        <p:spPr bwMode="auto">
          <a:xfrm flipH="1">
            <a:off x="3962400" y="3048000"/>
            <a:ext cx="0" cy="1676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7" name="Line 1035"/>
          <p:cNvSpPr>
            <a:spLocks noChangeShapeType="1"/>
          </p:cNvSpPr>
          <p:nvPr/>
        </p:nvSpPr>
        <p:spPr bwMode="auto">
          <a:xfrm flipH="1" flipV="1">
            <a:off x="5334000" y="2895600"/>
            <a:ext cx="0" cy="1676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1998" name="Text Box 1037"/>
          <p:cNvSpPr txBox="1">
            <a:spLocks noChangeArrowheads="1"/>
          </p:cNvSpPr>
          <p:nvPr/>
        </p:nvSpPr>
        <p:spPr bwMode="auto">
          <a:xfrm>
            <a:off x="76200" y="2286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nouveau</a:t>
            </a:r>
          </a:p>
        </p:txBody>
      </p:sp>
      <p:sp>
        <p:nvSpPr>
          <p:cNvPr id="41999" name="Text Box 1038"/>
          <p:cNvSpPr txBox="1">
            <a:spLocks noChangeArrowheads="1"/>
          </p:cNvSpPr>
          <p:nvPr/>
        </p:nvSpPr>
        <p:spPr bwMode="auto">
          <a:xfrm>
            <a:off x="2743200" y="2209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start</a:t>
            </a:r>
          </a:p>
        </p:txBody>
      </p:sp>
      <p:sp>
        <p:nvSpPr>
          <p:cNvPr id="42000" name="Text Box 1039"/>
          <p:cNvSpPr txBox="1">
            <a:spLocks noChangeArrowheads="1"/>
          </p:cNvSpPr>
          <p:nvPr/>
        </p:nvSpPr>
        <p:spPr bwMode="auto">
          <a:xfrm>
            <a:off x="5410200" y="19812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stop ou term. de run</a:t>
            </a:r>
          </a:p>
        </p:txBody>
      </p:sp>
      <p:sp>
        <p:nvSpPr>
          <p:cNvPr id="42001" name="Text Box 1041"/>
          <p:cNvSpPr txBox="1">
            <a:spLocks noChangeArrowheads="1"/>
          </p:cNvSpPr>
          <p:nvPr/>
        </p:nvSpPr>
        <p:spPr bwMode="auto">
          <a:xfrm>
            <a:off x="2667000" y="3276600"/>
            <a:ext cx="152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Sleep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Wait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I/O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join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suspend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180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42002" name="Text Box 1042"/>
          <p:cNvSpPr txBox="1">
            <a:spLocks noChangeArrowheads="1"/>
          </p:cNvSpPr>
          <p:nvPr/>
        </p:nvSpPr>
        <p:spPr bwMode="auto">
          <a:xfrm>
            <a:off x="5562600" y="3365500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notify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Fin E/S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hlink"/>
                </a:solidFill>
                <a:latin typeface="Arial Narrow" panose="020B0606020202030204" pitchFamily="34" charset="0"/>
              </a:rPr>
              <a:t>resume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180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42003" name="Text Box 1043"/>
          <p:cNvSpPr txBox="1">
            <a:spLocks noChangeArrowheads="1"/>
          </p:cNvSpPr>
          <p:nvPr/>
        </p:nvSpPr>
        <p:spPr bwMode="auto">
          <a:xfrm>
            <a:off x="1295400" y="2514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nouveau</a:t>
            </a:r>
          </a:p>
        </p:txBody>
      </p:sp>
      <p:sp>
        <p:nvSpPr>
          <p:cNvPr id="42004" name="Text Box 1044"/>
          <p:cNvSpPr txBox="1">
            <a:spLocks noChangeArrowheads="1"/>
          </p:cNvSpPr>
          <p:nvPr/>
        </p:nvSpPr>
        <p:spPr bwMode="auto">
          <a:xfrm>
            <a:off x="4051300" y="24257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exécutable = runnable</a:t>
            </a:r>
          </a:p>
        </p:txBody>
      </p:sp>
      <p:sp>
        <p:nvSpPr>
          <p:cNvPr id="42005" name="Text Box 1045"/>
          <p:cNvSpPr txBox="1">
            <a:spLocks noChangeArrowheads="1"/>
          </p:cNvSpPr>
          <p:nvPr/>
        </p:nvSpPr>
        <p:spPr bwMode="auto">
          <a:xfrm>
            <a:off x="7251700" y="2514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mort</a:t>
            </a:r>
          </a:p>
        </p:txBody>
      </p:sp>
      <p:sp>
        <p:nvSpPr>
          <p:cNvPr id="42006" name="Text Box 1046"/>
          <p:cNvSpPr txBox="1">
            <a:spLocks noChangeArrowheads="1"/>
          </p:cNvSpPr>
          <p:nvPr/>
        </p:nvSpPr>
        <p:spPr bwMode="auto">
          <a:xfrm>
            <a:off x="4076700" y="4572000"/>
            <a:ext cx="1371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b loqué =  not runnable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fr-CA" altLang="fr-FR" sz="18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007" name="Text Box 1047"/>
          <p:cNvSpPr txBox="1">
            <a:spLocks noChangeArrowheads="1"/>
          </p:cNvSpPr>
          <p:nvPr/>
        </p:nvSpPr>
        <p:spPr bwMode="auto">
          <a:xfrm>
            <a:off x="4724400" y="54864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bloqué sur une file associée à un événement</a:t>
            </a:r>
          </a:p>
        </p:txBody>
      </p:sp>
      <p:sp>
        <p:nvSpPr>
          <p:cNvPr id="42008" name="Text Box 1048"/>
          <p:cNvSpPr txBox="1">
            <a:spLocks noChangeArrowheads="1"/>
          </p:cNvSpPr>
          <p:nvPr/>
        </p:nvSpPr>
        <p:spPr bwMode="auto">
          <a:xfrm>
            <a:off x="3581400" y="1676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1800">
                <a:solidFill>
                  <a:schemeClr val="tx1"/>
                </a:solidFill>
                <a:latin typeface="Arial Narrow" panose="020B0606020202030204" pitchFamily="34" charset="0"/>
              </a:rPr>
              <a:t>prêt ou en exécution</a:t>
            </a:r>
          </a:p>
        </p:txBody>
      </p:sp>
      <p:sp>
        <p:nvSpPr>
          <p:cNvPr id="42009" name="Line 1049"/>
          <p:cNvSpPr>
            <a:spLocks noChangeShapeType="1"/>
          </p:cNvSpPr>
          <p:nvPr/>
        </p:nvSpPr>
        <p:spPr bwMode="auto">
          <a:xfrm>
            <a:off x="3962400" y="3048000"/>
            <a:ext cx="76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Wikipédia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noter: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Un seul processus dans la chambre d’exécution</a:t>
            </a:r>
          </a:p>
          <a:p>
            <a:r>
              <a:rPr lang="fr-CA" dirty="0"/>
              <a:t>File d’attente e</a:t>
            </a:r>
          </a:p>
          <a:p>
            <a:r>
              <a:rPr lang="fr-CA" dirty="0"/>
              <a:t>Un processus peut subir un </a:t>
            </a:r>
            <a:r>
              <a:rPr lang="fr-CA" dirty="0" err="1"/>
              <a:t>wait</a:t>
            </a:r>
            <a:r>
              <a:rPr lang="fr-CA" dirty="0"/>
              <a:t> et passer dans la file q</a:t>
            </a:r>
          </a:p>
          <a:p>
            <a:pPr lvl="1"/>
            <a:r>
              <a:rPr lang="fr-CA" dirty="0"/>
              <a:t>en état ‘bloqué’</a:t>
            </a:r>
          </a:p>
          <a:p>
            <a:r>
              <a:rPr lang="fr-CA" dirty="0"/>
              <a:t>Il peut être libéré de la file q par une ‘</a:t>
            </a:r>
            <a:r>
              <a:rPr lang="fr-CA" dirty="0" err="1"/>
              <a:t>notify</a:t>
            </a:r>
            <a:r>
              <a:rPr lang="fr-CA" dirty="0"/>
              <a:t>’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D923A-6D57-4545-8506-431A7A778462}" type="slidenum">
              <a:rPr lang="fr-CA" altLang="fr-FR" smtClean="0"/>
              <a:pPr>
                <a:defRPr/>
              </a:pPr>
              <a:t>42</a:t>
            </a:fld>
            <a:endParaRPr lang="fr-CA" altLang="fr-FR"/>
          </a:p>
        </p:txBody>
      </p:sp>
      <p:pic>
        <p:nvPicPr>
          <p:cNvPr id="47106" name="Picture 2" descr="https://upload.wikimedia.org/wikipedia/commons/f/f5/Monitor_%28synchronization%29-Ja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82283"/>
            <a:ext cx="3306763" cy="52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 bwMode="auto">
          <a:xfrm>
            <a:off x="4343400" y="2819400"/>
            <a:ext cx="2590800" cy="1295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27922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30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8FBBCB-4DC1-446E-9DA4-699AC8EF36A9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Un diagramme plus complet</a:t>
            </a:r>
            <a:endParaRPr lang="fr-CA" sz="200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82880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AutoShape 3"/>
          <p:cNvSpPr>
            <a:spLocks noRot="1" noChangeAspect="1" noMove="1" noResize="1" noChangeArrowheads="1"/>
          </p:cNvSpPr>
          <p:nvPr/>
        </p:nvSpPr>
        <p:spPr bwMode="auto">
          <a:xfrm>
            <a:off x="1828800" y="16002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CA" altLang="fr-F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015" name="Group 30"/>
          <p:cNvGrpSpPr>
            <a:grpSpLocks/>
          </p:cNvGrpSpPr>
          <p:nvPr/>
        </p:nvGrpSpPr>
        <p:grpSpPr bwMode="auto">
          <a:xfrm>
            <a:off x="838200" y="1028700"/>
            <a:ext cx="6888163" cy="4000500"/>
            <a:chOff x="528" y="648"/>
            <a:chExt cx="4339" cy="2520"/>
          </a:xfrm>
        </p:grpSpPr>
        <p:sp>
          <p:nvSpPr>
            <p:cNvPr id="43019" name="AutoShape 6"/>
            <p:cNvSpPr>
              <a:spLocks noChangeAspect="1" noChangeArrowheads="1" noTextEdit="1"/>
            </p:cNvSpPr>
            <p:nvPr/>
          </p:nvSpPr>
          <p:spPr bwMode="auto">
            <a:xfrm>
              <a:off x="720" y="864"/>
              <a:ext cx="4147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20" name="Line 7"/>
            <p:cNvSpPr>
              <a:spLocks noChangeShapeType="1"/>
            </p:cNvSpPr>
            <p:nvPr/>
          </p:nvSpPr>
          <p:spPr bwMode="auto">
            <a:xfrm flipH="1">
              <a:off x="1224" y="1008"/>
              <a:ext cx="1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21" name="Line 8"/>
            <p:cNvSpPr>
              <a:spLocks noChangeShapeType="1"/>
            </p:cNvSpPr>
            <p:nvPr/>
          </p:nvSpPr>
          <p:spPr bwMode="auto">
            <a:xfrm>
              <a:off x="2400" y="2256"/>
              <a:ext cx="24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22" name="Text Box 9"/>
            <p:cNvSpPr txBox="1">
              <a:spLocks noChangeArrowheads="1"/>
            </p:cNvSpPr>
            <p:nvPr/>
          </p:nvSpPr>
          <p:spPr bwMode="auto">
            <a:xfrm>
              <a:off x="936" y="864"/>
              <a:ext cx="43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3023" name="Text Box 10"/>
            <p:cNvSpPr txBox="1">
              <a:spLocks noChangeArrowheads="1"/>
            </p:cNvSpPr>
            <p:nvPr/>
          </p:nvSpPr>
          <p:spPr bwMode="auto">
            <a:xfrm>
              <a:off x="835" y="1368"/>
              <a:ext cx="605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>
                  <a:solidFill>
                    <a:schemeClr val="tx1"/>
                  </a:solidFill>
                </a:rPr>
                <a:t>READY</a:t>
              </a:r>
            </a:p>
          </p:txBody>
        </p:sp>
        <p:sp>
          <p:nvSpPr>
            <p:cNvPr id="43024" name="Text Box 11"/>
            <p:cNvSpPr txBox="1">
              <a:spLocks noChangeArrowheads="1"/>
            </p:cNvSpPr>
            <p:nvPr/>
          </p:nvSpPr>
          <p:spPr bwMode="auto">
            <a:xfrm>
              <a:off x="1824" y="2016"/>
              <a:ext cx="1123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</a:rPr>
                <a:t>      </a:t>
              </a:r>
              <a:r>
                <a:rPr kumimoji="0" lang="fr-FR" altLang="fr-FR" sz="1200">
                  <a:solidFill>
                    <a:schemeClr val="tx1"/>
                  </a:solidFill>
                </a:rPr>
                <a:t>RUNNING</a:t>
              </a:r>
            </a:p>
          </p:txBody>
        </p:sp>
        <p:sp>
          <p:nvSpPr>
            <p:cNvPr id="43025" name="Text Box 12"/>
            <p:cNvSpPr txBox="1">
              <a:spLocks noChangeArrowheads="1"/>
            </p:cNvSpPr>
            <p:nvPr/>
          </p:nvSpPr>
          <p:spPr bwMode="auto">
            <a:xfrm>
              <a:off x="2064" y="2880"/>
              <a:ext cx="518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>
                  <a:solidFill>
                    <a:schemeClr val="tx1"/>
                  </a:solidFill>
                </a:rPr>
                <a:t>DEAD</a:t>
              </a:r>
            </a:p>
          </p:txBody>
        </p:sp>
        <p:sp>
          <p:nvSpPr>
            <p:cNvPr id="43026" name="Line 13"/>
            <p:cNvSpPr>
              <a:spLocks noChangeShapeType="1"/>
            </p:cNvSpPr>
            <p:nvPr/>
          </p:nvSpPr>
          <p:spPr bwMode="auto">
            <a:xfrm>
              <a:off x="1440" y="1584"/>
              <a:ext cx="72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27" name="Line 14"/>
            <p:cNvSpPr>
              <a:spLocks noChangeShapeType="1"/>
            </p:cNvSpPr>
            <p:nvPr/>
          </p:nvSpPr>
          <p:spPr bwMode="auto">
            <a:xfrm flipH="1" flipV="1">
              <a:off x="1181" y="1584"/>
              <a:ext cx="691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28" name="Text Box 15"/>
            <p:cNvSpPr txBox="1">
              <a:spLocks noChangeArrowheads="1"/>
            </p:cNvSpPr>
            <p:nvPr/>
          </p:nvSpPr>
          <p:spPr bwMode="auto">
            <a:xfrm>
              <a:off x="3744" y="1248"/>
              <a:ext cx="86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</a:rPr>
                <a:t>     </a:t>
              </a:r>
              <a:r>
                <a:rPr kumimoji="0" lang="fr-FR" altLang="fr-FR" sz="1200">
                  <a:solidFill>
                    <a:schemeClr val="tx1"/>
                  </a:solidFill>
                </a:rPr>
                <a:t>NOT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>
                  <a:solidFill>
                    <a:schemeClr val="tx1"/>
                  </a:solidFill>
                </a:rPr>
                <a:t>RUNNABLE</a:t>
              </a:r>
            </a:p>
          </p:txBody>
        </p:sp>
        <p:sp>
          <p:nvSpPr>
            <p:cNvPr id="43029" name="Line 16"/>
            <p:cNvSpPr>
              <a:spLocks noChangeShapeType="1"/>
            </p:cNvSpPr>
            <p:nvPr/>
          </p:nvSpPr>
          <p:spPr bwMode="auto">
            <a:xfrm flipV="1">
              <a:off x="2544" y="1488"/>
              <a:ext cx="1152" cy="5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30" name="Line 17"/>
            <p:cNvSpPr>
              <a:spLocks noChangeShapeType="1"/>
            </p:cNvSpPr>
            <p:nvPr/>
          </p:nvSpPr>
          <p:spPr bwMode="auto">
            <a:xfrm flipH="1">
              <a:off x="1440" y="1344"/>
              <a:ext cx="2256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31" name="Line 18"/>
            <p:cNvSpPr>
              <a:spLocks noChangeShapeType="1"/>
            </p:cNvSpPr>
            <p:nvPr/>
          </p:nvSpPr>
          <p:spPr bwMode="auto">
            <a:xfrm>
              <a:off x="1224" y="648"/>
              <a:ext cx="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32" name="Text Box 19"/>
            <p:cNvSpPr txBox="1">
              <a:spLocks noChangeArrowheads="1"/>
            </p:cNvSpPr>
            <p:nvPr/>
          </p:nvSpPr>
          <p:spPr bwMode="auto">
            <a:xfrm>
              <a:off x="1195" y="648"/>
              <a:ext cx="605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new</a:t>
              </a:r>
            </a:p>
          </p:txBody>
        </p:sp>
        <p:sp>
          <p:nvSpPr>
            <p:cNvPr id="43033" name="Text Box 20"/>
            <p:cNvSpPr txBox="1">
              <a:spLocks noChangeArrowheads="1"/>
            </p:cNvSpPr>
            <p:nvPr/>
          </p:nvSpPr>
          <p:spPr bwMode="auto">
            <a:xfrm>
              <a:off x="1210" y="1152"/>
              <a:ext cx="518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000" b="0">
                  <a:solidFill>
                    <a:schemeClr val="tx1"/>
                  </a:solidFill>
                  <a:latin typeface="Courier New" panose="02070309020205020404" pitchFamily="49" charset="0"/>
                </a:rPr>
                <a:t>start</a:t>
              </a:r>
            </a:p>
          </p:txBody>
        </p:sp>
        <p:sp>
          <p:nvSpPr>
            <p:cNvPr id="43034" name="Text Box 21"/>
            <p:cNvSpPr txBox="1">
              <a:spLocks noChangeArrowheads="1"/>
            </p:cNvSpPr>
            <p:nvPr/>
          </p:nvSpPr>
          <p:spPr bwMode="auto">
            <a:xfrm>
              <a:off x="2544" y="2304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complète run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method ou exception pas traitée</a:t>
              </a:r>
            </a:p>
          </p:txBody>
        </p:sp>
        <p:sp>
          <p:nvSpPr>
            <p:cNvPr id="43035" name="Text Box 22"/>
            <p:cNvSpPr txBox="1">
              <a:spLocks noChangeArrowheads="1"/>
            </p:cNvSpPr>
            <p:nvPr/>
          </p:nvSpPr>
          <p:spPr bwMode="auto">
            <a:xfrm>
              <a:off x="1920" y="1584"/>
              <a:ext cx="86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Ordonnanceur choisit fil</a:t>
              </a:r>
            </a:p>
          </p:txBody>
        </p:sp>
        <p:sp>
          <p:nvSpPr>
            <p:cNvPr id="43036" name="Text Box 23"/>
            <p:cNvSpPr txBox="1">
              <a:spLocks noChangeArrowheads="1"/>
            </p:cNvSpPr>
            <p:nvPr/>
          </p:nvSpPr>
          <p:spPr bwMode="auto">
            <a:xfrm>
              <a:off x="768" y="1776"/>
              <a:ext cx="950" cy="6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yield ou terminaison tranche ou préemption</a:t>
              </a:r>
            </a:p>
          </p:txBody>
        </p:sp>
        <p:sp>
          <p:nvSpPr>
            <p:cNvPr id="43037" name="Text Box 24"/>
            <p:cNvSpPr txBox="1">
              <a:spLocks noChangeArrowheads="1"/>
            </p:cNvSpPr>
            <p:nvPr/>
          </p:nvSpPr>
          <p:spPr bwMode="auto">
            <a:xfrm>
              <a:off x="2016" y="960"/>
              <a:ext cx="1123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Notify, E/S terminée, resume, interrupted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00" b="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3038" name="Text Box 25"/>
            <p:cNvSpPr txBox="1">
              <a:spLocks noChangeArrowheads="1"/>
            </p:cNvSpPr>
            <p:nvPr/>
          </p:nvSpPr>
          <p:spPr bwMode="auto">
            <a:xfrm>
              <a:off x="3120" y="1680"/>
              <a:ext cx="1037" cy="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Sleep,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b="0">
                  <a:solidFill>
                    <a:schemeClr val="tx1"/>
                  </a:solidFill>
                  <a:latin typeface="Courier New" panose="02070309020205020404" pitchFamily="49" charset="0"/>
                </a:rPr>
                <a:t>wait, I/O, join, suspend</a:t>
              </a:r>
            </a:p>
          </p:txBody>
        </p:sp>
        <p:sp>
          <p:nvSpPr>
            <p:cNvPr id="43039" name="Oval 26"/>
            <p:cNvSpPr>
              <a:spLocks noChangeArrowheads="1"/>
            </p:cNvSpPr>
            <p:nvPr/>
          </p:nvSpPr>
          <p:spPr bwMode="auto">
            <a:xfrm>
              <a:off x="528" y="1200"/>
              <a:ext cx="2640" cy="1200"/>
            </a:xfrm>
            <a:prstGeom prst="ellipse">
              <a:avLst/>
            </a:prstGeom>
            <a:noFill/>
            <a:ln w="28575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CA" altLang="fr-F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40" name="Line 27"/>
            <p:cNvSpPr>
              <a:spLocks noChangeShapeType="1"/>
            </p:cNvSpPr>
            <p:nvPr/>
          </p:nvSpPr>
          <p:spPr bwMode="auto">
            <a:xfrm flipV="1">
              <a:off x="768" y="2400"/>
              <a:ext cx="528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041" name="Text Box 28"/>
            <p:cNvSpPr txBox="1">
              <a:spLocks noChangeArrowheads="1"/>
            </p:cNvSpPr>
            <p:nvPr/>
          </p:nvSpPr>
          <p:spPr bwMode="auto">
            <a:xfrm>
              <a:off x="528" y="2688"/>
              <a:ext cx="76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fr-CA" altLang="fr-FR" sz="1200">
                  <a:solidFill>
                    <a:schemeClr val="tx1"/>
                  </a:solidFill>
                </a:rPr>
                <a:t>RUNNABLE = READY ou RUNNING</a:t>
              </a:r>
            </a:p>
          </p:txBody>
        </p:sp>
      </p:grpSp>
      <p:sp>
        <p:nvSpPr>
          <p:cNvPr id="43016" name="Text Box 29"/>
          <p:cNvSpPr txBox="1">
            <a:spLocks noChangeArrowheads="1"/>
          </p:cNvSpPr>
          <p:nvPr/>
        </p:nvSpPr>
        <p:spPr bwMode="auto">
          <a:xfrm>
            <a:off x="3962400" y="5699125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sz="2000" b="0">
                <a:solidFill>
                  <a:srgbClr val="800000"/>
                </a:solidFill>
                <a:latin typeface="Arial Narrow" panose="020B0606020202030204" pitchFamily="34" charset="0"/>
              </a:rPr>
              <a:t>Les méthodes </a:t>
            </a:r>
            <a:r>
              <a:rPr kumimoji="0" lang="fr-CA" altLang="fr-FR" sz="2000" b="0" i="1">
                <a:solidFill>
                  <a:srgbClr val="800000"/>
                </a:solidFill>
                <a:latin typeface="Arial Narrow" panose="020B0606020202030204" pitchFamily="34" charset="0"/>
              </a:rPr>
              <a:t>suspend, resume, stop</a:t>
            </a:r>
            <a:r>
              <a:rPr kumimoji="0" lang="fr-CA" altLang="fr-FR" sz="2000" b="0">
                <a:solidFill>
                  <a:srgbClr val="800000"/>
                </a:solidFill>
                <a:latin typeface="Arial Narrow" panose="020B0606020202030204" pitchFamily="34" charset="0"/>
              </a:rPr>
              <a:t> ne sont pas recommandées aujourd’hui </a:t>
            </a:r>
            <a:r>
              <a:rPr kumimoji="0" lang="fr-CA" altLang="fr-FR" sz="2000" b="0" i="1">
                <a:solidFill>
                  <a:srgbClr val="800000"/>
                </a:solidFill>
                <a:latin typeface="Arial Narrow" panose="020B0606020202030204" pitchFamily="34" charset="0"/>
              </a:rPr>
              <a:t>(deprecated).</a:t>
            </a:r>
            <a:r>
              <a:rPr kumimoji="0" lang="fr-CA" altLang="fr-FR" sz="2000" b="0">
                <a:solidFill>
                  <a:srgbClr val="8000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30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71594" r="44388" b="12228"/>
          <a:stretch>
            <a:fillRect/>
          </a:stretch>
        </p:blipFill>
        <p:spPr bwMode="auto">
          <a:xfrm>
            <a:off x="6765925" y="0"/>
            <a:ext cx="23780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" name="Ellipse 32"/>
          <p:cNvSpPr/>
          <p:nvPr/>
        </p:nvSpPr>
        <p:spPr bwMode="auto">
          <a:xfrm>
            <a:off x="7162800" y="381000"/>
            <a:ext cx="1447800" cy="533400"/>
          </a:xfrm>
          <a:prstGeom prst="ellipse">
            <a:avLst/>
          </a:prstGeom>
          <a:noFill/>
          <a:ln w="1905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6BE13D-53BF-4E23-AF55-64BA8ABE51E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68610" name="Rectangle 1026"/>
          <p:cNvSpPr>
            <a:spLocks noChangeArrowheads="1"/>
          </p:cNvSpPr>
          <p:nvPr/>
        </p:nvSpPr>
        <p:spPr bwMode="auto">
          <a:xfrm>
            <a:off x="685800" y="325438"/>
            <a:ext cx="822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Retour au problème des philosophes mangeant</a:t>
            </a:r>
          </a:p>
        </p:txBody>
      </p:sp>
      <p:sp>
        <p:nvSpPr>
          <p:cNvPr id="44037" name="Rectangle 1027"/>
          <p:cNvSpPr>
            <a:spLocks noChangeArrowheads="1"/>
          </p:cNvSpPr>
          <p:nvPr/>
        </p:nvSpPr>
        <p:spPr bwMode="auto">
          <a:xfrm>
            <a:off x="1028700" y="1371600"/>
            <a:ext cx="3867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2400"/>
              <a:t>5 philosophes qui mangent et pensent</a:t>
            </a:r>
          </a:p>
          <a:p>
            <a:r>
              <a:rPr lang="fr-CA" altLang="fr-FR" sz="2400"/>
              <a:t>Pour manger il faut 2 baguettes, droite et gauche</a:t>
            </a:r>
          </a:p>
          <a:p>
            <a:r>
              <a:rPr lang="fr-CA" altLang="fr-FR" sz="2400"/>
              <a:t>On en a seulement 5!</a:t>
            </a:r>
          </a:p>
          <a:p>
            <a:r>
              <a:rPr lang="fr-CA" altLang="fr-FR" sz="2400"/>
              <a:t>Un problème classique de synchronisation</a:t>
            </a:r>
          </a:p>
          <a:p>
            <a:r>
              <a:rPr lang="fr-CA" altLang="fr-FR" sz="2000"/>
              <a:t>Illustre la difficulté d’allouer ressources aux threads tout en évitant interblocage et famine</a:t>
            </a:r>
          </a:p>
        </p:txBody>
      </p:sp>
      <p:graphicFrame>
        <p:nvGraphicFramePr>
          <p:cNvPr id="44038" name="Object 1028"/>
          <p:cNvGraphicFramePr>
            <a:graphicFrameLocks noChangeAspect="1"/>
          </p:cNvGraphicFramePr>
          <p:nvPr/>
        </p:nvGraphicFramePr>
        <p:xfrm>
          <a:off x="5372100" y="1665288"/>
          <a:ext cx="33337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665288"/>
                        <a:ext cx="333375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505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1DC245-6EAE-4DE3-BC97-064ED2126DC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Philosophes mangeant structures de données</a:t>
            </a:r>
          </a:p>
        </p:txBody>
      </p:sp>
      <p:sp>
        <p:nvSpPr>
          <p:cNvPr id="4506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 sz="2400"/>
              <a:t>Chaque philos. a son propre </a:t>
            </a:r>
            <a:r>
              <a:rPr lang="fr-CA" altLang="fr-FR" sz="2400">
                <a:solidFill>
                  <a:srgbClr val="800000"/>
                </a:solidFill>
              </a:rPr>
              <a:t>state</a:t>
            </a:r>
            <a:r>
              <a:rPr lang="fr-CA" altLang="fr-FR" sz="2400"/>
              <a:t> qui peut être </a:t>
            </a:r>
            <a:r>
              <a:rPr lang="en-US" altLang="fr-FR" sz="2400"/>
              <a:t>(thinking, hungry, eating) </a:t>
            </a:r>
          </a:p>
          <a:p>
            <a:pPr lvl="1"/>
            <a:r>
              <a:rPr lang="fr-CA" altLang="fr-FR" sz="2200"/>
              <a:t>philosophe i peut faire </a:t>
            </a:r>
            <a:r>
              <a:rPr lang="en-US" altLang="fr-FR" sz="2200"/>
              <a:t>state[i] = eating ssi</a:t>
            </a:r>
            <a:r>
              <a:rPr lang="fr-CA" altLang="fr-FR" sz="2200"/>
              <a:t> les voisins ne mangent pas</a:t>
            </a:r>
          </a:p>
          <a:p>
            <a:pPr lvl="1"/>
            <a:endParaRPr lang="fr-CA" altLang="fr-FR" sz="2200"/>
          </a:p>
          <a:p>
            <a:r>
              <a:rPr lang="fr-CA" altLang="fr-FR" sz="2400"/>
              <a:t>Chaque condition a sa propre condition </a:t>
            </a:r>
            <a:r>
              <a:rPr lang="fr-CA" altLang="fr-FR" sz="2400">
                <a:solidFill>
                  <a:srgbClr val="800000"/>
                </a:solidFill>
              </a:rPr>
              <a:t>self</a:t>
            </a:r>
            <a:endParaRPr lang="en-US" altLang="fr-FR" sz="2400">
              <a:solidFill>
                <a:srgbClr val="800000"/>
              </a:solidFill>
            </a:endParaRPr>
          </a:p>
          <a:p>
            <a:pPr lvl="1"/>
            <a:r>
              <a:rPr lang="fr-CA" altLang="fr-FR" sz="2200"/>
              <a:t>le philosophe i peut attendre sur self </a:t>
            </a:r>
            <a:r>
              <a:rPr lang="en-US" altLang="fr-FR" sz="2200"/>
              <a:t>[ i ] si veut manger, mais ne peut pas obtenir les 2 baguettes</a:t>
            </a:r>
            <a:endParaRPr lang="fr-CA" altLang="fr-FR" sz="2200"/>
          </a:p>
        </p:txBody>
      </p:sp>
      <p:graphicFrame>
        <p:nvGraphicFramePr>
          <p:cNvPr id="45062" name="Object 1024"/>
          <p:cNvGraphicFramePr>
            <a:graphicFrameLocks noChangeAspect="1"/>
          </p:cNvGraphicFramePr>
          <p:nvPr/>
        </p:nvGraphicFramePr>
        <p:xfrm>
          <a:off x="6548438" y="4495800"/>
          <a:ext cx="227171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4495800"/>
                        <a:ext cx="2271712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608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952C26-C82A-41BC-8315-E0759DD61F89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Chaque philosophe exécute à jamais: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/>
          </a:p>
          <a:p>
            <a:pPr>
              <a:buFont typeface="Monotype Sorts" pitchFamily="2" charset="2"/>
              <a:buChar char=" "/>
            </a:pPr>
            <a:r>
              <a:rPr lang="fr-CA" altLang="fr-FR"/>
              <a:t>repeat</a:t>
            </a:r>
          </a:p>
          <a:p>
            <a:pPr>
              <a:buFont typeface="Monotype Sorts" pitchFamily="2" charset="2"/>
              <a:buChar char=" "/>
            </a:pPr>
            <a:r>
              <a:rPr lang="fr-CA" altLang="fr-FR" i="1">
                <a:solidFill>
                  <a:srgbClr val="333399"/>
                </a:solidFill>
              </a:rPr>
              <a:t>   pickup</a:t>
            </a:r>
            <a:endParaRPr lang="fr-CA" altLang="fr-FR">
              <a:solidFill>
                <a:srgbClr val="333399"/>
              </a:solidFill>
            </a:endParaRPr>
          </a:p>
          <a:p>
            <a:pPr>
              <a:buFont typeface="Monotype Sorts" pitchFamily="2" charset="2"/>
              <a:buChar char=" "/>
            </a:pPr>
            <a:r>
              <a:rPr lang="fr-CA" altLang="fr-FR">
                <a:solidFill>
                  <a:srgbClr val="333399"/>
                </a:solidFill>
              </a:rPr>
              <a:t>   eat</a:t>
            </a:r>
          </a:p>
          <a:p>
            <a:pPr>
              <a:buFont typeface="Monotype Sorts" pitchFamily="2" charset="2"/>
              <a:buChar char=" "/>
            </a:pPr>
            <a:r>
              <a:rPr lang="fr-CA" altLang="fr-FR" i="1">
                <a:solidFill>
                  <a:srgbClr val="333399"/>
                </a:solidFill>
              </a:rPr>
              <a:t>   putdown</a:t>
            </a:r>
          </a:p>
          <a:p>
            <a:pPr>
              <a:buFont typeface="Monotype Sorts" pitchFamily="2" charset="2"/>
              <a:buChar char=" "/>
            </a:pPr>
            <a:r>
              <a:rPr lang="fr-CA" altLang="fr-FR"/>
              <a:t>forever</a:t>
            </a:r>
            <a:endParaRPr lang="fr-CA" altLang="fr-FR" i="1"/>
          </a:p>
          <a:p>
            <a:pPr>
              <a:buFont typeface="Monotype Sorts" pitchFamily="2" charset="2"/>
              <a:buNone/>
            </a:pPr>
            <a:endParaRPr lang="fr-CA" altLang="fr-FR" i="1"/>
          </a:p>
        </p:txBody>
      </p:sp>
      <p:graphicFrame>
        <p:nvGraphicFramePr>
          <p:cNvPr id="46086" name="Object 1024"/>
          <p:cNvGraphicFramePr>
            <a:graphicFrameLocks noChangeAspect="1"/>
          </p:cNvGraphicFramePr>
          <p:nvPr/>
        </p:nvGraphicFramePr>
        <p:xfrm>
          <a:off x="6548438" y="4495800"/>
          <a:ext cx="227171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3933333" imgH="3828571" progId="Adobe.Illustrator.7">
                  <p:embed/>
                </p:oleObj>
              </mc:Choice>
              <mc:Fallback>
                <p:oleObj name="Artwork" r:id="rId2" imgW="3933333" imgH="3828571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4495800"/>
                        <a:ext cx="2271712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472F3D-5D37-49D8-98C1-94C2061E73E0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524000" y="2133600"/>
            <a:ext cx="5943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fr-CA" alt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La solution Java est plus compliquée que la solution «moniteurs» surtout à cause du fait que Java n’a pas de variables conditionnelles nommées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81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AA9507-990D-4221-8219-73C69AB27B4C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Relation entre moniteurs et autre mécanismes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 dirty="0"/>
          </a:p>
          <a:p>
            <a:r>
              <a:rPr lang="fr-CA" altLang="fr-FR" dirty="0"/>
              <a:t>Les moniteurs sont implantés utilisant les sémaphores ou les autres mécanismes déjà vus</a:t>
            </a:r>
          </a:p>
          <a:p>
            <a:endParaRPr lang="fr-CA" altLang="fr-FR" dirty="0"/>
          </a:p>
          <a:p>
            <a:r>
              <a:rPr lang="fr-CA" altLang="fr-FR" dirty="0"/>
              <a:t>Il est aussi possible d`implanter les sémaphores en utilisant les moniteurs!</a:t>
            </a:r>
          </a:p>
          <a:p>
            <a:pPr lvl="1"/>
            <a:r>
              <a:rPr lang="fr-CA" altLang="fr-FR" dirty="0"/>
              <a:t>les laboratoires vont discuter ça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491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5BB872-ECCC-4B38-8577-3113DB3F7A3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Le problème de la </a:t>
            </a:r>
            <a:r>
              <a:rPr lang="fr-CA" dirty="0" err="1"/>
              <a:t>CritSect</a:t>
            </a:r>
            <a:r>
              <a:rPr lang="fr-CA" dirty="0"/>
              <a:t> en pratique...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/>
              <a:t>Les systèmes réels rendent disponibles plusieurs mécanismes qui peuvent être utilisés pour obtenir la solution la plus efficace dans différentes situations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Application: Lecteurs-écrivains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73C157-27A8-4B19-A65E-778B27C23E44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01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4FDBA9-0477-44D3-A634-49331FC05026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Synchronisation en Solaris 2 </a:t>
            </a:r>
            <a:r>
              <a:rPr lang="fr-CA" sz="2800"/>
              <a:t>(avec UCT multiples)</a:t>
            </a:r>
            <a:endParaRPr lang="fr-CA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 dirty="0"/>
              <a:t>Plusieurs mécanismes utilisés:</a:t>
            </a:r>
          </a:p>
          <a:p>
            <a:pPr lvl="1"/>
            <a:r>
              <a:rPr lang="fr-CA" altLang="fr-FR" i="1" dirty="0"/>
              <a:t>adaptive </a:t>
            </a:r>
            <a:r>
              <a:rPr lang="fr-CA" altLang="fr-FR" i="1" dirty="0" err="1"/>
              <a:t>mutex</a:t>
            </a:r>
            <a:r>
              <a:rPr lang="fr-CA" altLang="fr-FR" dirty="0"/>
              <a:t> protège l ’accès aux données partagées pour des </a:t>
            </a:r>
            <a:r>
              <a:rPr lang="fr-CA" altLang="fr-FR" dirty="0" err="1"/>
              <a:t>CritSec</a:t>
            </a:r>
            <a:r>
              <a:rPr lang="fr-CA" altLang="fr-FR" dirty="0"/>
              <a:t> courtes</a:t>
            </a:r>
          </a:p>
          <a:p>
            <a:pPr lvl="1"/>
            <a:r>
              <a:rPr lang="fr-CA" altLang="fr-FR" dirty="0"/>
              <a:t>sémaphores et </a:t>
            </a:r>
            <a:r>
              <a:rPr lang="fr-CA" altLang="fr-FR" i="1" dirty="0"/>
              <a:t>condition variables</a:t>
            </a:r>
            <a:r>
              <a:rPr lang="fr-CA" altLang="fr-FR" dirty="0"/>
              <a:t> protègent des </a:t>
            </a:r>
            <a:r>
              <a:rPr lang="fr-CA" altLang="fr-FR" dirty="0" err="1"/>
              <a:t>CritSect</a:t>
            </a:r>
            <a:r>
              <a:rPr lang="fr-CA" altLang="fr-FR" dirty="0"/>
              <a:t> plus importantes</a:t>
            </a:r>
          </a:p>
          <a:p>
            <a:pPr lvl="1"/>
            <a:r>
              <a:rPr lang="fr-CA" altLang="fr-FR" dirty="0"/>
              <a:t>serrures lecteurs-écrivains (</a:t>
            </a:r>
            <a:r>
              <a:rPr lang="fr-CA" altLang="fr-FR" dirty="0" err="1"/>
              <a:t>reader-writers</a:t>
            </a:r>
            <a:r>
              <a:rPr lang="fr-CA" altLang="fr-FR" dirty="0"/>
              <a:t> locks) protègent des données qui normalement ne sont que lues</a:t>
            </a:r>
          </a:p>
          <a:p>
            <a:pPr lvl="1"/>
            <a:r>
              <a:rPr lang="fr-CA" altLang="fr-FR" dirty="0"/>
              <a:t>les mêmes mécanismes sont disponibles aux usagers et dans le noyau</a:t>
            </a:r>
          </a:p>
        </p:txBody>
      </p:sp>
      <p:grpSp>
        <p:nvGrpSpPr>
          <p:cNvPr id="50182" name="Group 4"/>
          <p:cNvGrpSpPr>
            <a:grpSpLocks/>
          </p:cNvGrpSpPr>
          <p:nvPr/>
        </p:nvGrpSpPr>
        <p:grpSpPr bwMode="auto">
          <a:xfrm>
            <a:off x="6781800" y="5867400"/>
            <a:ext cx="1831975" cy="747713"/>
            <a:chOff x="4606" y="288"/>
            <a:chExt cx="1154" cy="471"/>
          </a:xfrm>
        </p:grpSpPr>
        <p:sp>
          <p:nvSpPr>
            <p:cNvPr id="50183" name="Rectangle 5"/>
            <p:cNvSpPr>
              <a:spLocks noChangeArrowheads="1"/>
            </p:cNvSpPr>
            <p:nvPr/>
          </p:nvSpPr>
          <p:spPr bwMode="auto">
            <a:xfrm>
              <a:off x="4606" y="336"/>
              <a:ext cx="1154" cy="423"/>
            </a:xfrm>
            <a:prstGeom prst="rect">
              <a:avLst/>
            </a:prstGeom>
            <a:solidFill>
              <a:srgbClr val="59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fr-FR" sz="900" b="0">
                  <a:solidFill>
                    <a:srgbClr val="333333"/>
                  </a:solidFill>
                </a:rPr>
                <a:t>  </a:t>
              </a:r>
              <a:r>
                <a:rPr kumimoji="0" lang="en-US" altLang="fr-FR" sz="3800" b="0">
                  <a:solidFill>
                    <a:srgbClr val="333333"/>
                  </a:solidFill>
                </a:rPr>
                <a:t> </a:t>
              </a:r>
              <a:r>
                <a:rPr kumimoji="0" lang="en-US" altLang="fr-FR" sz="900" b="0">
                  <a:solidFill>
                    <a:srgbClr val="333333"/>
                  </a:solidFill>
                </a:rPr>
                <a:t>                                     </a:t>
              </a:r>
            </a:p>
          </p:txBody>
        </p:sp>
        <p:pic>
          <p:nvPicPr>
            <p:cNvPr id="50184" name="Picture 6" descr="Sun Microsystems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88"/>
              <a:ext cx="77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120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61AD15-EE36-4C1B-A268-5EB330CD20F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Adaptive mutex en Solaris 2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 dirty="0"/>
              <a:t>Utilisés pour des </a:t>
            </a:r>
            <a:r>
              <a:rPr lang="fr-CA" altLang="fr-FR" dirty="0" err="1"/>
              <a:t>CritSect</a:t>
            </a:r>
            <a:r>
              <a:rPr lang="fr-CA" altLang="fr-FR" dirty="0"/>
              <a:t> courtes: quand un thread veut accéder à des données partagées:</a:t>
            </a:r>
          </a:p>
          <a:p>
            <a:pPr lvl="1"/>
            <a:r>
              <a:rPr lang="fr-CA" altLang="fr-FR" dirty="0"/>
              <a:t>Si les données sont </a:t>
            </a:r>
            <a:r>
              <a:rPr lang="fr-CA" altLang="fr-FR" dirty="0" err="1"/>
              <a:t>couramm</a:t>
            </a:r>
            <a:r>
              <a:rPr lang="fr-CA" altLang="fr-FR" dirty="0"/>
              <a:t>. utilisées par un thread exécutant sur un autre UCT, l ’autre thread fait une attente occupée</a:t>
            </a:r>
          </a:p>
          <a:p>
            <a:pPr lvl="1"/>
            <a:r>
              <a:rPr lang="fr-CA" altLang="fr-FR" dirty="0"/>
              <a:t>Sinon, le thread est mis dans une file d ’attente et sera réveillé quand les données deviennent disponibles</a:t>
            </a:r>
          </a:p>
        </p:txBody>
      </p:sp>
      <p:grpSp>
        <p:nvGrpSpPr>
          <p:cNvPr id="51206" name="Group 9"/>
          <p:cNvGrpSpPr>
            <a:grpSpLocks/>
          </p:cNvGrpSpPr>
          <p:nvPr/>
        </p:nvGrpSpPr>
        <p:grpSpPr bwMode="auto">
          <a:xfrm>
            <a:off x="7312025" y="457200"/>
            <a:ext cx="1831975" cy="747713"/>
            <a:chOff x="4606" y="288"/>
            <a:chExt cx="1154" cy="471"/>
          </a:xfrm>
        </p:grpSpPr>
        <p:sp>
          <p:nvSpPr>
            <p:cNvPr id="51207" name="Rectangle 5"/>
            <p:cNvSpPr>
              <a:spLocks noChangeArrowheads="1"/>
            </p:cNvSpPr>
            <p:nvPr/>
          </p:nvSpPr>
          <p:spPr bwMode="auto">
            <a:xfrm>
              <a:off x="4606" y="336"/>
              <a:ext cx="1154" cy="423"/>
            </a:xfrm>
            <a:prstGeom prst="rect">
              <a:avLst/>
            </a:prstGeom>
            <a:solidFill>
              <a:srgbClr val="59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fr-FR" sz="900" b="0">
                  <a:solidFill>
                    <a:srgbClr val="333333"/>
                  </a:solidFill>
                </a:rPr>
                <a:t>  </a:t>
              </a:r>
              <a:r>
                <a:rPr kumimoji="0" lang="en-US" altLang="fr-FR" sz="3800" b="0">
                  <a:solidFill>
                    <a:srgbClr val="333333"/>
                  </a:solidFill>
                </a:rPr>
                <a:t> </a:t>
              </a:r>
              <a:r>
                <a:rPr kumimoji="0" lang="en-US" altLang="fr-FR" sz="900" b="0">
                  <a:solidFill>
                    <a:srgbClr val="333333"/>
                  </a:solidFill>
                </a:rPr>
                <a:t>                                     </a:t>
              </a:r>
            </a:p>
          </p:txBody>
        </p:sp>
        <p:pic>
          <p:nvPicPr>
            <p:cNvPr id="51208" name="Picture 6" descr="Sun Microsystems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88"/>
              <a:ext cx="77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22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25A214-15C5-44CF-B393-DA25221C59BB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Windows NT: aussi plus. mécanismes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/>
              <a:t>exclusion mutuelle sur données partagées: un fil doit demander accès et puis libérer</a:t>
            </a:r>
          </a:p>
          <a:p>
            <a:r>
              <a:rPr lang="fr-CA" altLang="fr-FR"/>
              <a:t>section critiques: semblables mais pour synchroniser entre fils de threads différents</a:t>
            </a:r>
          </a:p>
          <a:p>
            <a:r>
              <a:rPr lang="fr-CA" altLang="fr-FR"/>
              <a:t>sémaphores</a:t>
            </a:r>
          </a:p>
          <a:p>
            <a:r>
              <a:rPr lang="fr-CA" altLang="fr-FR"/>
              <a:t>event objects: semblables à </a:t>
            </a:r>
            <a:r>
              <a:rPr lang="fr-CA" altLang="fr-FR" i="1"/>
              <a:t>condition variables</a:t>
            </a:r>
          </a:p>
        </p:txBody>
      </p:sp>
      <p:pic>
        <p:nvPicPr>
          <p:cNvPr id="52230" name="Picture 4" descr="windows_masthead_l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71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32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6E8F60-586B-49A6-9339-28D24DDFC73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Concepts importants du Chapitre 7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dirty="0"/>
              <a:t>Sections critiques: pourquoi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Difficulté du problème de la </a:t>
            </a:r>
            <a:r>
              <a:rPr lang="fr-CA" altLang="fr-FR" dirty="0" err="1"/>
              <a:t>synch</a:t>
            </a:r>
            <a:r>
              <a:rPr lang="fr-CA" altLang="fr-FR" dirty="0"/>
              <a:t> sur </a:t>
            </a:r>
            <a:r>
              <a:rPr lang="fr-CA" altLang="fr-FR" dirty="0" err="1"/>
              <a:t>CritSect</a:t>
            </a:r>
            <a:endParaRPr lang="fr-CA" altLang="fr-FR" dirty="0"/>
          </a:p>
          <a:p>
            <a:pPr lvl="1">
              <a:lnSpc>
                <a:spcPct val="90000"/>
              </a:lnSpc>
            </a:pPr>
            <a:r>
              <a:rPr lang="fr-CA" altLang="fr-FR" dirty="0"/>
              <a:t>Bonnes et mauvaises solutions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Accès atomique à la mémoire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Solutions logiciel `pures`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Solution matériel: test-and-set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Solutions par appels du système: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Sémaphores, moniteurs, fonctionnement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Problèmes typiques: tampon borné, lecteurs-écrivains, philosophes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Deux grands informaticiens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1295400"/>
            <a:ext cx="1454150" cy="1938338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0" name="Espace réservé du contenu 6"/>
          <p:cNvSpPr>
            <a:spLocks noGrp="1"/>
          </p:cNvSpPr>
          <p:nvPr>
            <p:ph sz="half" idx="2"/>
          </p:nvPr>
        </p:nvSpPr>
        <p:spPr>
          <a:xfrm>
            <a:off x="3200400" y="1295400"/>
            <a:ext cx="5600700" cy="4765675"/>
          </a:xfrm>
        </p:spPr>
        <p:txBody>
          <a:bodyPr/>
          <a:lstStyle/>
          <a:p>
            <a:r>
              <a:rPr lang="fr-CA" altLang="fr-FR" sz="2400" dirty="0" err="1"/>
              <a:t>Edsger</a:t>
            </a:r>
            <a:r>
              <a:rPr lang="fr-CA" altLang="fr-FR" sz="2400" dirty="0"/>
              <a:t> W. </a:t>
            </a:r>
            <a:r>
              <a:rPr lang="fr-CA" altLang="fr-FR" sz="2400" dirty="0" err="1"/>
              <a:t>Dijkstra</a:t>
            </a:r>
            <a:r>
              <a:rPr lang="fr-CA" altLang="fr-FR" sz="2400" dirty="0"/>
              <a:t> (1930-2002), hollandais, a inventé plusieurs idées fondamentales en informatique, entre autres les sémaphores</a:t>
            </a:r>
          </a:p>
          <a:p>
            <a:endParaRPr lang="fr-CA" altLang="fr-FR" sz="2400" dirty="0"/>
          </a:p>
          <a:p>
            <a:endParaRPr lang="fr-CA" altLang="fr-FR" sz="2400" dirty="0"/>
          </a:p>
          <a:p>
            <a:r>
              <a:rPr lang="fr-CA" altLang="fr-FR" sz="2400" dirty="0"/>
              <a:t>Tony </a:t>
            </a:r>
            <a:r>
              <a:rPr lang="fr-CA" altLang="fr-FR" sz="2400" dirty="0" err="1"/>
              <a:t>Hoare</a:t>
            </a:r>
            <a:r>
              <a:rPr lang="fr-CA" altLang="fr-FR" sz="2400" dirty="0"/>
              <a:t> (1934- ), anglais, aussi a inventé beaucoup de concepts fondamentaux, entre autres les moniteurs </a:t>
            </a:r>
          </a:p>
          <a:p>
            <a:pPr marL="457200" lvl="1" indent="0">
              <a:buNone/>
            </a:pPr>
            <a:endParaRPr lang="fr-CA" alt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530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68B5C5-7FAD-4078-AE5E-3D01366A1B63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fait important en informatique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Lire dans une base de données ne la change pas, donc on peut permettre à un nombre quelconque de lecteurs de lire en même temps</a:t>
            </a:r>
          </a:p>
          <a:p>
            <a:r>
              <a:rPr lang="fr-CA" dirty="0"/>
              <a:t>Écrire dans une base de données la change, donc il faut empêcher</a:t>
            </a:r>
          </a:p>
          <a:p>
            <a:pPr lvl="1"/>
            <a:r>
              <a:rPr lang="fr-CA" dirty="0"/>
              <a:t>Écritures simultanées</a:t>
            </a:r>
          </a:p>
          <a:p>
            <a:pPr lvl="1"/>
            <a:r>
              <a:rPr lang="fr-CA" dirty="0"/>
              <a:t>Écritures et lectures simultanées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67A6-23A5-4D91-9301-B1F01E2FF317}" type="slidenum">
              <a:rPr lang="fr-CA" altLang="fr-FR" smtClean="0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82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02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67F061-7501-4F4A-93D9-BE7F3DFE6F1E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Problème des lecteurs - écrivains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2400"/>
              <a:t>Plusieurs threads peuvent accéder à une base de données</a:t>
            </a:r>
          </a:p>
          <a:p>
            <a:pPr lvl="1">
              <a:lnSpc>
                <a:spcPct val="90000"/>
              </a:lnSpc>
            </a:pPr>
            <a:r>
              <a:rPr lang="fr-CA" altLang="fr-FR" sz="2200"/>
              <a:t>Pour y </a:t>
            </a:r>
            <a:r>
              <a:rPr lang="fr-CA" altLang="fr-FR" sz="2200" b="1"/>
              <a:t>lire</a:t>
            </a:r>
            <a:r>
              <a:rPr lang="fr-CA" altLang="fr-FR" sz="2200"/>
              <a:t> ou pour y </a:t>
            </a:r>
            <a:r>
              <a:rPr lang="fr-CA" altLang="fr-FR" sz="2200" b="1"/>
              <a:t>écrire</a:t>
            </a:r>
          </a:p>
          <a:p>
            <a:pPr>
              <a:lnSpc>
                <a:spcPct val="90000"/>
              </a:lnSpc>
            </a:pPr>
            <a:r>
              <a:rPr lang="fr-CA" altLang="fr-FR" sz="2400"/>
              <a:t>Les écrivains doivent être synchronisés entre eux et par rapport aux lecteurs </a:t>
            </a:r>
          </a:p>
          <a:p>
            <a:pPr lvl="1">
              <a:lnSpc>
                <a:spcPct val="90000"/>
              </a:lnSpc>
            </a:pPr>
            <a:r>
              <a:rPr lang="fr-CA" altLang="fr-FR" sz="2200"/>
              <a:t>il faut empêcher à un thread de lire pendant une écriture</a:t>
            </a:r>
          </a:p>
          <a:p>
            <a:pPr lvl="1">
              <a:lnSpc>
                <a:spcPct val="90000"/>
              </a:lnSpc>
            </a:pPr>
            <a:r>
              <a:rPr lang="fr-CA" altLang="fr-FR" sz="2200"/>
              <a:t>il faut empêcher à deux écrivains d’écrire simultanément</a:t>
            </a:r>
          </a:p>
          <a:p>
            <a:pPr>
              <a:lnSpc>
                <a:spcPct val="90000"/>
              </a:lnSpc>
            </a:pPr>
            <a:r>
              <a:rPr lang="fr-CA" altLang="fr-FR" sz="2400"/>
              <a:t>Les lecteurs peuvent y accéder simultanément</a:t>
            </a:r>
          </a:p>
          <a:p>
            <a:pPr>
              <a:lnSpc>
                <a:spcPct val="90000"/>
              </a:lnSpc>
            </a:pPr>
            <a:r>
              <a:rPr lang="fr-CA" altLang="fr-FR" sz="2400"/>
              <a:t>Exemple d’application:</a:t>
            </a:r>
          </a:p>
          <a:p>
            <a:pPr lvl="1">
              <a:lnSpc>
                <a:spcPct val="90000"/>
              </a:lnSpc>
            </a:pPr>
            <a:r>
              <a:rPr lang="fr-CA" altLang="fr-FR" sz="2200"/>
              <a:t>La base de données d’un ministère, lue quotidiennement par des milliers de personnes</a:t>
            </a:r>
          </a:p>
          <a:p>
            <a:pPr lvl="1">
              <a:lnSpc>
                <a:spcPct val="90000"/>
              </a:lnSpc>
            </a:pPr>
            <a:r>
              <a:rPr lang="fr-CA" altLang="fr-FR" sz="2200"/>
              <a:t>Elle doit aussi être mise à jour régulièrement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512561-E801-4A4F-8D7D-186EF0D8C30D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Idée de solution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altLang="fr-FR" sz="1600" dirty="0"/>
              <a:t>La base de données doit être protégée par un sémaphore pour synchroniser les écrivains entre eux et les lecteurs par rapport aux écrivains</a:t>
            </a:r>
          </a:p>
          <a:p>
            <a:pPr lvl="1">
              <a:lnSpc>
                <a:spcPct val="80000"/>
              </a:lnSpc>
            </a:pPr>
            <a:r>
              <a:rPr lang="fr-CA" altLang="fr-FR" sz="1500" dirty="0"/>
              <a:t>Sémaphore </a:t>
            </a:r>
            <a:r>
              <a:rPr lang="fr-CA" altLang="fr-FR" sz="1500" b="1" dirty="0" err="1"/>
              <a:t>db</a:t>
            </a:r>
            <a:endParaRPr lang="fr-CA" altLang="fr-FR" sz="1500" b="1" dirty="0"/>
          </a:p>
          <a:p>
            <a:pPr>
              <a:lnSpc>
                <a:spcPct val="80000"/>
              </a:lnSpc>
            </a:pPr>
            <a:r>
              <a:rPr lang="fr-CA" altLang="fr-FR" sz="1600" dirty="0"/>
              <a:t>Les écrivains doivent attendre sur </a:t>
            </a:r>
            <a:r>
              <a:rPr lang="fr-CA" altLang="fr-FR" sz="1600" dirty="0" err="1">
                <a:solidFill>
                  <a:schemeClr val="bg2"/>
                </a:solidFill>
              </a:rPr>
              <a:t>db</a:t>
            </a:r>
            <a:r>
              <a:rPr lang="fr-CA" altLang="fr-FR" sz="1600" dirty="0"/>
              <a:t> </a:t>
            </a:r>
          </a:p>
          <a:p>
            <a:pPr lvl="1">
              <a:lnSpc>
                <a:spcPct val="80000"/>
              </a:lnSpc>
            </a:pPr>
            <a:r>
              <a:rPr lang="fr-CA" altLang="fr-FR" sz="1500" dirty="0"/>
              <a:t>les uns pour les autres</a:t>
            </a:r>
          </a:p>
          <a:p>
            <a:pPr lvl="1">
              <a:lnSpc>
                <a:spcPct val="80000"/>
              </a:lnSpc>
            </a:pPr>
            <a:r>
              <a:rPr lang="fr-CA" altLang="fr-FR" sz="1500" dirty="0"/>
              <a:t>et aussi la fin de toutes les lectures</a:t>
            </a:r>
          </a:p>
          <a:p>
            <a:pPr>
              <a:lnSpc>
                <a:spcPct val="80000"/>
              </a:lnSpc>
            </a:pPr>
            <a:r>
              <a:rPr lang="fr-CA" altLang="fr-FR" sz="1600" dirty="0"/>
              <a:t>Les lecteurs doivent </a:t>
            </a:r>
          </a:p>
          <a:p>
            <a:pPr lvl="1">
              <a:lnSpc>
                <a:spcPct val="80000"/>
              </a:lnSpc>
            </a:pPr>
            <a:r>
              <a:rPr lang="fr-CA" altLang="fr-FR" sz="1600" dirty="0"/>
              <a:t>attendre sur </a:t>
            </a:r>
            <a:r>
              <a:rPr lang="fr-CA" altLang="fr-FR" sz="1600" dirty="0" err="1">
                <a:solidFill>
                  <a:schemeClr val="bg2"/>
                </a:solidFill>
              </a:rPr>
              <a:t>db</a:t>
            </a:r>
            <a:r>
              <a:rPr lang="fr-CA" altLang="fr-FR" sz="1600" dirty="0"/>
              <a:t> quand il y a des écrivains qui écrivent </a:t>
            </a:r>
          </a:p>
          <a:p>
            <a:pPr lvl="1">
              <a:lnSpc>
                <a:spcPct val="80000"/>
              </a:lnSpc>
            </a:pPr>
            <a:r>
              <a:rPr lang="fr-CA" altLang="fr-FR" sz="1600" dirty="0"/>
              <a:t>bloquer les écrivains sur </a:t>
            </a:r>
            <a:r>
              <a:rPr lang="fr-CA" altLang="fr-FR" sz="1600" dirty="0" err="1">
                <a:solidFill>
                  <a:schemeClr val="bg2"/>
                </a:solidFill>
              </a:rPr>
              <a:t>db</a:t>
            </a:r>
            <a:r>
              <a:rPr lang="fr-CA" altLang="fr-FR" sz="1600" dirty="0"/>
              <a:t> quand il y a des lecteurs qui lisent </a:t>
            </a:r>
          </a:p>
          <a:p>
            <a:pPr lvl="1">
              <a:lnSpc>
                <a:spcPct val="80000"/>
              </a:lnSpc>
            </a:pPr>
            <a:r>
              <a:rPr lang="fr-CA" altLang="fr-FR" sz="1600" dirty="0"/>
              <a:t>redémarrer les écrivains quand personne ne lit</a:t>
            </a:r>
            <a:endParaRPr lang="fr-CA" altLang="fr-FR" sz="1500" dirty="0"/>
          </a:p>
          <a:p>
            <a:pPr>
              <a:lnSpc>
                <a:spcPct val="80000"/>
              </a:lnSpc>
            </a:pPr>
            <a:r>
              <a:rPr lang="fr-CA" altLang="fr-FR" sz="1600" dirty="0"/>
              <a:t>Quand un premier lecteur réussit à avoir la base de données, il faut permettre aux autres d’aussi lire mais il faut savoir combien de lecteurs actifs il y a, car quand il n’y a plus de lecteurs actifs il faut permettre aux écrivains de reprendre</a:t>
            </a:r>
          </a:p>
          <a:p>
            <a:pPr lvl="1">
              <a:lnSpc>
                <a:spcPct val="80000"/>
              </a:lnSpc>
            </a:pPr>
            <a:r>
              <a:rPr lang="fr-CA" altLang="fr-FR" sz="1500" dirty="0"/>
              <a:t>Il faut donc prévoir une variable pour compter les lecteurs: </a:t>
            </a:r>
          </a:p>
          <a:p>
            <a:pPr lvl="2">
              <a:lnSpc>
                <a:spcPct val="80000"/>
              </a:lnSpc>
            </a:pPr>
            <a:r>
              <a:rPr lang="fr-CA" altLang="fr-FR" sz="1400" b="1" dirty="0" err="1"/>
              <a:t>readerCount</a:t>
            </a:r>
            <a:endParaRPr lang="fr-CA" altLang="fr-FR" sz="1400" b="1" dirty="0"/>
          </a:p>
          <a:p>
            <a:pPr lvl="1">
              <a:lnSpc>
                <a:spcPct val="80000"/>
              </a:lnSpc>
            </a:pPr>
            <a:r>
              <a:rPr lang="fr-CA" altLang="fr-FR" sz="1500" dirty="0"/>
              <a:t>And un sémaphore pour protéger cette variable</a:t>
            </a:r>
          </a:p>
          <a:p>
            <a:pPr lvl="2">
              <a:lnSpc>
                <a:spcPct val="80000"/>
              </a:lnSpc>
            </a:pPr>
            <a:r>
              <a:rPr lang="fr-CA" altLang="fr-FR" sz="1400" b="1" dirty="0" err="1"/>
              <a:t>Mutex</a:t>
            </a:r>
            <a:endParaRPr lang="fr-CA" altLang="fr-FR" sz="1400" b="1" dirty="0"/>
          </a:p>
          <a:p>
            <a:pPr lvl="2">
              <a:lnSpc>
                <a:spcPct val="80000"/>
              </a:lnSpc>
              <a:buFont typeface="Monotype Sorts" pitchFamily="2" charset="2"/>
              <a:buNone/>
            </a:pPr>
            <a:endParaRPr lang="fr-CA" altLang="fr-FR" sz="1400" b="1" dirty="0"/>
          </a:p>
          <a:p>
            <a:pPr lvl="2">
              <a:lnSpc>
                <a:spcPct val="80000"/>
              </a:lnSpc>
              <a:buFont typeface="Monotype Sorts" pitchFamily="2" charset="2"/>
              <a:buNone/>
            </a:pPr>
            <a:r>
              <a:rPr lang="fr-CA" altLang="fr-FR" sz="1200" b="1" dirty="0"/>
              <a:t>(autre solution: </a:t>
            </a:r>
            <a:r>
              <a:rPr lang="fr-CA" altLang="fr-FR" sz="1200" b="1" dirty="0" err="1"/>
              <a:t>reader</a:t>
            </a:r>
            <a:r>
              <a:rPr lang="fr-CA" altLang="fr-FR" sz="1200" b="1" dirty="0"/>
              <a:t> count pourrait être un sémaphore)</a:t>
            </a:r>
          </a:p>
          <a:p>
            <a:pPr>
              <a:lnSpc>
                <a:spcPct val="80000"/>
              </a:lnSpc>
            </a:pPr>
            <a:endParaRPr lang="fr-CA" altLang="fr-F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Chap. 7</a:t>
            </a:r>
          </a:p>
        </p:txBody>
      </p:sp>
      <p:sp>
        <p:nvSpPr>
          <p:cNvPr id="1229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6F5C3A-B499-4F3A-868B-1D97EC0681B6}" type="slidenum">
              <a:rPr kumimoji="0" lang="fr-CA" altLang="fr-FR" sz="1400" b="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fr-CA" altLang="fr-FR" sz="1400" b="0">
              <a:solidFill>
                <a:schemeClr val="hlink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Éléments </a:t>
            </a:r>
            <a:r>
              <a:rPr lang="fr-CA"/>
              <a:t>de solution</a:t>
            </a:r>
            <a:endParaRPr lang="fr-CA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886700" cy="5334000"/>
          </a:xfrm>
        </p:spPr>
        <p:txBody>
          <a:bodyPr/>
          <a:lstStyle/>
          <a:p>
            <a:pPr>
              <a:defRPr/>
            </a:pPr>
            <a:r>
              <a:rPr lang="fr-CA" dirty="0"/>
              <a:t>Sémaphore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db</a:t>
            </a:r>
            <a:r>
              <a:rPr lang="fr-CA" dirty="0">
                <a:solidFill>
                  <a:schemeClr val="bg2"/>
                </a:solidFill>
              </a:rPr>
              <a:t>:</a:t>
            </a:r>
            <a:r>
              <a:rPr lang="fr-CA" dirty="0">
                <a:solidFill>
                  <a:srgbClr val="FF3300"/>
                </a:solidFill>
              </a:rPr>
              <a:t> exclusion mutuelle entre écrivains et lecteurs</a:t>
            </a:r>
            <a:endParaRPr lang="fr-CA" dirty="0"/>
          </a:p>
          <a:p>
            <a:pPr>
              <a:defRPr/>
            </a:pPr>
            <a:r>
              <a:rPr lang="fr-CA" dirty="0"/>
              <a:t>Variable </a:t>
            </a:r>
            <a:r>
              <a:rPr lang="fr-CA" dirty="0" err="1">
                <a:solidFill>
                  <a:schemeClr val="bg2"/>
                </a:solidFill>
              </a:rPr>
              <a:t>readerCount</a:t>
            </a:r>
            <a:r>
              <a:rPr lang="fr-CA" dirty="0">
                <a:solidFill>
                  <a:schemeClr val="bg2"/>
                </a:solidFill>
              </a:rPr>
              <a:t>:</a:t>
            </a:r>
            <a:r>
              <a:rPr lang="fr-CA" dirty="0">
                <a:solidFill>
                  <a:srgbClr val="FF3300"/>
                </a:solidFill>
              </a:rPr>
              <a:t> nombre de threads lisant</a:t>
            </a:r>
            <a:r>
              <a:rPr lang="fr-CA" dirty="0"/>
              <a:t> la base de données</a:t>
            </a:r>
          </a:p>
          <a:p>
            <a:pPr lvl="1">
              <a:defRPr/>
            </a:pPr>
            <a:r>
              <a:rPr lang="fr-CA" sz="2400" dirty="0"/>
              <a:t>Pas un sémaphore</a:t>
            </a:r>
          </a:p>
          <a:p>
            <a:pPr>
              <a:defRPr/>
            </a:pPr>
            <a:r>
              <a:rPr lang="fr-CA" dirty="0"/>
              <a:t>Sémaphore </a:t>
            </a:r>
            <a:r>
              <a:rPr lang="fr-CA" dirty="0" err="1">
                <a:solidFill>
                  <a:schemeClr val="bg2"/>
                </a:solidFill>
              </a:rPr>
              <a:t>mutex</a:t>
            </a:r>
            <a:r>
              <a:rPr lang="fr-CA" dirty="0">
                <a:solidFill>
                  <a:schemeClr val="bg2"/>
                </a:solidFill>
              </a:rPr>
              <a:t>:</a:t>
            </a:r>
            <a:r>
              <a:rPr lang="fr-CA" dirty="0">
                <a:solidFill>
                  <a:srgbClr val="FF3300"/>
                </a:solidFill>
              </a:rPr>
              <a:t> protège la </a:t>
            </a:r>
            <a:r>
              <a:rPr lang="fr-CA" dirty="0" err="1">
                <a:solidFill>
                  <a:srgbClr val="FF3300"/>
                </a:solidFill>
              </a:rPr>
              <a:t>CritSect</a:t>
            </a:r>
            <a:r>
              <a:rPr lang="fr-CA" dirty="0">
                <a:solidFill>
                  <a:srgbClr val="FF3300"/>
                </a:solidFill>
              </a:rPr>
              <a:t> où </a:t>
            </a:r>
            <a:r>
              <a:rPr lang="fr-CA" dirty="0" err="1">
                <a:solidFill>
                  <a:schemeClr val="bg2"/>
                </a:solidFill>
              </a:rPr>
              <a:t>readerCount</a:t>
            </a:r>
            <a:r>
              <a:rPr lang="fr-CA" dirty="0">
                <a:solidFill>
                  <a:srgbClr val="FF3300"/>
                </a:solidFill>
              </a:rPr>
              <a:t> est mis à jour</a:t>
            </a:r>
          </a:p>
          <a:p>
            <a:pPr>
              <a:defRPr/>
            </a:pPr>
            <a:endParaRPr lang="fr-CA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p07-1">
  <a:themeElements>
    <a:clrScheme name="chap07-1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chap07-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ap07-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07-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07-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I:\public_html\csi3710\2001\chap07-1.ppt</Template>
  <TotalTime>3147</TotalTime>
  <Words>3327</Words>
  <Application>Microsoft Office PowerPoint</Application>
  <PresentationFormat>Affichage à l'écran (4:3)</PresentationFormat>
  <Paragraphs>508</Paragraphs>
  <Slides>54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Arial Narrow</vt:lpstr>
      <vt:lpstr>Cambria Math</vt:lpstr>
      <vt:lpstr>Courier New</vt:lpstr>
      <vt:lpstr>Monotype Sorts</vt:lpstr>
      <vt:lpstr>Times New Roman</vt:lpstr>
      <vt:lpstr>Wingdings</vt:lpstr>
      <vt:lpstr>chap07-1</vt:lpstr>
      <vt:lpstr>Artwork</vt:lpstr>
      <vt:lpstr>Chapitre 7 continuation</vt:lpstr>
      <vt:lpstr>Présentation PowerPoint</vt:lpstr>
      <vt:lpstr>Sémaphores: rappel. </vt:lpstr>
      <vt:lpstr>Les instructions sur les sémaphores sont des appels au SE</vt:lpstr>
      <vt:lpstr>Application: Lecteurs-écrivains</vt:lpstr>
      <vt:lpstr>Un fait important en informatique</vt:lpstr>
      <vt:lpstr>Problème des lecteurs - écrivains</vt:lpstr>
      <vt:lpstr>Idée de solution</vt:lpstr>
      <vt:lpstr>Éléments de solution</vt:lpstr>
      <vt:lpstr>Les écrivains</vt:lpstr>
      <vt:lpstr>Les lecteurs</vt:lpstr>
      <vt:lpstr>Observations</vt:lpstr>
      <vt:lpstr>Point de réflexion</vt:lpstr>
      <vt:lpstr>Application: Dîner des philosophes</vt:lpstr>
      <vt:lpstr>Présentation PowerPoint</vt:lpstr>
      <vt:lpstr>Présentation PowerPoint</vt:lpstr>
      <vt:lpstr>Présentation PowerPoint</vt:lpstr>
      <vt:lpstr>Exercice</vt:lpstr>
      <vt:lpstr>Conclusion sur les sémaphores</vt:lpstr>
      <vt:lpstr>Présentation PowerPoint</vt:lpstr>
      <vt:lpstr>Présentation PowerPoint</vt:lpstr>
      <vt:lpstr>Moniteurs et synchronisation en Java</vt:lpstr>
      <vt:lpstr>Moniteurs</vt:lpstr>
      <vt:lpstr>Il y a deux version de ce concept</vt:lpstr>
      <vt:lpstr>Présentation PowerPoint</vt:lpstr>
      <vt:lpstr>Présentation PowerPoint</vt:lpstr>
      <vt:lpstr>Présentation PowerPoint</vt:lpstr>
      <vt:lpstr>Structure générale du moniteur (style Java)</vt:lpstr>
      <vt:lpstr>Moniteur: Vue schématique simplifiée style Java</vt:lpstr>
      <vt:lpstr>Présentation PowerPoint</vt:lpstr>
      <vt:lpstr>Moniteur avec variables conditionnelles</vt:lpstr>
      <vt:lpstr>Blocage dans les moniteurs</vt:lpstr>
      <vt:lpstr>Présentation PowerPoint</vt:lpstr>
      <vt:lpstr>Variables conditionnelles utilisées</vt:lpstr>
      <vt:lpstr>Présentation PowerPoint</vt:lpstr>
      <vt:lpstr>Structure</vt:lpstr>
      <vt:lpstr>Comparaison avec la solution sémaphores</vt:lpstr>
      <vt:lpstr>Matériaux supplémentaires</vt:lpstr>
      <vt:lpstr>Solution Java</vt:lpstr>
      <vt:lpstr>Terminologie Java (davantage au lab)</vt:lpstr>
      <vt:lpstr>Java: diagramme simplifié de transition d’état threads (sur la base de la fig. 5.10 du manuel de Silberschatz)</vt:lpstr>
      <vt:lpstr>Figure Wikipédia</vt:lpstr>
      <vt:lpstr>Un diagramme plus complet</vt:lpstr>
      <vt:lpstr>Présentation PowerPoint</vt:lpstr>
      <vt:lpstr>Philosophes mangeant structures de données</vt:lpstr>
      <vt:lpstr>Chaque philosophe exécute à jamais:</vt:lpstr>
      <vt:lpstr>Présentation PowerPoint</vt:lpstr>
      <vt:lpstr>Relation entre moniteurs et autre mécanismes</vt:lpstr>
      <vt:lpstr>Le problème de la CritSect en pratique...</vt:lpstr>
      <vt:lpstr>Synchronisation en Solaris 2 (avec UCT multiples)</vt:lpstr>
      <vt:lpstr>Adaptive mutex en Solaris 2</vt:lpstr>
      <vt:lpstr>Windows NT: aussi plus. mécanismes</vt:lpstr>
      <vt:lpstr>Concepts importants du Chapitre 7 </vt:lpstr>
      <vt:lpstr>Deux grands informaticiens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Problèmes classiques de synchronisation</dc:title>
  <dc:creator>Luigi Logrippo</dc:creator>
  <cp:lastModifiedBy>Logrippo, Luigi</cp:lastModifiedBy>
  <cp:revision>294</cp:revision>
  <dcterms:created xsi:type="dcterms:W3CDTF">2001-02-02T16:58:27Z</dcterms:created>
  <dcterms:modified xsi:type="dcterms:W3CDTF">2022-10-19T02:19:02Z</dcterms:modified>
</cp:coreProperties>
</file>