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6"/>
  </p:notesMasterIdLst>
  <p:sldIdLst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29" autoAdjust="0"/>
    <p:restoredTop sz="86364" autoAdjust="0"/>
  </p:normalViewPr>
  <p:slideViewPr>
    <p:cSldViewPr>
      <p:cViewPr varScale="1">
        <p:scale>
          <a:sx n="72" d="100"/>
          <a:sy n="72" d="100"/>
        </p:scale>
        <p:origin x="8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</a:lstStyle>
          <a:p>
            <a:fld id="{2447E72A-D913-4DC2-9E0A-E520CE8FCC86}" type="datetimeFigureOut">
              <a:rPr lang="fr-FR"/>
              <a:pPr/>
              <a:t>15/12/2022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</a:lstStyle>
          <a:p>
            <a:fld id="{A5D78FC6-CE17-4259-A63C-DDFC12E048FC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0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415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fr-FR" cap="all" baseline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r-FR"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fr-FR" sz="2000">
                <a:solidFill>
                  <a:srgbClr val="FFFFFF"/>
                </a:solidFill>
              </a:defRPr>
            </a:lvl1pPr>
          </a:lstStyle>
          <a:p>
            <a:pPr algn="ctr"/>
            <a:fld id="{AE3F4F96-1AAD-40C9-83F8-F2A2F8E47D19}" type="datetime8">
              <a:rPr lang="fr-FR" smtClean="0"/>
              <a:t>15/12/2022 16:52</a:t>
            </a:fld>
            <a:endParaRPr lang="fr-F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fr-FR">
                <a:solidFill>
                  <a:schemeClr val="tx2"/>
                </a:solidFill>
              </a:defRPr>
            </a:lvl1pPr>
          </a:lstStyle>
          <a:p>
            <a:pPr algn="r"/>
            <a:endParaRPr lang="fr-F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/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DC5B-DA1D-49E2-995A-FC8083FCC14E}" type="datetime8">
              <a:rPr lang="fr-FR" smtClean="0">
                <a:solidFill>
                  <a:schemeClr val="tx2"/>
                </a:solidFill>
              </a:rPr>
              <a:t>15/12/2022 16:52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fr-FR" sz="120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82809ED-18EC-4D4F-8199-F886851F5D60}" type="datetime8">
              <a:rPr lang="fr-FR" smtClean="0">
                <a:solidFill>
                  <a:schemeClr val="tx2"/>
                </a:solidFill>
              </a:rPr>
              <a:t>15/12/2022 16:52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fr-FR" sz="1200">
                <a:solidFill>
                  <a:schemeClr val="tx2"/>
                </a:solidFill>
              </a:rPr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BEB90-4302-4F9C-ABC6-5BEBA7592DF9}" type="datetime8">
              <a:rPr lang="fr-FR" smtClean="0"/>
              <a:t>15/12/2022 16:52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latinLnBrk="0">
              <a:buNone/>
              <a:defRPr lang="fr-FR" sz="2800">
                <a:solidFill>
                  <a:schemeClr val="tx2"/>
                </a:solidFill>
              </a:defRPr>
            </a:lvl1pPr>
            <a:lvl2pPr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latinLnBrk="0">
              <a:buNone/>
              <a:defRPr lang="fr-FR" sz="4400" b="0" cap="none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B5D49-3BF6-4688-8E0B-B222D5C78A16}" type="datetime8">
              <a:rPr lang="fr-FR" smtClean="0"/>
              <a:t>15/12/2022 16:52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 latinLnBrk="0">
              <a:defRPr lang="fr-FR"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CE5F9F-2501-4CCB-847F-9006506A00DA}" type="datetime8">
              <a:rPr lang="fr-FR" smtClean="0"/>
              <a:t>15/12/2022 16:52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 latinLnBrk="0">
              <a:defRPr lang="fr-FR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7FDE6C-4276-4FF6-8E9A-FF61D5089139}" type="datetime8">
              <a:rPr lang="fr-FR" smtClean="0"/>
              <a:t>15/12/2022 16:52</a:t>
            </a:fld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 latinLnBrk="0">
              <a:buFontTx/>
              <a:buNone/>
              <a:defRPr lang="fr-F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 latinLnBrk="0">
              <a:buFontTx/>
              <a:buNone/>
              <a:defRPr lang="fr-FR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C002-30BE-4618-8328-F40A8694E8A1}" type="datetime8">
              <a:rPr lang="fr-FR" smtClean="0"/>
              <a:t>15/12/2022 16:52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8681-7E02-47E9-889D-D5804EA54A5E}" type="datetime8">
              <a:rPr lang="fr-FR" smtClean="0"/>
              <a:t>15/12/2022 16:52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fr-FR"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 latinLnBrk="0">
              <a:buNone/>
              <a:defRPr lang="fr-FR" sz="4400" b="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7C78-59E6-423F-9EE6-03E8B81A0FC5}" type="datetime8">
              <a:rPr lang="fr-FR" smtClean="0"/>
              <a:t>15/12/2022 16:52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fr-FR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latinLnBrk="0">
              <a:spcAft>
                <a:spcPts val="1000"/>
              </a:spcAft>
              <a:buNone/>
              <a:defRPr lang="fr-FR" sz="1800"/>
            </a:lvl1pPr>
            <a:lvl2pPr>
              <a:buNone/>
              <a:defRPr lang="fr-FR" sz="1200"/>
            </a:lvl2pPr>
            <a:lvl3pPr>
              <a:buNone/>
              <a:defRPr lang="fr-FR" sz="1000"/>
            </a:lvl3pPr>
            <a:lvl4pPr>
              <a:buNone/>
              <a:defRPr lang="fr-FR" sz="900"/>
            </a:lvl4pPr>
            <a:lvl5pPr>
              <a:buNone/>
              <a:defRPr lang="fr-FR" sz="900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latinLnBrk="0">
              <a:buFontTx/>
              <a:buNone/>
              <a:defRPr lang="fr-FR" sz="1700"/>
            </a:lvl1pPr>
            <a:lvl2pPr>
              <a:buFontTx/>
              <a:buNone/>
              <a:defRPr lang="fr-FR" sz="1200"/>
            </a:lvl2pPr>
            <a:lvl3pPr>
              <a:buFontTx/>
              <a:buNone/>
              <a:defRPr lang="fr-FR" sz="1000"/>
            </a:lvl3pPr>
            <a:lvl4pPr>
              <a:buFontTx/>
              <a:buNone/>
              <a:defRPr lang="fr-FR" sz="900"/>
            </a:lvl4pPr>
            <a:lvl5pPr>
              <a:buFontTx/>
              <a:buNone/>
              <a:defRPr lang="fr-FR" sz="900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 latinLnBrk="0">
              <a:buNone/>
              <a:defRPr lang="fr-FR"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5DD1CC-B466-4667-812A-6BF84995B105}" type="datetime8">
              <a:rPr lang="fr-FR" smtClean="0"/>
              <a:t>15/12/2022 16:52</a:t>
            </a:fld>
            <a:endParaRPr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 latinLnBrk="0">
              <a:defRPr lang="fr-FR" sz="2800"/>
            </a:lvl1pPr>
          </a:lstStyle>
          <a:p>
            <a:pPr algn="ctr"/>
            <a:fld id="{1AD93096-5B34-4342-9326-69289CEAE4C2}" type="slidenum">
              <a:rPr/>
              <a:pPr algn="ctr"/>
              <a:t>‹N°›</a:t>
            </a:fld>
            <a:endParaRPr lang="fr-F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 latinLnBrk="0">
              <a:buNone/>
              <a:defRPr lang="fr-FR" sz="3200"/>
            </a:lvl1pPr>
          </a:lstStyle>
          <a:p>
            <a:r>
              <a:rPr lang="fr-FR"/>
              <a:t>Cliquez sur l'icône pour ajouter une image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</a:p>
          <a:p>
            <a:pPr lvl="6"/>
            <a:r>
              <a:rPr lang="fr-FR"/>
              <a:t>Septième niveau</a:t>
            </a:r>
          </a:p>
          <a:p>
            <a:pPr lvl="7"/>
            <a:r>
              <a:rPr lang="fr-FR"/>
              <a:t>Huitième niveau</a:t>
            </a:r>
          </a:p>
          <a:p>
            <a:pPr lvl="8"/>
            <a:r>
              <a:rPr lang="fr-FR"/>
              <a:t>Neuvième niveau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fr-FR" sz="1400">
                <a:solidFill>
                  <a:schemeClr val="tx2"/>
                </a:solidFill>
              </a:defRPr>
            </a:lvl1pPr>
          </a:lstStyle>
          <a:p>
            <a:fld id="{E934F4DB-20EE-4C3D-8ACF-E8451C54EF35}" type="datetime8">
              <a:rPr lang="fr-FR" smtClean="0">
                <a:solidFill>
                  <a:schemeClr val="tx2"/>
                </a:solidFill>
              </a:rPr>
              <a:t>15/12/2022 16:52</a:t>
            </a:fld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fr-FR" sz="1400">
                <a:solidFill>
                  <a:schemeClr val="tx2"/>
                </a:solidFill>
              </a:defRPr>
            </a:lvl1pPr>
          </a:lstStyle>
          <a:p>
            <a:pPr algn="r"/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fr-FR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fr-FR" sz="1200">
                <a:solidFill>
                  <a:schemeClr val="tx2"/>
                </a:solidFill>
              </a:rPr>
              <a:pPr algn="ctr"/>
              <a:t>‹N°›</a:t>
            </a:fld>
            <a:endParaRPr lang="fr-FR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lang="fr-FR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r-FR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i.gouv.qc.ca/lois-et-reglemen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3.uqo.ca/luigi/CYB1033Loi/104CadreJurid.pdf" TargetMode="External"/><Relationship Id="rId2" Type="http://schemas.openxmlformats.org/officeDocument/2006/relationships/hyperlink" Target="http://w3.uqo.ca/luigi/CYB1033Loi/100Chap10LoisQbc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3.uqo.ca/luigi/CYB1033Loi/108LoiPrive.pdf" TargetMode="External"/><Relationship Id="rId4" Type="http://schemas.openxmlformats.org/officeDocument/2006/relationships/hyperlink" Target="http://w3.uqo.ca/luigi/CYB1033Loi/106LoiPublic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3568" y="4038600"/>
            <a:ext cx="8155632" cy="1828800"/>
          </a:xfrm>
        </p:spPr>
        <p:txBody>
          <a:bodyPr>
            <a:normAutofit fontScale="90000"/>
          </a:bodyPr>
          <a:lstStyle/>
          <a:p>
            <a:r>
              <a:rPr kumimoji="0" lang="fr-FR" sz="4400" b="0" i="0" u="none" strike="noStrike" kern="1200" cap="all" spc="0" normalizeH="0" baseline="0" noProof="0" dirty="0">
                <a:ln>
                  <a:noFill/>
                </a:ln>
                <a:solidFill>
                  <a:srgbClr val="EBDDC3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  <a:t>CYB 1033: </a:t>
            </a:r>
            <a:br>
              <a:rPr kumimoji="0" lang="fr-FR" sz="4400" b="0" i="0" u="none" strike="noStrike" kern="1200" cap="all" spc="0" normalizeH="0" baseline="0" noProof="0" dirty="0">
                <a:ln>
                  <a:noFill/>
                </a:ln>
                <a:solidFill>
                  <a:srgbClr val="EBDDC3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</a:br>
            <a:r>
              <a:rPr kumimoji="0" lang="fr-CA" sz="44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Aspects légaux de la cybersécurité</a:t>
            </a:r>
            <a:br>
              <a:rPr kumimoji="0" lang="fr-FR" sz="4400" b="0" i="0" u="none" strike="noStrike" kern="1200" cap="all" spc="0" normalizeH="0" baseline="0" noProof="0" dirty="0">
                <a:ln>
                  <a:noFill/>
                </a:ln>
                <a:solidFill>
                  <a:srgbClr val="EBDDC3"/>
                </a:solidFill>
                <a:effectLst/>
                <a:uLnTx/>
                <a:uFillTx/>
                <a:latin typeface="Tw Cen MT"/>
                <a:ea typeface="+mj-ea"/>
                <a:cs typeface="+mj-cs"/>
              </a:rPr>
            </a:br>
            <a:r>
              <a:rPr lang="fr-CA" noProof="0" dirty="0"/>
              <a:t>Chapitre </a:t>
            </a:r>
            <a:r>
              <a:rPr lang="fr-CA" dirty="0"/>
              <a:t>10: </a:t>
            </a:r>
            <a:br>
              <a:rPr lang="fr-CA" sz="3600" noProof="0" dirty="0"/>
            </a:br>
            <a:r>
              <a:rPr lang="fr-CA" sz="3600" noProof="0" dirty="0"/>
              <a:t>Détails sur les lois </a:t>
            </a:r>
            <a:r>
              <a:rPr lang="fr-CA" sz="3600" noProof="0" dirty="0" err="1"/>
              <a:t>québecoises</a:t>
            </a:r>
            <a:r>
              <a:rPr lang="fr-CA" sz="3100" dirty="0"/>
              <a:t> Pour la Protection des renseignements personnels</a:t>
            </a:r>
            <a:endParaRPr lang="fr-CA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noProof="0" dirty="0"/>
              <a:t>      Luigi Logrippo w3.uqo.ca/</a:t>
            </a:r>
            <a:r>
              <a:rPr lang="fr-CA" b="1" noProof="0" dirty="0" err="1"/>
              <a:t>luigi</a:t>
            </a:r>
            <a:r>
              <a:rPr lang="fr-CA" noProof="0" dirty="0"/>
              <a:t>/CYB1033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62373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UQO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fr-CA" smtClean="0"/>
              <a:pPr/>
              <a:t>1</a:t>
            </a:fld>
            <a:endParaRPr lang="fr-CA">
              <a:solidFill>
                <a:schemeClr val="tx2"/>
              </a:solidFill>
            </a:endParaRPr>
          </a:p>
        </p:txBody>
      </p:sp>
      <p:pic>
        <p:nvPicPr>
          <p:cNvPr id="6" name="Image 1" descr="cid:image002.jpg@01D12769.B42862D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021462"/>
            <a:ext cx="1219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2" descr="Image result for no copyright symb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136" y="6159293"/>
            <a:ext cx="448129" cy="44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7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389F53-5188-8A57-E9D6-B5D196F7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Source principale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D481B58-21D1-0C13-4256-DAB93272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2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99D5B3-4B89-F0EE-56AD-3542BB96B07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/>
              <a:t>Le site de la Commission d’accès à l’information du Québec</a:t>
            </a:r>
          </a:p>
          <a:p>
            <a:pPr lvl="1"/>
            <a:r>
              <a:rPr lang="fr-CA" dirty="0">
                <a:hlinkClick r:id="rId2"/>
              </a:rPr>
              <a:t>https://www.cai.gouv.qc.ca/lois-et-reglements/</a:t>
            </a:r>
            <a:endParaRPr lang="fr-CA" dirty="0"/>
          </a:p>
          <a:p>
            <a:pPr lvl="1"/>
            <a:r>
              <a:rPr lang="fr-CA" dirty="0"/>
              <a:t>Pourquoi: </a:t>
            </a:r>
          </a:p>
          <a:p>
            <a:pPr lvl="2"/>
            <a:r>
              <a:rPr lang="fr-CA" dirty="0"/>
              <a:t>Il y a des dispositions déjà en vigueur et d’autres qui entreront en vigueur plus tard </a:t>
            </a:r>
          </a:p>
          <a:p>
            <a:pPr lvl="3"/>
            <a:r>
              <a:rPr lang="fr-CA" dirty="0"/>
              <a:t>Jusqu’à Sept. 2024</a:t>
            </a:r>
          </a:p>
          <a:p>
            <a:pPr lvl="3"/>
            <a:r>
              <a:rPr lang="fr-CA" dirty="0"/>
              <a:t>Comme spécifié dans la ‘Loi 25’ de 2021</a:t>
            </a:r>
          </a:p>
          <a:p>
            <a:pPr lvl="4"/>
            <a:r>
              <a:rPr lang="fr-CA" dirty="0"/>
              <a:t>Loi modernisant des dispositions législatives en matière de protection des renseignements personnels, LQ 2021, c 25 </a:t>
            </a:r>
          </a:p>
          <a:p>
            <a:pPr lvl="2"/>
            <a:r>
              <a:rPr lang="fr-CA" dirty="0"/>
              <a:t>Le site régulier des lois du Québec contient les lois à jour selon les dispositions en vigueur </a:t>
            </a:r>
            <a:r>
              <a:rPr lang="fr-CA" b="1" dirty="0"/>
              <a:t>à cette date</a:t>
            </a:r>
          </a:p>
          <a:p>
            <a:pPr lvl="2"/>
            <a:r>
              <a:rPr lang="fr-CA" dirty="0"/>
              <a:t>Tandis que le site de la Commission donne toute l’évolution prévue pour les lois, celles en vigueur maintenant et celles qui entreront en vigueur </a:t>
            </a:r>
            <a:r>
              <a:rPr lang="fr-CA" b="1" dirty="0"/>
              <a:t>plus tard</a:t>
            </a:r>
          </a:p>
          <a:p>
            <a:pPr marL="365760" lvl="1" indent="0">
              <a:buNone/>
            </a:pPr>
            <a:endParaRPr lang="fr-CA" b="1" dirty="0"/>
          </a:p>
          <a:p>
            <a:pPr lvl="2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2714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0CA62-F76C-DDF7-0B59-45039040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Quatre lois importantes: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F3604C7-1024-C067-6D15-95CEA879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fr-CA" smtClean="0"/>
              <a:pPr/>
              <a:t>3</a:t>
            </a:fld>
            <a:endParaRPr lang="fr-CA">
              <a:solidFill>
                <a:srgbClr val="FFFFFF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EF2451-A669-F4C2-EB9D-3156DE6F54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sz="2600" dirty="0">
                <a:hlinkClick r:id="rId2"/>
              </a:rPr>
              <a:t>Les articles 35-41 du Code Civil</a:t>
            </a:r>
            <a:endParaRPr lang="fr-CA" sz="2600" dirty="0"/>
          </a:p>
          <a:p>
            <a:pPr lvl="1"/>
            <a:r>
              <a:rPr lang="fr-CA" sz="2200" dirty="0"/>
              <a:t>Parle de manière générale de la constitution de dossiers sur des personnes et des droits des personnes sur lesquelles le dossier a été constitué</a:t>
            </a:r>
          </a:p>
          <a:p>
            <a:r>
              <a:rPr lang="fr-CA" sz="2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Loi concernant le cadre juridique des technologies de l’information</a:t>
            </a:r>
            <a:endParaRPr lang="fr-CA" sz="2600" dirty="0"/>
          </a:p>
          <a:p>
            <a:pPr lvl="1"/>
            <a:r>
              <a:rPr lang="fr-CA" sz="2200" dirty="0"/>
              <a:t>Valeur juridique et intégrité des documents</a:t>
            </a:r>
          </a:p>
          <a:p>
            <a:pPr lvl="1"/>
            <a:r>
              <a:rPr lang="fr-CA" sz="2200" dirty="0"/>
              <a:t>Aspects technologiques</a:t>
            </a:r>
          </a:p>
          <a:p>
            <a:r>
              <a:rPr lang="fr-CA" sz="2600" dirty="0">
                <a:hlinkClick r:id="rId4"/>
              </a:rPr>
              <a:t>Loi sur l’accès aux documents des organismes publics et sur la protection des renseignements personnels</a:t>
            </a:r>
            <a:endParaRPr lang="fr-CA" sz="2600" dirty="0"/>
          </a:p>
          <a:p>
            <a:r>
              <a:rPr lang="fr-CA" sz="2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Loi sur la protection des renseignements personnels dans le secteur privé</a:t>
            </a:r>
            <a:endParaRPr lang="fr-CA" sz="2600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29950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786E968-A0F2-47D4-8CE8-3393AEDB07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scolaire</Template>
  <TotalTime>0</TotalTime>
  <Words>242</Words>
  <Application>Microsoft Office PowerPoint</Application>
  <PresentationFormat>Affichage à l'écran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Calibri</vt:lpstr>
      <vt:lpstr>Tw Cen MT</vt:lpstr>
      <vt:lpstr>Verdana</vt:lpstr>
      <vt:lpstr>Wingdings</vt:lpstr>
      <vt:lpstr>Wingdings 2</vt:lpstr>
      <vt:lpstr>Médian</vt:lpstr>
      <vt:lpstr>CYB 1033:  Aspects légaux de la cybersécurité Chapitre 10:  Détails sur les lois québecoises Pour la Protection des renseignements personnels</vt:lpstr>
      <vt:lpstr>Source principale</vt:lpstr>
      <vt:lpstr>Quatre lois importantes: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2016-12-14T20:23:27Z</dcterms:created>
  <dcterms:modified xsi:type="dcterms:W3CDTF">2022-12-15T22:05:55Z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