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43"/>
  </p:notesMasterIdLst>
  <p:sldIdLst>
    <p:sldId id="271" r:id="rId3"/>
    <p:sldId id="272" r:id="rId4"/>
    <p:sldId id="274" r:id="rId5"/>
    <p:sldId id="284" r:id="rId6"/>
    <p:sldId id="277" r:id="rId7"/>
    <p:sldId id="276" r:id="rId8"/>
    <p:sldId id="290" r:id="rId9"/>
    <p:sldId id="283" r:id="rId10"/>
    <p:sldId id="304" r:id="rId11"/>
    <p:sldId id="278" r:id="rId12"/>
    <p:sldId id="280" r:id="rId13"/>
    <p:sldId id="281" r:id="rId14"/>
    <p:sldId id="282" r:id="rId15"/>
    <p:sldId id="289" r:id="rId16"/>
    <p:sldId id="299" r:id="rId17"/>
    <p:sldId id="293" r:id="rId18"/>
    <p:sldId id="314" r:id="rId19"/>
    <p:sldId id="315" r:id="rId20"/>
    <p:sldId id="305" r:id="rId21"/>
    <p:sldId id="298" r:id="rId22"/>
    <p:sldId id="308" r:id="rId23"/>
    <p:sldId id="312" r:id="rId24"/>
    <p:sldId id="300" r:id="rId25"/>
    <p:sldId id="309" r:id="rId26"/>
    <p:sldId id="310" r:id="rId27"/>
    <p:sldId id="313" r:id="rId28"/>
    <p:sldId id="311" r:id="rId29"/>
    <p:sldId id="307" r:id="rId30"/>
    <p:sldId id="301" r:id="rId31"/>
    <p:sldId id="287" r:id="rId32"/>
    <p:sldId id="288" r:id="rId33"/>
    <p:sldId id="302" r:id="rId34"/>
    <p:sldId id="286" r:id="rId35"/>
    <p:sldId id="292" r:id="rId36"/>
    <p:sldId id="285" r:id="rId37"/>
    <p:sldId id="294" r:id="rId38"/>
    <p:sldId id="296" r:id="rId39"/>
    <p:sldId id="297" r:id="rId40"/>
    <p:sldId id="295" r:id="rId41"/>
    <p:sldId id="291" r:id="rId4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29" autoAdjust="0"/>
    <p:restoredTop sz="86364" autoAdjust="0"/>
  </p:normalViewPr>
  <p:slideViewPr>
    <p:cSldViewPr>
      <p:cViewPr varScale="1">
        <p:scale>
          <a:sx n="73" d="100"/>
          <a:sy n="73" d="100"/>
        </p:scale>
        <p:origin x="848" y="56"/>
      </p:cViewPr>
      <p:guideLst>
        <p:guide orient="horz" pos="2160"/>
        <p:guide pos="2880"/>
      </p:guideLst>
    </p:cSldViewPr>
  </p:slideViewPr>
  <p:outlineViewPr>
    <p:cViewPr>
      <p:scale>
        <a:sx n="33" d="100"/>
        <a:sy n="33" d="100"/>
      </p:scale>
      <p:origin x="0" y="-15372"/>
    </p:cViewPr>
  </p:outlineViewPr>
  <p:notesTextViewPr>
    <p:cViewPr>
      <p:scale>
        <a:sx n="100" d="100"/>
        <a:sy n="100" d="100"/>
      </p:scale>
      <p:origin x="0" y="0"/>
    </p:cViewPr>
  </p:notesTextViewPr>
  <p:sorterViewPr>
    <p:cViewPr>
      <p:scale>
        <a:sx n="98" d="100"/>
        <a:sy n="98" d="100"/>
      </p:scale>
      <p:origin x="0" y="-37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fr-FR" sz="1200"/>
            </a:lvl1pPr>
          </a:lstStyle>
          <a:p>
            <a:fld id="{2447E72A-D913-4DC2-9E0A-E520CE8FCC86}" type="datetimeFigureOut">
              <a:rPr lang="fr-FR"/>
              <a:pPr/>
              <a:t>14/12/2022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lstStyle>
          <a:p>
            <a:fld id="{A5D78FC6-CE17-4259-A63C-DDFC12E048FC}" type="slidenum">
              <a:rPr/>
              <a:pPr/>
              <a:t>‹N°›</a:t>
            </a:fld>
            <a:endParaRPr lang="fr-FR"/>
          </a:p>
        </p:txBody>
      </p:sp>
    </p:spTree>
    <p:extLst>
      <p:ext uri="{BB962C8B-B14F-4D97-AF65-F5344CB8AC3E}">
        <p14:creationId xmlns:p14="http://schemas.microsoft.com/office/powerpoint/2010/main" val="263409145"/>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A5D78FC6-CE17-4259-A63C-DDFC12E048FC}" type="slidenum">
              <a:rPr lang="fr-FR" smtClean="0"/>
              <a:pPr/>
              <a:t>1</a:t>
            </a:fld>
            <a:endParaRPr lang="fr-FR"/>
          </a:p>
        </p:txBody>
      </p:sp>
    </p:spTree>
    <p:extLst>
      <p:ext uri="{BB962C8B-B14F-4D97-AF65-F5344CB8AC3E}">
        <p14:creationId xmlns:p14="http://schemas.microsoft.com/office/powerpoint/2010/main" val="1887415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5D78FC6-CE17-4259-A63C-DDFC12E048FC}" type="slidenum">
              <a:rPr lang="fr-CA" smtClean="0"/>
              <a:pPr/>
              <a:t>30</a:t>
            </a:fld>
            <a:endParaRPr lang="fr-CA"/>
          </a:p>
        </p:txBody>
      </p:sp>
    </p:spTree>
    <p:extLst>
      <p:ext uri="{BB962C8B-B14F-4D97-AF65-F5344CB8AC3E}">
        <p14:creationId xmlns:p14="http://schemas.microsoft.com/office/powerpoint/2010/main" val="3126104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Title 7"/>
          <p:cNvSpPr>
            <a:spLocks noGrp="1"/>
          </p:cNvSpPr>
          <p:nvPr>
            <p:ph type="ctrTitle"/>
          </p:nvPr>
        </p:nvSpPr>
        <p:spPr>
          <a:xfrm>
            <a:off x="2362200" y="4038600"/>
            <a:ext cx="6477000" cy="1828800"/>
          </a:xfrm>
        </p:spPr>
        <p:txBody>
          <a:bodyPr anchor="b"/>
          <a:lstStyle>
            <a:lvl1pPr latinLnBrk="0">
              <a:defRPr lang="fr-FR" cap="all" baseline="0"/>
            </a:lvl1pPr>
          </a:lstStyle>
          <a:p>
            <a:r>
              <a:rPr lang="fr-FR"/>
              <a:t>Modifiez le style du titre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latinLnBrk="0">
              <a:buNone/>
              <a:defRPr lang="fr-F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Modifier le style des sous-titres du masque</a:t>
            </a:r>
          </a:p>
        </p:txBody>
      </p:sp>
      <p:sp>
        <p:nvSpPr>
          <p:cNvPr id="28" name="Date Placeholder 27"/>
          <p:cNvSpPr>
            <a:spLocks noGrp="1"/>
          </p:cNvSpPr>
          <p:nvPr>
            <p:ph type="dt" sz="half" idx="10"/>
          </p:nvPr>
        </p:nvSpPr>
        <p:spPr>
          <a:xfrm>
            <a:off x="76200" y="6068699"/>
            <a:ext cx="2057400" cy="685800"/>
          </a:xfrm>
        </p:spPr>
        <p:txBody>
          <a:bodyPr>
            <a:noAutofit/>
          </a:bodyPr>
          <a:lstStyle>
            <a:lvl1pPr algn="ctr" latinLnBrk="0">
              <a:defRPr lang="fr-FR" sz="2000">
                <a:solidFill>
                  <a:srgbClr val="FFFFFF"/>
                </a:solidFill>
              </a:defRPr>
            </a:lvl1pPr>
          </a:lstStyle>
          <a:p>
            <a:pPr algn="ctr"/>
            <a:fld id="{AE3F4F96-1AAD-40C9-83F8-F2A2F8E47D19}" type="datetime8">
              <a:rPr lang="fr-FR" smtClean="0"/>
              <a:t>14/12/2022 23:09</a:t>
            </a:fld>
            <a:endParaRPr lang="fr-FR" sz="200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latinLnBrk="0">
              <a:defRPr lang="fr-FR">
                <a:solidFill>
                  <a:schemeClr val="tx2"/>
                </a:solidFill>
              </a:defRPr>
            </a:lvl1pPr>
          </a:lstStyle>
          <a:p>
            <a:pPr algn="r"/>
            <a:endParaRPr lang="fr-FR">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latinLnBrk="0">
              <a:defRPr lang="fr-FR">
                <a:solidFill>
                  <a:schemeClr val="tx2"/>
                </a:solidFill>
              </a:defRPr>
            </a:lvl1pPr>
          </a:lstStyle>
          <a:p>
            <a:fld id="{72AC53DF-4216-466D-99A7-94400E6C2A25}" type="slidenum">
              <a:rPr/>
              <a:pPr/>
              <a:t>‹N°›</a:t>
            </a:fld>
            <a:endParaRPr lang="fr-FR">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p:txBody>
          <a:bodyPr/>
          <a:lstStyle/>
          <a:p>
            <a:fld id="{F833DC5B-DA1D-49E2-995A-FC8083FCC14E}" type="datetime8">
              <a:rPr lang="fr-FR" smtClean="0">
                <a:solidFill>
                  <a:schemeClr val="tx2"/>
                </a:solidFill>
              </a:rPr>
              <a:t>14/12/2022 23:09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C53DF-4216-466D-99A7-94400E6C2A25}" type="slidenum">
              <a:rPr lang="fr-FR" sz="1200">
                <a:solidFill>
                  <a:schemeClr val="tx2"/>
                </a:solidFill>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fr-FR"/>
              <a:t>Modifiez le style du titre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6553200" y="6248402"/>
            <a:ext cx="2209800" cy="365125"/>
          </a:xfrm>
        </p:spPr>
        <p:txBody>
          <a:bodyPr/>
          <a:lstStyle/>
          <a:p>
            <a:fld id="{282809ED-18EC-4D4F-8199-F886851F5D60}" type="datetime8">
              <a:rPr lang="fr-FR" smtClean="0">
                <a:solidFill>
                  <a:schemeClr val="tx2"/>
                </a:solidFill>
              </a:rPr>
              <a:t>14/12/2022 23:09</a:t>
            </a:fld>
            <a:endParaRPr lang="fr-FR"/>
          </a:p>
        </p:txBody>
      </p:sp>
      <p:sp>
        <p:nvSpPr>
          <p:cNvPr id="5" name="Footer Placeholder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fr-FR" sz="1200">
                <a:solidFill>
                  <a:schemeClr val="tx2"/>
                </a:solidFill>
              </a: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a:t>Modifiez le style du titre</a:t>
            </a:r>
          </a:p>
        </p:txBody>
      </p:sp>
      <p:sp>
        <p:nvSpPr>
          <p:cNvPr id="4" name="Date Placeholder 3"/>
          <p:cNvSpPr>
            <a:spLocks noGrp="1"/>
          </p:cNvSpPr>
          <p:nvPr>
            <p:ph type="dt" sz="half" idx="10"/>
          </p:nvPr>
        </p:nvSpPr>
        <p:spPr/>
        <p:txBody>
          <a:bodyPr/>
          <a:lstStyle/>
          <a:p>
            <a:fld id="{60BBEB90-4302-4F9C-ABC6-5BEBA7592DF9}" type="datetime8">
              <a:rPr lang="fr-FR" smtClean="0"/>
              <a:t>14/12/2022 23:09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latinLnBrk="0">
              <a:buNone/>
              <a:defRPr lang="fr-FR" sz="2800">
                <a:solidFill>
                  <a:schemeClr val="tx2"/>
                </a:solidFill>
              </a:defRPr>
            </a:lvl1pPr>
            <a:lvl2pPr>
              <a:buNone/>
              <a:defRPr lang="fr-FR" sz="1800">
                <a:solidFill>
                  <a:schemeClr val="tx1">
                    <a:tint val="75000"/>
                  </a:schemeClr>
                </a:solidFill>
              </a:defRPr>
            </a:lvl2pPr>
            <a:lvl3pPr>
              <a:buNone/>
              <a:defRPr lang="fr-FR" sz="1600">
                <a:solidFill>
                  <a:schemeClr val="tx1">
                    <a:tint val="75000"/>
                  </a:schemeClr>
                </a:solidFill>
              </a:defRPr>
            </a:lvl3pPr>
            <a:lvl4pPr>
              <a:buNone/>
              <a:defRPr lang="fr-FR" sz="1400">
                <a:solidFill>
                  <a:schemeClr val="tx1">
                    <a:tint val="75000"/>
                  </a:schemeClr>
                </a:solidFill>
              </a:defRPr>
            </a:lvl4pPr>
            <a:lvl5pPr>
              <a:buNone/>
              <a:defRPr lang="fr-FR" sz="1400">
                <a:solidFill>
                  <a:schemeClr val="tx1">
                    <a:tint val="75000"/>
                  </a:schemeClr>
                </a:solidFill>
              </a:defRPr>
            </a:lvl5pPr>
          </a:lstStyle>
          <a:p>
            <a:pPr lvl="0"/>
            <a:r>
              <a:rPr lang="fr-FR"/>
              <a:t>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371600" y="1600200"/>
            <a:ext cx="7620000" cy="990600"/>
          </a:xfrm>
        </p:spPr>
        <p:txBody>
          <a:bodyPr/>
          <a:lstStyle>
            <a:lvl1pPr algn="l" latinLnBrk="0">
              <a:buNone/>
              <a:defRPr lang="fr-FR" sz="4400" b="0" cap="none">
                <a:solidFill>
                  <a:srgbClr val="FFFFFF"/>
                </a:solidFill>
              </a:defRPr>
            </a:lvl1pPr>
          </a:lstStyle>
          <a:p>
            <a:r>
              <a:rPr lang="fr-FR"/>
              <a:t>Modifiez le style du titre</a:t>
            </a:r>
          </a:p>
        </p:txBody>
      </p:sp>
      <p:sp>
        <p:nvSpPr>
          <p:cNvPr id="12" name="Date Placeholder 11"/>
          <p:cNvSpPr>
            <a:spLocks noGrp="1"/>
          </p:cNvSpPr>
          <p:nvPr>
            <p:ph type="dt" sz="half" idx="10"/>
          </p:nvPr>
        </p:nvSpPr>
        <p:spPr/>
        <p:txBody>
          <a:bodyPr/>
          <a:lstStyle/>
          <a:p>
            <a:fld id="{37DB5D49-3BF6-4688-8E0B-B222D5C78A16}" type="datetime8">
              <a:rPr lang="fr-FR" smtClean="0"/>
              <a:t>14/12/2022 23:09</a:t>
            </a:fld>
            <a:endParaRPr lang="fr-FR"/>
          </a:p>
        </p:txBody>
      </p:sp>
      <p:sp>
        <p:nvSpPr>
          <p:cNvPr id="13" name="Slide Number Placeholder 12"/>
          <p:cNvSpPr>
            <a:spLocks noGrp="1"/>
          </p:cNvSpPr>
          <p:nvPr>
            <p:ph type="sldNum" sz="quarter" idx="11"/>
          </p:nvPr>
        </p:nvSpPr>
        <p:spPr>
          <a:xfrm>
            <a:off x="0" y="1752600"/>
            <a:ext cx="1295400" cy="701676"/>
          </a:xfrm>
        </p:spPr>
        <p:txBody>
          <a:bodyPr>
            <a:noAutofit/>
          </a:bodyPr>
          <a:lstStyle>
            <a:lvl1pPr latinLnBrk="0">
              <a:defRPr lang="fr-FR" sz="2400">
                <a:solidFill>
                  <a:srgbClr val="FFFFFF"/>
                </a:solidFill>
              </a:defRPr>
            </a:lvl1pPr>
          </a:lstStyle>
          <a:p>
            <a:pPr algn="ctr"/>
            <a:fld id="{1AD93096-5B34-4342-9326-69289CEAE4C2}" type="slidenum">
              <a:rPr/>
              <a:pPr algn="ctr"/>
              <a:t>‹N°›</a:t>
            </a:fld>
            <a:endParaRPr lang="fr-FR" sz="2400">
              <a:solidFill>
                <a:srgbClr val="FFFFFF"/>
              </a:solidFill>
            </a:endParaRPr>
          </a:p>
        </p:txBody>
      </p:sp>
      <p:sp>
        <p:nvSpPr>
          <p:cNvPr id="14" name="Footer Placehold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9" name="Content Placeholder 8"/>
          <p:cNvSpPr>
            <a:spLocks noGrp="1"/>
          </p:cNvSpPr>
          <p:nvPr>
            <p:ph sz="quarter" idx="1"/>
          </p:nvPr>
        </p:nvSpPr>
        <p:spPr>
          <a:xfrm>
            <a:off x="609600"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Content Placeholder 10"/>
          <p:cNvSpPr>
            <a:spLocks noGrp="1"/>
          </p:cNvSpPr>
          <p:nvPr>
            <p:ph sz="quarter" idx="2"/>
          </p:nvPr>
        </p:nvSpPr>
        <p:spPr>
          <a:xfrm>
            <a:off x="4844901"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Date Placeholder 7"/>
          <p:cNvSpPr>
            <a:spLocks noGrp="1"/>
          </p:cNvSpPr>
          <p:nvPr>
            <p:ph type="dt" sz="half" idx="15"/>
          </p:nvPr>
        </p:nvSpPr>
        <p:spPr/>
        <p:txBody>
          <a:bodyPr rtlCol="0"/>
          <a:lstStyle/>
          <a:p>
            <a:fld id="{80CE5F9F-2501-4CCB-847F-9006506A00DA}" type="datetime8">
              <a:rPr lang="fr-FR" smtClean="0"/>
              <a:t>14/12/2022 23:09</a:t>
            </a:fld>
            <a:endParaRPr lang="fr-FR"/>
          </a:p>
        </p:txBody>
      </p:sp>
      <p:sp>
        <p:nvSpPr>
          <p:cNvPr id="10" name="Slide Number Placeholder 9"/>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2" name="Footer Placehold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latinLnBrk="0">
              <a:defRPr lang="fr-FR"/>
            </a:lvl1pPr>
          </a:lstStyle>
          <a:p>
            <a:r>
              <a:rPr lang="fr-FR"/>
              <a:t>Modifiez le style du titre</a:t>
            </a:r>
          </a:p>
        </p:txBody>
      </p:sp>
      <p:sp>
        <p:nvSpPr>
          <p:cNvPr id="11" name="Content Placeholder 10"/>
          <p:cNvSpPr>
            <a:spLocks noGrp="1"/>
          </p:cNvSpPr>
          <p:nvPr>
            <p:ph sz="quarter" idx="2"/>
          </p:nvPr>
        </p:nvSpPr>
        <p:spPr>
          <a:xfrm>
            <a:off x="609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 name="Content Placeholder 12"/>
          <p:cNvSpPr>
            <a:spLocks noGrp="1"/>
          </p:cNvSpPr>
          <p:nvPr>
            <p:ph sz="quarter" idx="4"/>
          </p:nvPr>
        </p:nvSpPr>
        <p:spPr>
          <a:xfrm>
            <a:off x="4800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Date Placeholder 9"/>
          <p:cNvSpPr>
            <a:spLocks noGrp="1"/>
          </p:cNvSpPr>
          <p:nvPr>
            <p:ph type="dt" sz="half" idx="15"/>
          </p:nvPr>
        </p:nvSpPr>
        <p:spPr/>
        <p:txBody>
          <a:bodyPr rtlCol="0"/>
          <a:lstStyle/>
          <a:p>
            <a:fld id="{B17FDE6C-4276-4FF6-8E9A-FF61D5089139}" type="datetime8">
              <a:rPr lang="fr-FR" smtClean="0"/>
              <a:t>14/12/2022 23:09</a:t>
            </a:fld>
            <a:endParaRPr lang="fr-FR"/>
          </a:p>
        </p:txBody>
      </p:sp>
      <p:sp>
        <p:nvSpPr>
          <p:cNvPr id="12" name="Slide Number Placeholder 11"/>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4" name="Footer Placeholder 13"/>
          <p:cNvSpPr>
            <a:spLocks noGrp="1"/>
          </p:cNvSpPr>
          <p:nvPr>
            <p:ph type="ftr" sz="quarter" idx="17"/>
          </p:nvPr>
        </p:nvSpPr>
        <p:spPr/>
        <p:txBody>
          <a:bodyPr rtlCol="0"/>
          <a:lstStyle/>
          <a:p>
            <a:endParaRPr lang="fr-F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Date Placeholder 2"/>
          <p:cNvSpPr>
            <a:spLocks noGrp="1"/>
          </p:cNvSpPr>
          <p:nvPr>
            <p:ph type="dt" sz="half" idx="10"/>
          </p:nvPr>
        </p:nvSpPr>
        <p:spPr/>
        <p:txBody>
          <a:bodyPr/>
          <a:lstStyle/>
          <a:p>
            <a:fld id="{F7B6C002-30BE-4618-8328-F40A8694E8A1}" type="datetime8">
              <a:rPr lang="fr-FR" smtClean="0"/>
              <a:t>14/12/2022 23:09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C8681-7E02-47E9-889D-D5804EA54A5E}" type="datetime8">
              <a:rPr lang="fr-FR" smtClean="0"/>
              <a:t>14/12/2022 23:09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latinLnBrk="0">
              <a:defRPr lang="fr-FR">
                <a:solidFill>
                  <a:schemeClr val="tx2"/>
                </a:solidFill>
              </a:defRPr>
            </a:lvl1pPr>
          </a:lstStyle>
          <a:p>
            <a:fld id="{1AD93096-5B34-4342-9326-69289CEAE4C2}" type="slidenum">
              <a:rPr/>
              <a:pPr/>
              <a:t>‹N°›</a:t>
            </a:fld>
            <a:endParaRPr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latinLnBrk="0">
              <a:buNone/>
              <a:defRPr lang="fr-FR" sz="4400" b="0"/>
            </a:lvl1pPr>
          </a:lstStyle>
          <a:p>
            <a:r>
              <a:rPr lang="fr-FR"/>
              <a:t>Modifiez le style du titre</a:t>
            </a:r>
          </a:p>
        </p:txBody>
      </p:sp>
      <p:sp>
        <p:nvSpPr>
          <p:cNvPr id="5" name="Date Placeholder 4"/>
          <p:cNvSpPr>
            <a:spLocks noGrp="1"/>
          </p:cNvSpPr>
          <p:nvPr>
            <p:ph type="dt" sz="half" idx="10"/>
          </p:nvPr>
        </p:nvSpPr>
        <p:spPr/>
        <p:txBody>
          <a:bodyPr/>
          <a:lstStyle/>
          <a:p>
            <a:fld id="{E92E7C78-59E6-423F-9EE6-03E8B81A0FC5}" type="datetime8">
              <a:rPr lang="fr-FR" smtClean="0"/>
              <a:t>14/12/2022 23:09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latinLnBrk="0">
              <a:spcAft>
                <a:spcPts val="1000"/>
              </a:spcAft>
              <a:buNone/>
              <a:defRPr lang="fr-FR" sz="1800"/>
            </a:lvl1pPr>
            <a:lvl2pPr>
              <a:buNone/>
              <a:defRPr lang="fr-FR" sz="1200"/>
            </a:lvl2pPr>
            <a:lvl3pPr>
              <a:buNone/>
              <a:defRPr lang="fr-FR" sz="1000"/>
            </a:lvl3pPr>
            <a:lvl4pPr>
              <a:buNone/>
              <a:defRPr lang="fr-FR" sz="900"/>
            </a:lvl4pPr>
            <a:lvl5pPr>
              <a:buNone/>
              <a:defRPr lang="fr-FR" sz="900"/>
            </a:lvl5pPr>
          </a:lstStyle>
          <a:p>
            <a:pPr lvl="0"/>
            <a:r>
              <a:rPr lang="fr-FR"/>
              <a:t>Modifier les styles du texte du masque</a:t>
            </a:r>
          </a:p>
        </p:txBody>
      </p:sp>
      <p:sp>
        <p:nvSpPr>
          <p:cNvPr id="9" name="Content Placeholder 8"/>
          <p:cNvSpPr>
            <a:spLocks noGrp="1"/>
          </p:cNvSpPr>
          <p:nvPr>
            <p:ph sz="quarter" idx="1"/>
          </p:nvPr>
        </p:nvSpPr>
        <p:spPr>
          <a:xfrm>
            <a:off x="2362200" y="1752600"/>
            <a:ext cx="6400800" cy="44196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latinLnBrk="0">
              <a:buFontTx/>
              <a:buNone/>
              <a:defRPr lang="fr-FR" sz="1700"/>
            </a:lvl1pPr>
            <a:lvl2pPr>
              <a:buFontTx/>
              <a:buNone/>
              <a:defRPr lang="fr-FR" sz="1200"/>
            </a:lvl2pPr>
            <a:lvl3pPr>
              <a:buFontTx/>
              <a:buNone/>
              <a:defRPr lang="fr-FR" sz="1000"/>
            </a:lvl3pPr>
            <a:lvl4pPr>
              <a:buFontTx/>
              <a:buNone/>
              <a:defRPr lang="fr-FR" sz="900"/>
            </a:lvl4pPr>
            <a:lvl5pPr>
              <a:buFontTx/>
              <a:buNone/>
              <a:defRPr lang="fr-FR" sz="900"/>
            </a:lvl5pPr>
          </a:lstStyle>
          <a:p>
            <a:pPr lvl="0"/>
            <a:r>
              <a:rPr lang="fr-FR"/>
              <a:t>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600200" y="4648200"/>
            <a:ext cx="7315200" cy="685800"/>
          </a:xfrm>
        </p:spPr>
        <p:txBody>
          <a:bodyPr anchor="ctr"/>
          <a:lstStyle>
            <a:lvl1pPr algn="l" latinLnBrk="0">
              <a:buNone/>
              <a:defRPr lang="fr-FR" sz="2800" b="0">
                <a:solidFill>
                  <a:srgbClr val="FFFFFF"/>
                </a:solidFill>
              </a:defRPr>
            </a:lvl1pPr>
          </a:lstStyle>
          <a:p>
            <a:r>
              <a:rPr lang="fr-FR"/>
              <a:t>Modifiez le style du titre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2" name="Date Placeholder 11"/>
          <p:cNvSpPr>
            <a:spLocks noGrp="1"/>
          </p:cNvSpPr>
          <p:nvPr>
            <p:ph type="dt" sz="half" idx="10"/>
          </p:nvPr>
        </p:nvSpPr>
        <p:spPr>
          <a:xfrm>
            <a:off x="6248400" y="6248400"/>
            <a:ext cx="2667000" cy="365125"/>
          </a:xfrm>
        </p:spPr>
        <p:txBody>
          <a:bodyPr rtlCol="0"/>
          <a:lstStyle/>
          <a:p>
            <a:fld id="{2A5DD1CC-B466-4667-812A-6BF84995B105}" type="datetime8">
              <a:rPr lang="fr-FR" smtClean="0"/>
              <a:t>14/12/2022 23:09</a:t>
            </a:fld>
            <a:endParaRPr lang="fr-FR"/>
          </a:p>
        </p:txBody>
      </p:sp>
      <p:sp>
        <p:nvSpPr>
          <p:cNvPr id="13" name="Slide Number Placeholder 12"/>
          <p:cNvSpPr>
            <a:spLocks noGrp="1"/>
          </p:cNvSpPr>
          <p:nvPr>
            <p:ph type="sldNum" sz="quarter" idx="11"/>
          </p:nvPr>
        </p:nvSpPr>
        <p:spPr>
          <a:xfrm>
            <a:off x="0" y="4667249"/>
            <a:ext cx="1447800" cy="663578"/>
          </a:xfrm>
        </p:spPr>
        <p:txBody>
          <a:bodyPr rtlCol="0"/>
          <a:lstStyle>
            <a:lvl1pPr latinLnBrk="0">
              <a:defRPr lang="fr-FR" sz="2800"/>
            </a:lvl1pPr>
          </a:lstStyle>
          <a:p>
            <a:pPr algn="ctr"/>
            <a:fld id="{1AD93096-5B34-4342-9326-69289CEAE4C2}" type="slidenum">
              <a:rPr/>
              <a:pPr algn="ctr"/>
              <a:t>‹N°›</a:t>
            </a:fld>
            <a:endParaRPr lang="fr-FR" sz="2800"/>
          </a:p>
        </p:txBody>
      </p:sp>
      <p:sp>
        <p:nvSpPr>
          <p:cNvPr id="14" name="Footer Placeholder 13"/>
          <p:cNvSpPr>
            <a:spLocks noGrp="1"/>
          </p:cNvSpPr>
          <p:nvPr>
            <p:ph type="ftr" sz="quarter" idx="12"/>
          </p:nvPr>
        </p:nvSpPr>
        <p:spPr>
          <a:xfrm>
            <a:off x="1600200" y="6248206"/>
            <a:ext cx="4572000" cy="365125"/>
          </a:xfrm>
        </p:spPr>
        <p:txBody>
          <a:bodyPr rtlCol="0"/>
          <a:lstStyle/>
          <a:p>
            <a:endParaRPr lang="fr-F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latinLnBrk="0">
              <a:buNone/>
              <a:defRPr lang="fr-FR" sz="3200"/>
            </a:lvl1pPr>
          </a:lstStyle>
          <a:p>
            <a:r>
              <a:rPr lang="fr-FR"/>
              <a:t>Cliquez sur l'icône pour ajouter une image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a:t>Cliquez pour modifier le style du titre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fr-FR" sz="1400">
                <a:solidFill>
                  <a:schemeClr val="tx2"/>
                </a:solidFill>
              </a:defRPr>
            </a:lvl1pPr>
          </a:lstStyle>
          <a:p>
            <a:fld id="{E934F4DB-20EE-4C3D-8ACF-E8451C54EF35}" type="datetime8">
              <a:rPr lang="fr-FR" smtClean="0">
                <a:solidFill>
                  <a:schemeClr val="tx2"/>
                </a:solidFill>
              </a:rPr>
              <a:t>14/12/2022 23:09</a:t>
            </a:fld>
            <a:endParaRPr lang="fr-FR" sz="140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latinLnBrk="0">
              <a:defRPr lang="fr-FR" sz="1400">
                <a:solidFill>
                  <a:schemeClr val="tx2"/>
                </a:solidFill>
              </a:defRPr>
            </a:lvl1pPr>
          </a:lstStyle>
          <a:p>
            <a:pPr algn="r"/>
            <a:endParaRPr lang="fr-FR" sz="140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fr-FR" sz="1400" b="1">
                <a:solidFill>
                  <a:srgbClr val="FFFFFF"/>
                </a:solidFill>
              </a:defRPr>
            </a:lvl1pPr>
          </a:lstStyle>
          <a:p>
            <a:pPr algn="ctr"/>
            <a:fld id="{72AC53DF-4216-466D-99A7-94400E6C2A25}" type="slidenum">
              <a:rPr lang="fr-FR" sz="1200">
                <a:solidFill>
                  <a:schemeClr val="tx2"/>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1" latinLnBrk="0" hangingPunct="1">
        <a:spcBef>
          <a:spcPct val="0"/>
        </a:spcBef>
        <a:buNone/>
        <a:defRPr lang="fr-F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aws-lois.justice.gc.ca/fra/lois/p-8.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hlaw.ca/dec04-eastmondvcpr-f/?lang=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parl.ca/DocumentViewer/fr/43-2/projet-loi/C-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lop.parl.ca/sites/PublicWebsite/default/fr_CA/ResearchPublications/LegislativeSummaries/432C11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cai.gouv.qc.ca/biometrie/" TargetMode="External"/><Relationship Id="rId2" Type="http://schemas.openxmlformats.org/officeDocument/2006/relationships/hyperlink" Target="https://www.cai.gouv.qc.ca/documents/CAI_FO_banque_bio.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legisquebec.gouv.qc.ca/fr/version/lc/P-39.1?code=se:18&amp;historique=20221111#202211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tvnews.ca/mobile/canada/college-handout-reveals-medical-data-for-283-child-patients-1.333145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gdpr-expert.eu/article.html?id=5#textesofficiel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ntario.ca/fr/lois/loi/04p03"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aws-lois.justice.gc.ca/fra/lois/p-8.6/page-7.html#docCo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4038600"/>
            <a:ext cx="8155632" cy="1828800"/>
          </a:xfrm>
        </p:spPr>
        <p:txBody>
          <a:bodyPr>
            <a:normAutofit fontScale="90000"/>
          </a:bodyPr>
          <a:lstStyle/>
          <a:p>
            <a:r>
              <a:rPr kumimoji="0" lang="fr-FR" sz="4400" b="0" i="0" u="none" strike="noStrike" kern="1200" cap="all" spc="0" normalizeH="0" baseline="0" noProof="0" dirty="0">
                <a:ln>
                  <a:noFill/>
                </a:ln>
                <a:solidFill>
                  <a:srgbClr val="EBDDC3"/>
                </a:solidFill>
                <a:effectLst/>
                <a:uLnTx/>
                <a:uFillTx/>
                <a:latin typeface="Tw Cen MT"/>
                <a:ea typeface="+mj-ea"/>
                <a:cs typeface="+mj-cs"/>
              </a:rPr>
              <a:t>CYB 1033: </a:t>
            </a:r>
            <a:br>
              <a:rPr kumimoji="0" lang="fr-FR" sz="4400" b="0" i="0" u="none" strike="noStrike" kern="1200" cap="all" spc="0" normalizeH="0" baseline="0" noProof="0" dirty="0">
                <a:ln>
                  <a:noFill/>
                </a:ln>
                <a:solidFill>
                  <a:srgbClr val="EBDDC3"/>
                </a:solidFill>
                <a:effectLst/>
                <a:uLnTx/>
                <a:uFillTx/>
                <a:latin typeface="Tw Cen MT"/>
                <a:ea typeface="+mj-ea"/>
                <a:cs typeface="+mj-cs"/>
              </a:rPr>
            </a:br>
            <a:r>
              <a:rPr kumimoji="0" lang="fr-CA" sz="4400" b="1" i="0" u="none" strike="noStrike" kern="1200" cap="all"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Arial" panose="020B0604020202020204" pitchFamily="34" charset="0"/>
              </a:rPr>
              <a:t>Aspects légaux de la cybersécurité</a:t>
            </a:r>
            <a:br>
              <a:rPr kumimoji="0" lang="fr-FR" sz="4400" b="0" i="0" u="none" strike="noStrike" kern="1200" cap="all" spc="0" normalizeH="0" baseline="0" noProof="0" dirty="0">
                <a:ln>
                  <a:noFill/>
                </a:ln>
                <a:solidFill>
                  <a:srgbClr val="EBDDC3"/>
                </a:solidFill>
                <a:effectLst/>
                <a:uLnTx/>
                <a:uFillTx/>
                <a:latin typeface="Tw Cen MT"/>
                <a:ea typeface="+mj-ea"/>
                <a:cs typeface="+mj-cs"/>
              </a:rPr>
            </a:br>
            <a:r>
              <a:rPr lang="fr-CA" noProof="0" dirty="0"/>
              <a:t>Chapitre </a:t>
            </a:r>
            <a:r>
              <a:rPr lang="fr-CA" dirty="0"/>
              <a:t>9: </a:t>
            </a:r>
            <a:br>
              <a:rPr lang="fr-CA" sz="3600" noProof="0" dirty="0"/>
            </a:br>
            <a:r>
              <a:rPr lang="fr-CA" sz="3100" dirty="0"/>
              <a:t>Lois sur la Protection des renseignements personnels</a:t>
            </a:r>
            <a:endParaRPr lang="fr-CA" dirty="0"/>
          </a:p>
        </p:txBody>
      </p:sp>
      <p:sp>
        <p:nvSpPr>
          <p:cNvPr id="3" name="Rectangle 2"/>
          <p:cNvSpPr>
            <a:spLocks noGrp="1"/>
          </p:cNvSpPr>
          <p:nvPr>
            <p:ph type="subTitle" idx="1"/>
          </p:nvPr>
        </p:nvSpPr>
        <p:spPr/>
        <p:txBody>
          <a:bodyPr>
            <a:normAutofit/>
          </a:bodyPr>
          <a:lstStyle/>
          <a:p>
            <a:r>
              <a:rPr lang="fr-CA" noProof="0" dirty="0"/>
              <a:t>      Luigi Logrippo w3.uqo.ca/</a:t>
            </a:r>
            <a:r>
              <a:rPr lang="fr-CA" b="1" noProof="0" dirty="0" err="1"/>
              <a:t>luigi</a:t>
            </a:r>
            <a:r>
              <a:rPr lang="fr-CA" noProof="0" dirty="0"/>
              <a:t>/CYB1033</a:t>
            </a:r>
          </a:p>
        </p:txBody>
      </p:sp>
      <p:sp>
        <p:nvSpPr>
          <p:cNvPr id="4" name="ZoneTexte 3"/>
          <p:cNvSpPr txBox="1"/>
          <p:nvPr/>
        </p:nvSpPr>
        <p:spPr>
          <a:xfrm>
            <a:off x="683568" y="6237312"/>
            <a:ext cx="1008112" cy="369332"/>
          </a:xfrm>
          <a:prstGeom prst="rect">
            <a:avLst/>
          </a:prstGeom>
          <a:noFill/>
        </p:spPr>
        <p:txBody>
          <a:bodyPr wrap="square" rtlCol="0">
            <a:spAutoFit/>
          </a:bodyPr>
          <a:lstStyle/>
          <a:p>
            <a:r>
              <a:rPr lang="fr-CA" dirty="0"/>
              <a:t>UQO</a:t>
            </a:r>
          </a:p>
        </p:txBody>
      </p:sp>
      <p:sp>
        <p:nvSpPr>
          <p:cNvPr id="5" name="Espace réservé du numéro de diapositive 4"/>
          <p:cNvSpPr>
            <a:spLocks noGrp="1"/>
          </p:cNvSpPr>
          <p:nvPr>
            <p:ph type="sldNum" sz="quarter" idx="12"/>
          </p:nvPr>
        </p:nvSpPr>
        <p:spPr/>
        <p:txBody>
          <a:bodyPr/>
          <a:lstStyle/>
          <a:p>
            <a:fld id="{72AC53DF-4216-466D-99A7-94400E6C2A25}" type="slidenum">
              <a:rPr lang="fr-CA" smtClean="0"/>
              <a:pPr/>
              <a:t>1</a:t>
            </a:fld>
            <a:endParaRPr lang="fr-CA">
              <a:solidFill>
                <a:schemeClr val="tx2"/>
              </a:solidFill>
            </a:endParaRPr>
          </a:p>
        </p:txBody>
      </p:sp>
      <p:pic>
        <p:nvPicPr>
          <p:cNvPr id="6" name="Image 1" descr="cid:image002.jpg@01D12769.B42862D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21462"/>
            <a:ext cx="1219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2" descr="Image result for no copyright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9" name="Image 8"/>
          <p:cNvPicPr>
            <a:picLocks noChangeAspect="1"/>
          </p:cNvPicPr>
          <p:nvPr/>
        </p:nvPicPr>
        <p:blipFill>
          <a:blip r:embed="rId4"/>
          <a:stretch>
            <a:fillRect/>
          </a:stretch>
        </p:blipFill>
        <p:spPr>
          <a:xfrm>
            <a:off x="2367136" y="6159293"/>
            <a:ext cx="448129" cy="448129"/>
          </a:xfrm>
          <a:prstGeom prst="rect">
            <a:avLst/>
          </a:prstGeom>
        </p:spPr>
      </p:pic>
    </p:spTree>
    <p:extLst>
      <p:ext uri="{BB962C8B-B14F-4D97-AF65-F5344CB8AC3E}">
        <p14:creationId xmlns:p14="http://schemas.microsoft.com/office/powerpoint/2010/main" val="44927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Principes 1-3 de la loi canadienne pour le </a:t>
            </a:r>
            <a:r>
              <a:rPr lang="fr-CA" b="1" dirty="0"/>
              <a:t>secteur privé </a:t>
            </a:r>
            <a:r>
              <a:rPr lang="fr-CA" dirty="0"/>
              <a:t>(LPRPDE)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10</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b="1" dirty="0"/>
              <a:t>Premier principe – Responsabilité</a:t>
            </a:r>
            <a:endParaRPr lang="fr-CA" dirty="0"/>
          </a:p>
          <a:p>
            <a:pPr lvl="1"/>
            <a:r>
              <a:rPr lang="fr-CA" dirty="0"/>
              <a:t>Une organisation est responsable des renseignements personnels dont elle a la gestion et </a:t>
            </a:r>
            <a:r>
              <a:rPr lang="fr-CA" b="1" dirty="0"/>
              <a:t>doit désigner une ou des personnes</a:t>
            </a:r>
            <a:r>
              <a:rPr lang="fr-CA" dirty="0"/>
              <a:t> qui devront s’assurer du respect des principes énoncés ci-dessous.</a:t>
            </a:r>
          </a:p>
          <a:p>
            <a:r>
              <a:rPr lang="fr-CA" b="1" dirty="0"/>
              <a:t>Deuxième principe – Détermination des fins de la collecte des renseignements</a:t>
            </a:r>
            <a:endParaRPr lang="fr-CA" dirty="0"/>
          </a:p>
          <a:p>
            <a:pPr lvl="1"/>
            <a:r>
              <a:rPr lang="fr-CA" dirty="0"/>
              <a:t>Les </a:t>
            </a:r>
            <a:r>
              <a:rPr lang="fr-CA" b="1" dirty="0"/>
              <a:t>fins</a:t>
            </a:r>
            <a:r>
              <a:rPr lang="fr-CA" dirty="0"/>
              <a:t> auxquelles des renseignements personnels sont recueillis doivent être déterminées par l’organisation avant la collecte ou au moment de celle-ci.</a:t>
            </a:r>
          </a:p>
          <a:p>
            <a:r>
              <a:rPr lang="fr-CA" b="1" dirty="0"/>
              <a:t>Troisième principe – Consentement</a:t>
            </a:r>
            <a:endParaRPr lang="fr-CA" dirty="0"/>
          </a:p>
          <a:p>
            <a:pPr lvl="1"/>
            <a:r>
              <a:rPr lang="fr-CA" dirty="0"/>
              <a:t>Toute personne doit être </a:t>
            </a:r>
            <a:r>
              <a:rPr lang="fr-CA" b="1" dirty="0"/>
              <a:t>informée</a:t>
            </a:r>
            <a:r>
              <a:rPr lang="fr-CA" dirty="0"/>
              <a:t> de toute collecte, utilisation ou communication de renseignements personnels qui la concernent et y consentir, </a:t>
            </a:r>
            <a:r>
              <a:rPr lang="fr-CA" i="1" dirty="0"/>
              <a:t>à moins qu’il ne soit pas approprié de le faire (?).</a:t>
            </a:r>
          </a:p>
          <a:p>
            <a:endParaRPr lang="fr-CA" i="1" dirty="0"/>
          </a:p>
        </p:txBody>
      </p:sp>
    </p:spTree>
    <p:extLst>
      <p:ext uri="{BB962C8B-B14F-4D97-AF65-F5344CB8AC3E}">
        <p14:creationId xmlns:p14="http://schemas.microsoft.com/office/powerpoint/2010/main" val="387805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Principes 4-5 de la loi canadienne pour le secteur privé (LPRPDE)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11</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sz="2600" b="1" dirty="0"/>
              <a:t>Quatrième principe – Limitation de la collecte</a:t>
            </a:r>
            <a:endParaRPr lang="fr-CA" sz="2600" dirty="0"/>
          </a:p>
          <a:p>
            <a:pPr lvl="1"/>
            <a:r>
              <a:rPr lang="fr-CA" sz="2200" dirty="0"/>
              <a:t>L’organisation ne peut recueillir que les renseignements personnels </a:t>
            </a:r>
            <a:r>
              <a:rPr lang="fr-CA" sz="2200" b="1" dirty="0"/>
              <a:t>nécessaires</a:t>
            </a:r>
            <a:r>
              <a:rPr lang="fr-CA" sz="2200" dirty="0"/>
              <a:t> aux fins </a:t>
            </a:r>
            <a:r>
              <a:rPr lang="fr-CA" sz="2200" b="1" dirty="0"/>
              <a:t>déterminées</a:t>
            </a:r>
            <a:r>
              <a:rPr lang="fr-CA" sz="2200" dirty="0"/>
              <a:t> et doit procéder de façon honnête et licite.</a:t>
            </a:r>
          </a:p>
          <a:p>
            <a:r>
              <a:rPr lang="fr-CA" sz="2600" b="1" dirty="0"/>
              <a:t>Cinquième principe – Limitation de l’utilisation, de la communication et de la conservation</a:t>
            </a:r>
            <a:endParaRPr lang="fr-CA" sz="2600" dirty="0"/>
          </a:p>
          <a:p>
            <a:pPr lvl="1"/>
            <a:r>
              <a:rPr lang="fr-CA" sz="2200" dirty="0"/>
              <a:t>Les renseignements personnels </a:t>
            </a:r>
            <a:r>
              <a:rPr lang="fr-CA" sz="2200" b="1" dirty="0"/>
              <a:t>ne doivent pas être utilisés ni communiqués</a:t>
            </a:r>
            <a:r>
              <a:rPr lang="fr-CA" sz="2200" dirty="0"/>
              <a:t> à des fins autres que celles auxquelles ils ont été recueillis à moins que la personne concernée n’y consente ou que la loi ne l’exige. On </a:t>
            </a:r>
            <a:r>
              <a:rPr lang="fr-CA" sz="2200" b="1" dirty="0"/>
              <a:t>ne doit conserver </a:t>
            </a:r>
            <a:r>
              <a:rPr lang="fr-CA" sz="2200" dirty="0"/>
              <a:t>les renseignements personnels qu’aussi longtemps que nécessaire pour la réalisation des fins déterminées.</a:t>
            </a:r>
          </a:p>
          <a:p>
            <a:endParaRPr lang="fr-CA" dirty="0"/>
          </a:p>
        </p:txBody>
      </p:sp>
    </p:spTree>
    <p:extLst>
      <p:ext uri="{BB962C8B-B14F-4D97-AF65-F5344CB8AC3E}">
        <p14:creationId xmlns:p14="http://schemas.microsoft.com/office/powerpoint/2010/main" val="91298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Principes 6-8 de la loi canadienne pour le secteur privé (LPRPDE)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12</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20000"/>
          </a:bodyPr>
          <a:lstStyle/>
          <a:p>
            <a:r>
              <a:rPr lang="fr-CA" b="1" dirty="0"/>
              <a:t>Sixième principe – Exactitude</a:t>
            </a:r>
            <a:endParaRPr lang="fr-CA" dirty="0"/>
          </a:p>
          <a:p>
            <a:pPr lvl="1"/>
            <a:r>
              <a:rPr lang="fr-CA" dirty="0"/>
              <a:t>Les renseignements personnels doivent être aussi </a:t>
            </a:r>
            <a:r>
              <a:rPr lang="fr-CA" b="1" dirty="0"/>
              <a:t>exacts, complets et à jour </a:t>
            </a:r>
            <a:r>
              <a:rPr lang="fr-CA" dirty="0"/>
              <a:t>que l’exigent les fins auxquelles ils sont destinés.</a:t>
            </a:r>
          </a:p>
          <a:p>
            <a:r>
              <a:rPr lang="fr-CA" b="1" dirty="0"/>
              <a:t>Septième principe – Mesures de sécurité</a:t>
            </a:r>
            <a:endParaRPr lang="fr-CA" dirty="0"/>
          </a:p>
          <a:p>
            <a:pPr lvl="1"/>
            <a:r>
              <a:rPr lang="fr-CA" dirty="0"/>
              <a:t>Les renseignements personnels doivent être </a:t>
            </a:r>
            <a:r>
              <a:rPr lang="fr-CA" b="1" dirty="0"/>
              <a:t>protégés </a:t>
            </a:r>
            <a:r>
              <a:rPr lang="fr-CA" dirty="0"/>
              <a:t>au moyen de mesures de sécurité correspondant à leur degré de sensibilité.</a:t>
            </a:r>
          </a:p>
          <a:p>
            <a:r>
              <a:rPr lang="fr-CA" b="1" dirty="0"/>
              <a:t>Huitième principe – Transparence</a:t>
            </a:r>
            <a:endParaRPr lang="fr-CA" dirty="0"/>
          </a:p>
          <a:p>
            <a:pPr lvl="1"/>
            <a:r>
              <a:rPr lang="fr-CA" dirty="0"/>
              <a:t>Une organisation doit faire en sorte que des renseignements précis sur ses </a:t>
            </a:r>
            <a:r>
              <a:rPr lang="fr-CA" b="1" dirty="0"/>
              <a:t>politiques</a:t>
            </a:r>
            <a:r>
              <a:rPr lang="fr-CA" dirty="0"/>
              <a:t> et ses pratiques concernant la gestion des renseignements personnels soient facilement </a:t>
            </a:r>
            <a:r>
              <a:rPr lang="fr-CA" b="1" dirty="0"/>
              <a:t>accessibles à toute personne</a:t>
            </a:r>
          </a:p>
          <a:p>
            <a:endParaRPr lang="fr-CA" dirty="0"/>
          </a:p>
        </p:txBody>
      </p:sp>
    </p:spTree>
    <p:extLst>
      <p:ext uri="{BB962C8B-B14F-4D97-AF65-F5344CB8AC3E}">
        <p14:creationId xmlns:p14="http://schemas.microsoft.com/office/powerpoint/2010/main" val="190773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Principes 9-10 de la loi canadienne pour le secteur privé (LPRPDE)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13</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b="1" dirty="0"/>
              <a:t>Neuvième principe – Accès aux renseignements personnels</a:t>
            </a:r>
            <a:endParaRPr lang="fr-CA" dirty="0"/>
          </a:p>
          <a:p>
            <a:pPr lvl="1"/>
            <a:r>
              <a:rPr lang="fr-CA" dirty="0"/>
              <a:t>Une organisation doit </a:t>
            </a:r>
            <a:r>
              <a:rPr lang="fr-CA" b="1" dirty="0"/>
              <a:t>informer </a:t>
            </a:r>
            <a:r>
              <a:rPr lang="fr-CA" dirty="0"/>
              <a:t>toute personne qui en fait la demande de l’existence de renseignements personnels qui la concernent, de l’usage qui en est fait et du fait qu’ils ont été communiqués à des tiers, et lui permettre de les </a:t>
            </a:r>
            <a:r>
              <a:rPr lang="fr-CA" b="1" dirty="0"/>
              <a:t>consulter.</a:t>
            </a:r>
            <a:r>
              <a:rPr lang="fr-CA" dirty="0"/>
              <a:t> Il sera aussi possible de </a:t>
            </a:r>
            <a:r>
              <a:rPr lang="fr-CA" b="1" dirty="0"/>
              <a:t>contester </a:t>
            </a:r>
            <a:r>
              <a:rPr lang="fr-CA" dirty="0"/>
              <a:t>l’exactitude et l’intégralité des renseignements et d’y faire apporter les corrections appropriées.</a:t>
            </a:r>
          </a:p>
          <a:p>
            <a:r>
              <a:rPr lang="fr-CA" b="1" dirty="0"/>
              <a:t>Dixième principe – Possibilité de porter plainte à l’égard du non-respect des principes</a:t>
            </a:r>
            <a:endParaRPr lang="fr-CA" dirty="0"/>
          </a:p>
          <a:p>
            <a:pPr lvl="1"/>
            <a:r>
              <a:rPr lang="fr-CA" dirty="0"/>
              <a:t>Toute personne doit être en mesure de se </a:t>
            </a:r>
            <a:r>
              <a:rPr lang="fr-CA" b="1" dirty="0"/>
              <a:t>plaindre</a:t>
            </a:r>
            <a:r>
              <a:rPr lang="fr-CA" dirty="0"/>
              <a:t> du non-respect des principes énoncés ci-dessus en communiquant avec le ou les personnes responsables de les faire respecter au sein de l’organisation concernée (1</a:t>
            </a:r>
            <a:r>
              <a:rPr lang="fr-CA" baseline="30000" dirty="0"/>
              <a:t>er</a:t>
            </a:r>
            <a:r>
              <a:rPr lang="fr-CA" dirty="0"/>
              <a:t> principe)</a:t>
            </a:r>
          </a:p>
          <a:p>
            <a:endParaRPr lang="fr-CA" dirty="0"/>
          </a:p>
        </p:txBody>
      </p:sp>
    </p:spTree>
    <p:extLst>
      <p:ext uri="{BB962C8B-B14F-4D97-AF65-F5344CB8AC3E}">
        <p14:creationId xmlns:p14="http://schemas.microsoft.com/office/powerpoint/2010/main" val="14511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Réflexions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14</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20000"/>
          </a:bodyPr>
          <a:lstStyle/>
          <a:p>
            <a:r>
              <a:rPr lang="fr-CA" dirty="0"/>
              <a:t>Chacune de ces règles paraît en elle-même logique et simple</a:t>
            </a:r>
          </a:p>
          <a:p>
            <a:r>
              <a:rPr lang="fr-CA" dirty="0"/>
              <a:t>Mais l’ensemble des règles est puissant et difficile à implémenter complètement</a:t>
            </a:r>
          </a:p>
          <a:p>
            <a:r>
              <a:rPr lang="fr-CA" dirty="0"/>
              <a:t>Il a forcé des changements réels dans le fonctionnement des organisations publiques et privées</a:t>
            </a:r>
          </a:p>
          <a:p>
            <a:r>
              <a:rPr lang="fr-CA" dirty="0"/>
              <a:t>Faites-vous des exemples utilisant, notamment</a:t>
            </a:r>
          </a:p>
          <a:p>
            <a:pPr lvl="1"/>
            <a:r>
              <a:rPr lang="fr-CA" dirty="0"/>
              <a:t>Votre rapport de solvabilité par rapport à une institution financière</a:t>
            </a:r>
          </a:p>
          <a:p>
            <a:pPr lvl="1"/>
            <a:r>
              <a:rPr lang="fr-CA" dirty="0"/>
              <a:t>Le fait que vous participez à une association, que vous êtes client habituel d’un magasin, etc.</a:t>
            </a:r>
          </a:p>
          <a:p>
            <a:pPr lvl="1"/>
            <a:r>
              <a:rPr lang="fr-CA" dirty="0"/>
              <a:t>….</a:t>
            </a:r>
          </a:p>
          <a:p>
            <a:pPr lvl="1"/>
            <a:endParaRPr lang="fr-CA" dirty="0"/>
          </a:p>
        </p:txBody>
      </p:sp>
    </p:spTree>
    <p:extLst>
      <p:ext uri="{BB962C8B-B14F-4D97-AF65-F5344CB8AC3E}">
        <p14:creationId xmlns:p14="http://schemas.microsoft.com/office/powerpoint/2010/main" val="38066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F2ED19-7416-C829-9E26-EE70F5684525}"/>
              </a:ext>
            </a:extLst>
          </p:cNvPr>
          <p:cNvSpPr>
            <a:spLocks noGrp="1"/>
          </p:cNvSpPr>
          <p:nvPr>
            <p:ph type="title"/>
          </p:nvPr>
        </p:nvSpPr>
        <p:spPr/>
        <p:txBody>
          <a:bodyPr/>
          <a:lstStyle/>
          <a:p>
            <a:r>
              <a:rPr lang="fr-CA" dirty="0"/>
              <a:t>Texte officiel de la loi</a:t>
            </a:r>
          </a:p>
        </p:txBody>
      </p:sp>
      <p:sp>
        <p:nvSpPr>
          <p:cNvPr id="3" name="Espace réservé du numéro de diapositive 2">
            <a:extLst>
              <a:ext uri="{FF2B5EF4-FFF2-40B4-BE49-F238E27FC236}">
                <a16:creationId xmlns:a16="http://schemas.microsoft.com/office/drawing/2014/main" id="{605B929D-7986-0C6A-8DC5-D590A5E8DD66}"/>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15</a:t>
            </a:fld>
            <a:endParaRPr lang="fr-CA">
              <a:solidFill>
                <a:srgbClr val="FFFFFF"/>
              </a:solidFill>
            </a:endParaRPr>
          </a:p>
        </p:txBody>
      </p:sp>
      <p:sp>
        <p:nvSpPr>
          <p:cNvPr id="4" name="Espace réservé du contenu 3">
            <a:extLst>
              <a:ext uri="{FF2B5EF4-FFF2-40B4-BE49-F238E27FC236}">
                <a16:creationId xmlns:a16="http://schemas.microsoft.com/office/drawing/2014/main" id="{F8ABAE17-AFC1-4FEC-50E8-5045826AED6A}"/>
              </a:ext>
            </a:extLst>
          </p:cNvPr>
          <p:cNvSpPr>
            <a:spLocks noGrp="1"/>
          </p:cNvSpPr>
          <p:nvPr>
            <p:ph sz="quarter" idx="1"/>
          </p:nvPr>
        </p:nvSpPr>
        <p:spPr/>
        <p:txBody>
          <a:bodyPr/>
          <a:lstStyle/>
          <a:p>
            <a:r>
              <a:rPr lang="fr-CA" dirty="0"/>
              <a:t>Voir:</a:t>
            </a:r>
          </a:p>
          <a:p>
            <a:pPr lvl="1"/>
            <a:r>
              <a:rPr lang="fr-CA" dirty="0">
                <a:hlinkClick r:id="rId2"/>
              </a:rPr>
              <a:t>https://laws-lois.justice.gc.ca/fra/lois/p-8.6/</a:t>
            </a:r>
            <a:endParaRPr lang="fr-CA" dirty="0"/>
          </a:p>
        </p:txBody>
      </p:sp>
    </p:spTree>
    <p:extLst>
      <p:ext uri="{BB962C8B-B14F-4D97-AF65-F5344CB8AC3E}">
        <p14:creationId xmlns:p14="http://schemas.microsoft.com/office/powerpoint/2010/main" val="2491520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Conséquences quasi-pénales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16</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À partir de 2018, quelques unes des infractions contre la LPRPDE peuvent avoir des conséquences </a:t>
            </a:r>
            <a:r>
              <a:rPr lang="fr-CA"/>
              <a:t>d’amendes administratives</a:t>
            </a:r>
            <a:endParaRPr lang="fr-CA" dirty="0"/>
          </a:p>
          <a:p>
            <a:pPr lvl="1"/>
            <a:r>
              <a:rPr lang="fr-CA" dirty="0"/>
              <a:t>(amendes pécuniaires)</a:t>
            </a:r>
          </a:p>
        </p:txBody>
      </p:sp>
    </p:spTree>
    <p:extLst>
      <p:ext uri="{BB962C8B-B14F-4D97-AF65-F5344CB8AC3E}">
        <p14:creationId xmlns:p14="http://schemas.microsoft.com/office/powerpoint/2010/main" val="343158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82C6C1-337A-F397-A97E-EF6FEBF1F105}"/>
              </a:ext>
            </a:extLst>
          </p:cNvPr>
          <p:cNvSpPr>
            <a:spLocks noGrp="1"/>
          </p:cNvSpPr>
          <p:nvPr>
            <p:ph type="title"/>
          </p:nvPr>
        </p:nvSpPr>
        <p:spPr/>
        <p:txBody>
          <a:bodyPr>
            <a:normAutofit/>
          </a:bodyPr>
          <a:lstStyle/>
          <a:p>
            <a:r>
              <a:rPr lang="fr-CA" dirty="0"/>
              <a:t>La surveillance au travail</a:t>
            </a:r>
          </a:p>
        </p:txBody>
      </p:sp>
      <p:sp>
        <p:nvSpPr>
          <p:cNvPr id="3" name="Espace réservé du numéro de diapositive 2">
            <a:extLst>
              <a:ext uri="{FF2B5EF4-FFF2-40B4-BE49-F238E27FC236}">
                <a16:creationId xmlns:a16="http://schemas.microsoft.com/office/drawing/2014/main" id="{DF998ACC-6069-0D70-6417-B414912119A4}"/>
              </a:ext>
            </a:extLst>
          </p:cNvPr>
          <p:cNvSpPr>
            <a:spLocks noGrp="1"/>
          </p:cNvSpPr>
          <p:nvPr>
            <p:ph type="sldNum" sz="quarter" idx="12"/>
          </p:nvPr>
        </p:nvSpPr>
        <p:spPr/>
        <p:txBody>
          <a:bodyPr/>
          <a:lstStyle/>
          <a:p>
            <a:fld id="{1AD93096-5B34-4342-9326-69289CEAE4C2}" type="slidenum">
              <a:rPr lang="fr-CA" smtClean="0"/>
              <a:pPr/>
              <a:t>17</a:t>
            </a:fld>
            <a:endParaRPr lang="fr-CA">
              <a:solidFill>
                <a:srgbClr val="FFFFFF"/>
              </a:solidFill>
            </a:endParaRPr>
          </a:p>
        </p:txBody>
      </p:sp>
      <p:sp>
        <p:nvSpPr>
          <p:cNvPr id="4" name="Espace réservé du contenu 3">
            <a:extLst>
              <a:ext uri="{FF2B5EF4-FFF2-40B4-BE49-F238E27FC236}">
                <a16:creationId xmlns:a16="http://schemas.microsoft.com/office/drawing/2014/main" id="{58A9D69D-F084-2FDE-9588-3BFA5990AD44}"/>
              </a:ext>
            </a:extLst>
          </p:cNvPr>
          <p:cNvSpPr>
            <a:spLocks noGrp="1"/>
          </p:cNvSpPr>
          <p:nvPr>
            <p:ph sz="quarter" idx="1"/>
          </p:nvPr>
        </p:nvSpPr>
        <p:spPr/>
        <p:txBody>
          <a:bodyPr>
            <a:normAutofit fontScale="85000" lnSpcReduction="20000"/>
          </a:bodyPr>
          <a:lstStyle/>
          <a:p>
            <a:r>
              <a:rPr lang="fr-CA" dirty="0"/>
              <a:t>Décision: </a:t>
            </a:r>
            <a:r>
              <a:rPr lang="fr-CA" dirty="0" err="1"/>
              <a:t>Eastmond</a:t>
            </a:r>
            <a:r>
              <a:rPr lang="fr-CA" dirty="0"/>
              <a:t> vs Canadian Pacific Railways (2004)</a:t>
            </a:r>
          </a:p>
          <a:p>
            <a:pPr lvl="1"/>
            <a:r>
              <a:rPr lang="fr-CA" dirty="0">
                <a:hlinkClick r:id="rId2"/>
              </a:rPr>
              <a:t>Emond </a:t>
            </a:r>
            <a:r>
              <a:rPr lang="fr-CA" dirty="0" err="1">
                <a:hlinkClick r:id="rId2"/>
              </a:rPr>
              <a:t>Harnden</a:t>
            </a:r>
            <a:r>
              <a:rPr lang="fr-CA" dirty="0">
                <a:hlinkClick r:id="rId2"/>
              </a:rPr>
              <a:t> - AU POINT - Cour fédérale : la surveillance vidéo n'est pas contraire à la LPRPDÉ (ehlaw.ca)</a:t>
            </a:r>
            <a:endParaRPr lang="fr-CA" dirty="0"/>
          </a:p>
          <a:p>
            <a:r>
              <a:rPr lang="fr-CA" dirty="0"/>
              <a:t>L’employeur avait installé des caméras pour surveillance contre le vandalisme et le vol</a:t>
            </a:r>
          </a:p>
          <a:p>
            <a:r>
              <a:rPr lang="fr-CA" dirty="0"/>
              <a:t>Le Commissaire à la protection de la vie privée avait déclaré l’installation inacceptable</a:t>
            </a:r>
          </a:p>
          <a:p>
            <a:r>
              <a:rPr lang="fr-CA" dirty="0"/>
              <a:t>La Cour fédérale a renversé cette décision, car un compromis serait nécessaire entre </a:t>
            </a:r>
          </a:p>
          <a:p>
            <a:pPr lvl="1"/>
            <a:r>
              <a:rPr lang="fr-CA" dirty="0"/>
              <a:t>l’intérêt des employés à la protection de la vie privée et </a:t>
            </a:r>
          </a:p>
          <a:p>
            <a:pPr lvl="1"/>
            <a:r>
              <a:rPr lang="fr-CA" dirty="0"/>
              <a:t>l’intérêt de l’employeur à utiliser la preuve enregistrée au travail</a:t>
            </a:r>
          </a:p>
          <a:p>
            <a:pPr lvl="2"/>
            <a:r>
              <a:rPr lang="fr-CA" dirty="0"/>
              <a:t>Une enquête indiscrète serait permise si elle est raisonnable dans les circonstances</a:t>
            </a:r>
          </a:p>
        </p:txBody>
      </p:sp>
    </p:spTree>
    <p:extLst>
      <p:ext uri="{BB962C8B-B14F-4D97-AF65-F5344CB8AC3E}">
        <p14:creationId xmlns:p14="http://schemas.microsoft.com/office/powerpoint/2010/main" val="1314384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6FC41C-ECEE-9E88-60B1-F25B106161B6}"/>
              </a:ext>
            </a:extLst>
          </p:cNvPr>
          <p:cNvSpPr>
            <a:spLocks noGrp="1"/>
          </p:cNvSpPr>
          <p:nvPr>
            <p:ph type="title"/>
          </p:nvPr>
        </p:nvSpPr>
        <p:spPr/>
        <p:txBody>
          <a:bodyPr/>
          <a:lstStyle/>
          <a:p>
            <a:r>
              <a:rPr lang="fr-CA" dirty="0"/>
              <a:t>Éléments à considérer selon la Cour</a:t>
            </a:r>
          </a:p>
        </p:txBody>
      </p:sp>
      <p:sp>
        <p:nvSpPr>
          <p:cNvPr id="3" name="Espace réservé du numéro de diapositive 2">
            <a:extLst>
              <a:ext uri="{FF2B5EF4-FFF2-40B4-BE49-F238E27FC236}">
                <a16:creationId xmlns:a16="http://schemas.microsoft.com/office/drawing/2014/main" id="{569FBEE2-4404-4FCE-2EB1-87F9481E3882}"/>
              </a:ext>
            </a:extLst>
          </p:cNvPr>
          <p:cNvSpPr>
            <a:spLocks noGrp="1"/>
          </p:cNvSpPr>
          <p:nvPr>
            <p:ph type="sldNum" sz="quarter" idx="12"/>
          </p:nvPr>
        </p:nvSpPr>
        <p:spPr/>
        <p:txBody>
          <a:bodyPr/>
          <a:lstStyle/>
          <a:p>
            <a:fld id="{1AD93096-5B34-4342-9326-69289CEAE4C2}" type="slidenum">
              <a:rPr lang="fr-CA" smtClean="0"/>
              <a:pPr/>
              <a:t>18</a:t>
            </a:fld>
            <a:endParaRPr lang="fr-CA">
              <a:solidFill>
                <a:srgbClr val="FFFFFF"/>
              </a:solidFill>
            </a:endParaRPr>
          </a:p>
        </p:txBody>
      </p:sp>
      <p:sp>
        <p:nvSpPr>
          <p:cNvPr id="4" name="Espace réservé du contenu 3">
            <a:extLst>
              <a:ext uri="{FF2B5EF4-FFF2-40B4-BE49-F238E27FC236}">
                <a16:creationId xmlns:a16="http://schemas.microsoft.com/office/drawing/2014/main" id="{99B17984-8408-568F-0FEB-1B6FE7276B38}"/>
              </a:ext>
            </a:extLst>
          </p:cNvPr>
          <p:cNvSpPr>
            <a:spLocks noGrp="1"/>
          </p:cNvSpPr>
          <p:nvPr>
            <p:ph sz="quarter" idx="1"/>
          </p:nvPr>
        </p:nvSpPr>
        <p:spPr/>
        <p:txBody>
          <a:bodyPr/>
          <a:lstStyle/>
          <a:p>
            <a:pPr algn="l"/>
            <a:r>
              <a:rPr lang="fr-CA" sz="2700" dirty="0"/>
              <a:t>1) la présence de </a:t>
            </a:r>
            <a:r>
              <a:rPr lang="fr-CA" sz="2700" i="1" dirty="0"/>
              <a:t>motifs raisonnables </a:t>
            </a:r>
            <a:r>
              <a:rPr lang="fr-CA" sz="2700" dirty="0"/>
              <a:t>; </a:t>
            </a:r>
          </a:p>
          <a:p>
            <a:pPr algn="l"/>
            <a:r>
              <a:rPr lang="fr-CA" sz="2700" dirty="0"/>
              <a:t>2) la </a:t>
            </a:r>
            <a:r>
              <a:rPr lang="fr-CA" sz="2700" i="1" dirty="0"/>
              <a:t>nécessité</a:t>
            </a:r>
            <a:r>
              <a:rPr lang="fr-CA" sz="2700" dirty="0"/>
              <a:t> de la mesure de surveillance ; </a:t>
            </a:r>
          </a:p>
          <a:p>
            <a:pPr algn="l"/>
            <a:r>
              <a:rPr lang="fr-CA" sz="2700" dirty="0"/>
              <a:t>3) l’</a:t>
            </a:r>
            <a:r>
              <a:rPr lang="fr-CA" sz="2700" i="1" dirty="0"/>
              <a:t>efficacité</a:t>
            </a:r>
            <a:r>
              <a:rPr lang="fr-CA" sz="2700" dirty="0"/>
              <a:t> de la mesure de surveillance choisie ; </a:t>
            </a:r>
          </a:p>
          <a:p>
            <a:pPr algn="l"/>
            <a:r>
              <a:rPr lang="fr-CA" sz="2700" dirty="0"/>
              <a:t>4) la </a:t>
            </a:r>
            <a:r>
              <a:rPr lang="fr-CA" sz="2700" i="1" dirty="0"/>
              <a:t>proportionnalité</a:t>
            </a:r>
            <a:r>
              <a:rPr lang="fr-CA" sz="2700" dirty="0"/>
              <a:t> entre la violation de la vie privée occasionnée par la surveillance et les droits des employeurs</a:t>
            </a:r>
          </a:p>
          <a:p>
            <a:pPr algn="l"/>
            <a:r>
              <a:rPr lang="fr-CA" sz="2700" dirty="0"/>
              <a:t>5) la possibilité d’utiliser des </a:t>
            </a:r>
            <a:r>
              <a:rPr lang="fr-CA" sz="2700" i="1" dirty="0"/>
              <a:t>mesures alternatives </a:t>
            </a:r>
            <a:r>
              <a:rPr lang="fr-CA" sz="2700" dirty="0"/>
              <a:t>moins intrusives à la vie privée de l’employé</a:t>
            </a:r>
            <a:r>
              <a:rPr lang="fr-CA" sz="1800" b="0" i="0" u="none" strike="noStrike" baseline="0" dirty="0">
                <a:latin typeface="Times New Roman" panose="02020603050405020304" pitchFamily="18" charset="0"/>
              </a:rPr>
              <a:t>.</a:t>
            </a:r>
            <a:endParaRPr lang="fr-CA" dirty="0"/>
          </a:p>
        </p:txBody>
      </p:sp>
    </p:spTree>
    <p:extLst>
      <p:ext uri="{BB962C8B-B14F-4D97-AF65-F5344CB8AC3E}">
        <p14:creationId xmlns:p14="http://schemas.microsoft.com/office/powerpoint/2010/main" val="235750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7EC70-5C70-3C0D-56A8-A19A241F1023}"/>
              </a:ext>
            </a:extLst>
          </p:cNvPr>
          <p:cNvSpPr>
            <a:spLocks noGrp="1"/>
          </p:cNvSpPr>
          <p:nvPr>
            <p:ph type="title"/>
          </p:nvPr>
        </p:nvSpPr>
        <p:spPr/>
        <p:txBody>
          <a:bodyPr/>
          <a:lstStyle/>
          <a:p>
            <a:r>
              <a:rPr lang="fr-CA" dirty="0"/>
              <a:t>Mise à jour des lois</a:t>
            </a:r>
          </a:p>
        </p:txBody>
      </p:sp>
      <p:sp>
        <p:nvSpPr>
          <p:cNvPr id="3" name="Espace réservé du numéro de diapositive 2">
            <a:extLst>
              <a:ext uri="{FF2B5EF4-FFF2-40B4-BE49-F238E27FC236}">
                <a16:creationId xmlns:a16="http://schemas.microsoft.com/office/drawing/2014/main" id="{59486091-C7B1-EB87-479A-86258358246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19</a:t>
            </a:fld>
            <a:endParaRPr lang="fr-CA">
              <a:solidFill>
                <a:srgbClr val="FFFFFF"/>
              </a:solidFill>
            </a:endParaRPr>
          </a:p>
        </p:txBody>
      </p:sp>
      <p:sp>
        <p:nvSpPr>
          <p:cNvPr id="4" name="Espace réservé du contenu 3">
            <a:extLst>
              <a:ext uri="{FF2B5EF4-FFF2-40B4-BE49-F238E27FC236}">
                <a16:creationId xmlns:a16="http://schemas.microsoft.com/office/drawing/2014/main" id="{68D2046A-0002-21DD-DE96-320DE37031DE}"/>
              </a:ext>
            </a:extLst>
          </p:cNvPr>
          <p:cNvSpPr>
            <a:spLocks noGrp="1"/>
          </p:cNvSpPr>
          <p:nvPr>
            <p:ph sz="quarter" idx="1"/>
          </p:nvPr>
        </p:nvSpPr>
        <p:spPr/>
        <p:txBody>
          <a:bodyPr>
            <a:normAutofit/>
          </a:bodyPr>
          <a:lstStyle/>
          <a:p>
            <a:r>
              <a:rPr lang="fr-CA" dirty="0"/>
              <a:t>Il est considéré que les lois canadiennes mentionnées ont besoin d’une mise à jour</a:t>
            </a:r>
          </a:p>
          <a:p>
            <a:pPr lvl="1"/>
            <a:r>
              <a:rPr lang="fr-CA" dirty="0"/>
              <a:t>Elles sont plutôt des déclarations de principes sans détails ni conséquences sérieuses</a:t>
            </a:r>
          </a:p>
          <a:p>
            <a:r>
              <a:rPr lang="fr-CA" dirty="0"/>
              <a:t>Cette mise à jour devrait assurer l’</a:t>
            </a:r>
            <a:r>
              <a:rPr lang="fr-CA" b="1" dirty="0"/>
              <a:t>application et le respect des principes</a:t>
            </a:r>
          </a:p>
          <a:p>
            <a:r>
              <a:rPr lang="fr-CA" dirty="0"/>
              <a:t>Devrait aussi prendre en considération les possibilités des nouvelles technologies</a:t>
            </a:r>
          </a:p>
          <a:p>
            <a:r>
              <a:rPr lang="fr-CA" dirty="0"/>
              <a:t>Un projet de loi existe</a:t>
            </a:r>
          </a:p>
        </p:txBody>
      </p:sp>
    </p:spTree>
    <p:extLst>
      <p:ext uri="{BB962C8B-B14F-4D97-AF65-F5344CB8AC3E}">
        <p14:creationId xmlns:p14="http://schemas.microsoft.com/office/powerpoint/2010/main" val="192862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Les lois sur la protection de renseignements personnels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a:t>
            </a:fld>
            <a:endParaRPr lang="fr-CA">
              <a:solidFill>
                <a:srgbClr val="FFFFFF"/>
              </a:solidFill>
            </a:endParaRPr>
          </a:p>
        </p:txBody>
      </p:sp>
      <p:sp>
        <p:nvSpPr>
          <p:cNvPr id="4" name="Espace réservé du contenu 3"/>
          <p:cNvSpPr>
            <a:spLocks noGrp="1"/>
          </p:cNvSpPr>
          <p:nvPr>
            <p:ph sz="quarter" idx="1"/>
          </p:nvPr>
        </p:nvSpPr>
        <p:spPr/>
        <p:txBody>
          <a:bodyPr>
            <a:normAutofit/>
          </a:bodyPr>
          <a:lstStyle/>
          <a:p>
            <a:r>
              <a:rPr lang="fr-CA" dirty="0"/>
              <a:t>Il s’agit de lois qui ont des conséquences quasi-criminelles</a:t>
            </a:r>
          </a:p>
          <a:p>
            <a:pPr lvl="1"/>
            <a:r>
              <a:rPr lang="fr-CA" dirty="0"/>
              <a:t>Des amendes administratives ont été prévues pour certaines infractions</a:t>
            </a:r>
          </a:p>
          <a:p>
            <a:pPr lvl="1"/>
            <a:r>
              <a:rPr lang="fr-CA" dirty="0"/>
              <a:t>Les infraction à ces lois peuvent être poursuivies pour obtenir des </a:t>
            </a:r>
            <a:r>
              <a:rPr lang="fr-CA"/>
              <a:t>redressements civils</a:t>
            </a:r>
            <a:endParaRPr lang="fr-CA" dirty="0"/>
          </a:p>
          <a:p>
            <a:pPr lvl="1"/>
            <a:r>
              <a:rPr lang="fr-CA" dirty="0"/>
              <a:t>Des sentences pénales ont affirmé leur validité pour la collecte des éléments de preuve </a:t>
            </a:r>
          </a:p>
        </p:txBody>
      </p:sp>
    </p:spTree>
    <p:extLst>
      <p:ext uri="{BB962C8B-B14F-4D97-AF65-F5344CB8AC3E}">
        <p14:creationId xmlns:p14="http://schemas.microsoft.com/office/powerpoint/2010/main" val="1076267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114D7F-54B3-4A0B-A7C4-4CC132FA2446}"/>
              </a:ext>
            </a:extLst>
          </p:cNvPr>
          <p:cNvSpPr>
            <a:spLocks noGrp="1"/>
          </p:cNvSpPr>
          <p:nvPr>
            <p:ph type="title"/>
          </p:nvPr>
        </p:nvSpPr>
        <p:spPr/>
        <p:txBody>
          <a:bodyPr>
            <a:normAutofit fontScale="90000"/>
          </a:bodyPr>
          <a:lstStyle/>
          <a:p>
            <a:r>
              <a:rPr lang="fr-CA" dirty="0"/>
              <a:t>LPRPDE Révisions (encore en haute-mer)</a:t>
            </a:r>
          </a:p>
        </p:txBody>
      </p:sp>
      <p:sp>
        <p:nvSpPr>
          <p:cNvPr id="3" name="Espace réservé du numéro de diapositive 2">
            <a:extLst>
              <a:ext uri="{FF2B5EF4-FFF2-40B4-BE49-F238E27FC236}">
                <a16:creationId xmlns:a16="http://schemas.microsoft.com/office/drawing/2014/main" id="{DBA8AA3E-B33F-D3B4-DC76-85EB196FB9E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20</a:t>
            </a:fld>
            <a:endParaRPr lang="fr-CA">
              <a:solidFill>
                <a:srgbClr val="FFFFFF"/>
              </a:solidFill>
            </a:endParaRPr>
          </a:p>
        </p:txBody>
      </p:sp>
      <p:sp>
        <p:nvSpPr>
          <p:cNvPr id="4" name="Espace réservé du contenu 3">
            <a:extLst>
              <a:ext uri="{FF2B5EF4-FFF2-40B4-BE49-F238E27FC236}">
                <a16:creationId xmlns:a16="http://schemas.microsoft.com/office/drawing/2014/main" id="{2848E1CF-4DE8-0BCD-BEF7-E86A0F0D394A}"/>
              </a:ext>
            </a:extLst>
          </p:cNvPr>
          <p:cNvSpPr>
            <a:spLocks noGrp="1"/>
          </p:cNvSpPr>
          <p:nvPr>
            <p:ph sz="quarter" idx="1"/>
          </p:nvPr>
        </p:nvSpPr>
        <p:spPr/>
        <p:txBody>
          <a:bodyPr>
            <a:normAutofit fontScale="62500" lnSpcReduction="20000"/>
          </a:bodyPr>
          <a:lstStyle/>
          <a:p>
            <a:r>
              <a:rPr lang="fr-CA" dirty="0"/>
              <a:t>Projet de loi C-11</a:t>
            </a:r>
            <a:r>
              <a:rPr lang="fr-CA" i="1" dirty="0"/>
              <a:t> </a:t>
            </a:r>
            <a:r>
              <a:rPr lang="fr-CA" sz="2000" i="1" dirty="0">
                <a:hlinkClick r:id="rId2"/>
              </a:rPr>
              <a:t>Loi édictant la Loi sur la protection de la vie privée des consommateurs et la Loi sur le Tribunal de la protection des renseignements personnels et des données et apportant des modifications corrélatives et connexes à d'autres lois </a:t>
            </a:r>
            <a:r>
              <a:rPr lang="fr-CA" sz="2000" i="1" dirty="0"/>
              <a:t>(2020)</a:t>
            </a:r>
            <a:endParaRPr lang="fr-CA" dirty="0"/>
          </a:p>
          <a:p>
            <a:r>
              <a:rPr lang="fr-CA" dirty="0"/>
              <a:t>Contient des règles très détaillées concernant (titres des chapitres)</a:t>
            </a:r>
          </a:p>
          <a:p>
            <a:pPr lvl="1"/>
            <a:r>
              <a:rPr lang="fr-CA" dirty="0"/>
              <a:t>Limite: collecte, utilisation et communication</a:t>
            </a:r>
          </a:p>
          <a:p>
            <a:pPr lvl="1"/>
            <a:r>
              <a:rPr lang="fr-CA" dirty="0"/>
              <a:t>Le consentement</a:t>
            </a:r>
          </a:p>
          <a:p>
            <a:pPr lvl="1"/>
            <a:r>
              <a:rPr lang="fr-CA" dirty="0"/>
              <a:t>La conservation et retrait des renseignements personnels</a:t>
            </a:r>
          </a:p>
          <a:p>
            <a:pPr lvl="1"/>
            <a:r>
              <a:rPr lang="fr-CA" dirty="0"/>
              <a:t>Exactitude des renseignements personnels</a:t>
            </a:r>
          </a:p>
          <a:p>
            <a:pPr lvl="1"/>
            <a:r>
              <a:rPr lang="fr-CA" dirty="0"/>
              <a:t>Mesures de sécurité</a:t>
            </a:r>
          </a:p>
          <a:p>
            <a:pPr lvl="1"/>
            <a:r>
              <a:rPr lang="fr-CA" dirty="0"/>
              <a:t>Ouverture et transparence</a:t>
            </a:r>
          </a:p>
          <a:p>
            <a:pPr lvl="1"/>
            <a:r>
              <a:rPr lang="fr-CA" dirty="0"/>
              <a:t>Accès et rectification</a:t>
            </a:r>
          </a:p>
          <a:p>
            <a:pPr lvl="1"/>
            <a:r>
              <a:rPr lang="fr-CA" dirty="0"/>
              <a:t>Mobilité (communication à une autre organisation)</a:t>
            </a:r>
          </a:p>
          <a:p>
            <a:pPr lvl="1"/>
            <a:r>
              <a:rPr lang="fr-CA" dirty="0"/>
              <a:t>Contestation de la conformité</a:t>
            </a:r>
          </a:p>
          <a:p>
            <a:pPr lvl="1"/>
            <a:r>
              <a:rPr lang="fr-CA" dirty="0"/>
              <a:t>Renseignements dépersonnalisés</a:t>
            </a:r>
          </a:p>
          <a:p>
            <a:r>
              <a:rPr lang="fr-CA" dirty="0"/>
              <a:t>Voir aussi un aperçu plus digérable dans:</a:t>
            </a:r>
          </a:p>
          <a:p>
            <a:pPr lvl="1"/>
            <a:r>
              <a:rPr lang="fr-CA" dirty="0"/>
              <a:t>https://lop.parl.ca/sites/PublicWebsite/default/fr_CA/ResearchPublications/LegislativeSummaries/432C11E</a:t>
            </a:r>
          </a:p>
          <a:p>
            <a:pPr lvl="1"/>
            <a:endParaRPr lang="fr-CA" dirty="0"/>
          </a:p>
        </p:txBody>
      </p:sp>
    </p:spTree>
    <p:extLst>
      <p:ext uri="{BB962C8B-B14F-4D97-AF65-F5344CB8AC3E}">
        <p14:creationId xmlns:p14="http://schemas.microsoft.com/office/powerpoint/2010/main" val="4285022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39DDCF-3657-7F29-58A7-0E61EF1749E1}"/>
              </a:ext>
            </a:extLst>
          </p:cNvPr>
          <p:cNvSpPr>
            <a:spLocks noGrp="1"/>
          </p:cNvSpPr>
          <p:nvPr>
            <p:ph type="title"/>
          </p:nvPr>
        </p:nvSpPr>
        <p:spPr/>
        <p:txBody>
          <a:bodyPr>
            <a:normAutofit/>
          </a:bodyPr>
          <a:lstStyle/>
          <a:p>
            <a:r>
              <a:rPr lang="fr-CA" dirty="0"/>
              <a:t>Principes pour la mise à jour</a:t>
            </a:r>
          </a:p>
        </p:txBody>
      </p:sp>
      <p:sp>
        <p:nvSpPr>
          <p:cNvPr id="3" name="Espace réservé du numéro de diapositive 2">
            <a:extLst>
              <a:ext uri="{FF2B5EF4-FFF2-40B4-BE49-F238E27FC236}">
                <a16:creationId xmlns:a16="http://schemas.microsoft.com/office/drawing/2014/main" id="{97B7CE96-6DE4-1FAE-D5D8-882A5EAE8326}"/>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21</a:t>
            </a:fld>
            <a:endParaRPr lang="fr-CA">
              <a:solidFill>
                <a:srgbClr val="FFFFFF"/>
              </a:solidFill>
            </a:endParaRPr>
          </a:p>
        </p:txBody>
      </p:sp>
      <p:sp>
        <p:nvSpPr>
          <p:cNvPr id="4" name="Espace réservé du contenu 3">
            <a:extLst>
              <a:ext uri="{FF2B5EF4-FFF2-40B4-BE49-F238E27FC236}">
                <a16:creationId xmlns:a16="http://schemas.microsoft.com/office/drawing/2014/main" id="{38E5C77B-2D01-6F3D-A937-5FCD8F695BFB}"/>
              </a:ext>
            </a:extLst>
          </p:cNvPr>
          <p:cNvSpPr>
            <a:spLocks noGrp="1"/>
          </p:cNvSpPr>
          <p:nvPr>
            <p:ph sz="quarter" idx="1"/>
          </p:nvPr>
        </p:nvSpPr>
        <p:spPr/>
        <p:txBody>
          <a:bodyPr>
            <a:normAutofit/>
          </a:bodyPr>
          <a:lstStyle/>
          <a:p>
            <a:r>
              <a:rPr lang="fr-CA" sz="2400" dirty="0">
                <a:hlinkClick r:id="rId2"/>
              </a:rPr>
              <a:t>https://lop.parl.ca/sites/PublicWebsite/default/fr_CA/ResearchPublications/LegislativeSummaries/432C11E</a:t>
            </a:r>
            <a:endParaRPr lang="fr-CA" sz="2400" dirty="0"/>
          </a:p>
          <a:p>
            <a:r>
              <a:rPr lang="fr-CA" sz="2400" dirty="0"/>
              <a:t>Les intéressés pourront trouver dans la Toile beaucoup de commentaires sur les enjeux et implications de ce projet de loi</a:t>
            </a:r>
          </a:p>
        </p:txBody>
      </p:sp>
    </p:spTree>
    <p:extLst>
      <p:ext uri="{BB962C8B-B14F-4D97-AF65-F5344CB8AC3E}">
        <p14:creationId xmlns:p14="http://schemas.microsoft.com/office/powerpoint/2010/main" val="1142253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5CF0CE-A124-D807-4FB1-86967DF56586}"/>
              </a:ext>
            </a:extLst>
          </p:cNvPr>
          <p:cNvSpPr>
            <a:spLocks noGrp="1"/>
          </p:cNvSpPr>
          <p:nvPr>
            <p:ph type="title"/>
          </p:nvPr>
        </p:nvSpPr>
        <p:spPr/>
        <p:txBody>
          <a:bodyPr>
            <a:normAutofit fontScale="90000"/>
          </a:bodyPr>
          <a:lstStyle/>
          <a:p>
            <a:r>
              <a:rPr lang="fr-CA" dirty="0"/>
              <a:t>Les lois québécoises viennent d’être ‘modernisées’</a:t>
            </a:r>
          </a:p>
        </p:txBody>
      </p:sp>
      <p:sp>
        <p:nvSpPr>
          <p:cNvPr id="3" name="Espace réservé du numéro de diapositive 2">
            <a:extLst>
              <a:ext uri="{FF2B5EF4-FFF2-40B4-BE49-F238E27FC236}">
                <a16:creationId xmlns:a16="http://schemas.microsoft.com/office/drawing/2014/main" id="{6A42D58C-7132-75E7-155A-DE82B8FD4671}"/>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22</a:t>
            </a:fld>
            <a:endParaRPr lang="fr-CA">
              <a:solidFill>
                <a:srgbClr val="FFFFFF"/>
              </a:solidFill>
            </a:endParaRPr>
          </a:p>
        </p:txBody>
      </p:sp>
      <p:sp>
        <p:nvSpPr>
          <p:cNvPr id="5" name="Espace réservé du contenu 4">
            <a:extLst>
              <a:ext uri="{FF2B5EF4-FFF2-40B4-BE49-F238E27FC236}">
                <a16:creationId xmlns:a16="http://schemas.microsoft.com/office/drawing/2014/main" id="{E99D8737-7DFF-AF59-390A-80DF3CA6B7BA}"/>
              </a:ext>
            </a:extLst>
          </p:cNvPr>
          <p:cNvSpPr>
            <a:spLocks noGrp="1"/>
          </p:cNvSpPr>
          <p:nvPr>
            <p:ph sz="quarter" idx="1"/>
          </p:nvPr>
        </p:nvSpPr>
        <p:spPr/>
        <p:txBody>
          <a:bodyPr/>
          <a:lstStyle/>
          <a:p>
            <a:r>
              <a:rPr lang="fr-CA" dirty="0"/>
              <a:t>Loi 25 de 2022</a:t>
            </a:r>
          </a:p>
          <a:p>
            <a:pPr lvl="1"/>
            <a:r>
              <a:rPr lang="fr-CA" dirty="0"/>
              <a:t>Loi modernisant des dispositions législatives en matière de protection des renseignements personnels, LQ 2021, c 25 </a:t>
            </a:r>
          </a:p>
          <a:p>
            <a:pPr lvl="2"/>
            <a:r>
              <a:rPr lang="fr-CA"/>
              <a:t>https://www.canlii.org/fr/qc/legis/loisa/lq-2021-c-25/derniere/lq-2021-c-25.html</a:t>
            </a:r>
            <a:endParaRPr lang="fr-CA" dirty="0"/>
          </a:p>
          <a:p>
            <a:r>
              <a:rPr lang="fr-CA" dirty="0"/>
              <a:t>Et donc présentement sont plus avancées</a:t>
            </a:r>
          </a:p>
        </p:txBody>
      </p:sp>
    </p:spTree>
    <p:extLst>
      <p:ext uri="{BB962C8B-B14F-4D97-AF65-F5344CB8AC3E}">
        <p14:creationId xmlns:p14="http://schemas.microsoft.com/office/powerpoint/2010/main" val="87505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AB4CB8-E04E-B26D-8C2B-F16A72EAB109}"/>
              </a:ext>
            </a:extLst>
          </p:cNvPr>
          <p:cNvSpPr>
            <a:spLocks noGrp="1"/>
          </p:cNvSpPr>
          <p:nvPr>
            <p:ph type="title"/>
          </p:nvPr>
        </p:nvSpPr>
        <p:spPr/>
        <p:txBody>
          <a:bodyPr>
            <a:normAutofit/>
          </a:bodyPr>
          <a:lstStyle/>
          <a:p>
            <a:r>
              <a:rPr lang="fr-CA" dirty="0"/>
              <a:t>Québec: Nouvelle Loi 25 (2022)</a:t>
            </a:r>
          </a:p>
        </p:txBody>
      </p:sp>
      <p:sp>
        <p:nvSpPr>
          <p:cNvPr id="3" name="Espace réservé du numéro de diapositive 2">
            <a:extLst>
              <a:ext uri="{FF2B5EF4-FFF2-40B4-BE49-F238E27FC236}">
                <a16:creationId xmlns:a16="http://schemas.microsoft.com/office/drawing/2014/main" id="{6EB083F1-D00B-78E7-643B-0456070CB44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23</a:t>
            </a:fld>
            <a:endParaRPr lang="fr-CA">
              <a:solidFill>
                <a:srgbClr val="FFFFFF"/>
              </a:solidFill>
            </a:endParaRPr>
          </a:p>
        </p:txBody>
      </p:sp>
      <p:sp>
        <p:nvSpPr>
          <p:cNvPr id="4" name="Espace réservé du contenu 3">
            <a:extLst>
              <a:ext uri="{FF2B5EF4-FFF2-40B4-BE49-F238E27FC236}">
                <a16:creationId xmlns:a16="http://schemas.microsoft.com/office/drawing/2014/main" id="{273138B9-37C0-5A4D-CEEA-01BA91A377FA}"/>
              </a:ext>
            </a:extLst>
          </p:cNvPr>
          <p:cNvSpPr>
            <a:spLocks noGrp="1"/>
          </p:cNvSpPr>
          <p:nvPr>
            <p:ph sz="quarter" idx="1"/>
          </p:nvPr>
        </p:nvSpPr>
        <p:spPr/>
        <p:txBody>
          <a:bodyPr>
            <a:normAutofit fontScale="55000" lnSpcReduction="20000"/>
          </a:bodyPr>
          <a:lstStyle/>
          <a:p>
            <a:pPr>
              <a:buFont typeface="Arial" panose="020B0604020202020204" pitchFamily="34" charset="0"/>
              <a:buChar char="•"/>
            </a:pPr>
            <a:r>
              <a:rPr lang="fr-CA" b="1" dirty="0"/>
              <a:t>« Loi modernisant des dispositions législatives en matière de protection des renseignements personnels »</a:t>
            </a:r>
          </a:p>
          <a:p>
            <a:pPr>
              <a:buFont typeface="Arial" panose="020B0604020202020204" pitchFamily="34" charset="0"/>
              <a:buChar char="•"/>
            </a:pPr>
            <a:r>
              <a:rPr lang="fr-CA" b="1" dirty="0"/>
              <a:t>Cette loi a substantiellement amendé les existantes lois sur la protection des renseignements personnels </a:t>
            </a:r>
          </a:p>
          <a:p>
            <a:pPr>
              <a:buFont typeface="Arial" panose="020B0604020202020204" pitchFamily="34" charset="0"/>
              <a:buChar char="•"/>
            </a:pPr>
            <a:r>
              <a:rPr lang="fr-CA" b="1" dirty="0"/>
              <a:t>Elle considère des mises à jour annuelles jusqu’au 2024</a:t>
            </a:r>
          </a:p>
          <a:p>
            <a:pPr>
              <a:buFont typeface="Arial" panose="020B0604020202020204" pitchFamily="34" charset="0"/>
              <a:buChar char="•"/>
            </a:pPr>
            <a:r>
              <a:rPr lang="fr-CA" b="1" dirty="0"/>
              <a:t>Les règles suivantes sont en entrées en vigueur en Sept. 2022:</a:t>
            </a:r>
          </a:p>
          <a:p>
            <a:pPr lvl="1">
              <a:buFont typeface="Arial" panose="020B0604020202020204" pitchFamily="34" charset="0"/>
              <a:buChar char="•"/>
            </a:pPr>
            <a:r>
              <a:rPr lang="fr-CA" dirty="0"/>
              <a:t>Désigner une personne responsable de la protection des renseignements personnels et publier son titre et ses coordonnées sur le site Internet de l'entreprise;</a:t>
            </a:r>
          </a:p>
          <a:p>
            <a:pPr lvl="1">
              <a:buFont typeface="Arial" panose="020B0604020202020204" pitchFamily="34" charset="0"/>
              <a:buChar char="•"/>
            </a:pPr>
            <a:r>
              <a:rPr lang="fr-CA" dirty="0"/>
              <a:t>En cas d'incident de confidentialité, tenir un registre de tous les incidents et prendre rapidement des mesures afin de diminuer le risque qu'un préjudice soit causé aux personnes concernées. Une entreprise doit aussi aviser la Commission et les personnes concernées de tout incident présentant un risque sérieux de préjudice;</a:t>
            </a:r>
          </a:p>
          <a:p>
            <a:pPr lvl="1">
              <a:buFont typeface="Arial" panose="020B0604020202020204" pitchFamily="34" charset="0"/>
              <a:buChar char="•"/>
            </a:pPr>
            <a:r>
              <a:rPr lang="fr-CA" dirty="0"/>
              <a:t>Divulguer préalablement à la Commission la vérification ou la confirmation d'identité faite au moyen de caractéristiques ou de mesures biométriques;</a:t>
            </a:r>
          </a:p>
          <a:p>
            <a:pPr lvl="1">
              <a:buFont typeface="Arial" panose="020B0604020202020204" pitchFamily="34" charset="0"/>
              <a:buChar char="•"/>
            </a:pPr>
            <a:r>
              <a:rPr lang="fr-CA" dirty="0"/>
              <a:t>Respecter les nouvelles règles pour la communication de renseignements personnels sans le consentement de la personne concernée dans le cadre d'une transaction commerciale ou encore à des fins d'étude, de recherche ou de productions de statistiques.</a:t>
            </a:r>
          </a:p>
          <a:p>
            <a:pPr lvl="2">
              <a:buFont typeface="Arial" panose="020B0604020202020204" pitchFamily="34" charset="0"/>
              <a:buChar char="•"/>
            </a:pPr>
            <a:r>
              <a:rPr lang="fr-CA" dirty="0"/>
              <a:t>https://www.quebec.ca/nouvelles/actualites/details/loi-25-nouvelles-dispositions-protegeant-la-vie-privee-des-quebecois-certaines-dispositions-entrent-en-vigueur-aujourdhui-43212</a:t>
            </a:r>
          </a:p>
          <a:p>
            <a:endParaRPr lang="fr-CA" dirty="0"/>
          </a:p>
        </p:txBody>
      </p:sp>
    </p:spTree>
    <p:extLst>
      <p:ext uri="{BB962C8B-B14F-4D97-AF65-F5344CB8AC3E}">
        <p14:creationId xmlns:p14="http://schemas.microsoft.com/office/powerpoint/2010/main" val="3710155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3A6A9A-6CC9-77DD-99E6-0C82E902D9A9}"/>
              </a:ext>
            </a:extLst>
          </p:cNvPr>
          <p:cNvSpPr>
            <a:spLocks noGrp="1"/>
          </p:cNvSpPr>
          <p:nvPr>
            <p:ph type="title"/>
          </p:nvPr>
        </p:nvSpPr>
        <p:spPr/>
        <p:txBody>
          <a:bodyPr>
            <a:normAutofit fontScale="90000"/>
          </a:bodyPr>
          <a:lstStyle/>
          <a:p>
            <a:r>
              <a:rPr lang="fr-CA" dirty="0"/>
              <a:t>Québec: </a:t>
            </a:r>
            <a:br>
              <a:rPr lang="fr-CA" dirty="0"/>
            </a:br>
            <a:r>
              <a:rPr lang="fr-CA" dirty="0"/>
              <a:t>Dépersonnalisation et anonymisation</a:t>
            </a:r>
          </a:p>
        </p:txBody>
      </p:sp>
      <p:sp>
        <p:nvSpPr>
          <p:cNvPr id="5" name="Espace réservé du contenu 4">
            <a:extLst>
              <a:ext uri="{FF2B5EF4-FFF2-40B4-BE49-F238E27FC236}">
                <a16:creationId xmlns:a16="http://schemas.microsoft.com/office/drawing/2014/main" id="{1549F9EB-3F43-7D58-4916-8BE68F3973EE}"/>
              </a:ext>
            </a:extLst>
          </p:cNvPr>
          <p:cNvSpPr>
            <a:spLocks noGrp="1"/>
          </p:cNvSpPr>
          <p:nvPr>
            <p:ph sz="quarter" idx="1"/>
          </p:nvPr>
        </p:nvSpPr>
        <p:spPr>
          <a:xfrm>
            <a:off x="609600" y="1589567"/>
            <a:ext cx="3886200" cy="2631521"/>
          </a:xfrm>
        </p:spPr>
        <p:txBody>
          <a:bodyPr>
            <a:normAutofit fontScale="77500" lnSpcReduction="20000"/>
          </a:bodyPr>
          <a:lstStyle/>
          <a:p>
            <a:r>
              <a:rPr lang="fr-CA" dirty="0"/>
              <a:t>Art. 73 de la loi sur le secteur public: </a:t>
            </a:r>
          </a:p>
          <a:p>
            <a:r>
              <a:rPr lang="fr-CA" dirty="0"/>
              <a:t>Un renseignement concernant une personne physique est </a:t>
            </a:r>
            <a:r>
              <a:rPr lang="fr-CA" b="1" i="1" dirty="0"/>
              <a:t>anonymisé</a:t>
            </a:r>
            <a:r>
              <a:rPr lang="fr-CA" dirty="0"/>
              <a:t> lorsqu'il ne permet plus, de </a:t>
            </a:r>
            <a:r>
              <a:rPr lang="fr-CA" b="1" dirty="0"/>
              <a:t>façon irréversible</a:t>
            </a:r>
            <a:r>
              <a:rPr lang="fr-CA" dirty="0"/>
              <a:t>, d'identifier </a:t>
            </a:r>
            <a:r>
              <a:rPr lang="fr-CA" b="1" i="1" dirty="0"/>
              <a:t>directement ou indirectement </a:t>
            </a:r>
            <a:r>
              <a:rPr lang="fr-CA" dirty="0"/>
              <a:t>cette personne</a:t>
            </a:r>
          </a:p>
        </p:txBody>
      </p:sp>
      <p:sp>
        <p:nvSpPr>
          <p:cNvPr id="6" name="Espace réservé du contenu 5">
            <a:extLst>
              <a:ext uri="{FF2B5EF4-FFF2-40B4-BE49-F238E27FC236}">
                <a16:creationId xmlns:a16="http://schemas.microsoft.com/office/drawing/2014/main" id="{FB5DE842-B792-48A5-444D-105C2FB49F9C}"/>
              </a:ext>
            </a:extLst>
          </p:cNvPr>
          <p:cNvSpPr>
            <a:spLocks noGrp="1"/>
          </p:cNvSpPr>
          <p:nvPr>
            <p:ph sz="quarter" idx="2"/>
          </p:nvPr>
        </p:nvSpPr>
        <p:spPr>
          <a:xfrm>
            <a:off x="4572000" y="1589567"/>
            <a:ext cx="4159101" cy="3423609"/>
          </a:xfrm>
        </p:spPr>
        <p:txBody>
          <a:bodyPr>
            <a:normAutofit fontScale="77500" lnSpcReduction="20000"/>
          </a:bodyPr>
          <a:lstStyle/>
          <a:p>
            <a:r>
              <a:rPr lang="fr-CA" dirty="0"/>
              <a:t>Art. 65.1 de la loi sur le secteur public:</a:t>
            </a:r>
          </a:p>
          <a:p>
            <a:r>
              <a:rPr lang="fr-CA" dirty="0"/>
              <a:t>La </a:t>
            </a:r>
            <a:r>
              <a:rPr lang="fr-CA" b="1" i="1" dirty="0"/>
              <a:t>dépersonnalisation</a:t>
            </a:r>
            <a:r>
              <a:rPr lang="fr-CA" dirty="0"/>
              <a:t> est un procédé qui </a:t>
            </a:r>
            <a:r>
              <a:rPr lang="fr-CA" i="1" dirty="0"/>
              <a:t>ne permet plus d'identifier </a:t>
            </a:r>
            <a:r>
              <a:rPr lang="fr-CA" b="1" i="1" dirty="0"/>
              <a:t>directement </a:t>
            </a:r>
            <a:r>
              <a:rPr lang="fr-CA" i="1" dirty="0"/>
              <a:t>la personne concernée</a:t>
            </a:r>
            <a:r>
              <a:rPr lang="fr-CA" dirty="0"/>
              <a:t> et qui permet, notamment, de conserver des renseignements</a:t>
            </a:r>
            <a:r>
              <a:rPr lang="fr-CA" i="1" dirty="0"/>
              <a:t> lorsque </a:t>
            </a:r>
            <a:r>
              <a:rPr lang="fr-CA" dirty="0"/>
              <a:t>l'</a:t>
            </a:r>
            <a:r>
              <a:rPr lang="fr-CA" i="1" dirty="0"/>
              <a:t>utilisation est nécessaire à des fins d'étude, de recherche ou de production de statistiques</a:t>
            </a:r>
            <a:r>
              <a:rPr lang="fr-CA" dirty="0"/>
              <a:t> ». </a:t>
            </a:r>
          </a:p>
        </p:txBody>
      </p:sp>
      <p:sp>
        <p:nvSpPr>
          <p:cNvPr id="3" name="Espace réservé du numéro de diapositive 2">
            <a:extLst>
              <a:ext uri="{FF2B5EF4-FFF2-40B4-BE49-F238E27FC236}">
                <a16:creationId xmlns:a16="http://schemas.microsoft.com/office/drawing/2014/main" id="{FB63BC6A-6664-A910-A9C9-99E286A2A05E}"/>
              </a:ext>
            </a:extLst>
          </p:cNvPr>
          <p:cNvSpPr>
            <a:spLocks noGrp="1"/>
          </p:cNvSpPr>
          <p:nvPr>
            <p:ph type="sldNum" sz="quarter" idx="16"/>
          </p:nvPr>
        </p:nvSpPr>
        <p:spPr/>
        <p:txBody>
          <a:bodyPr>
            <a:normAutofit fontScale="85000" lnSpcReduction="20000"/>
          </a:bodyPr>
          <a:lstStyle/>
          <a:p>
            <a:fld id="{1AD93096-5B34-4342-9326-69289CEAE4C2}" type="slidenum">
              <a:rPr lang="fr-CA" smtClean="0"/>
              <a:pPr/>
              <a:t>24</a:t>
            </a:fld>
            <a:endParaRPr lang="fr-CA">
              <a:solidFill>
                <a:srgbClr val="FFFFFF"/>
              </a:solidFill>
            </a:endParaRPr>
          </a:p>
        </p:txBody>
      </p:sp>
      <p:sp>
        <p:nvSpPr>
          <p:cNvPr id="7" name="ZoneTexte 6">
            <a:extLst>
              <a:ext uri="{FF2B5EF4-FFF2-40B4-BE49-F238E27FC236}">
                <a16:creationId xmlns:a16="http://schemas.microsoft.com/office/drawing/2014/main" id="{FA7750AD-A48B-1A37-CECE-7BA2A1AA599D}"/>
              </a:ext>
            </a:extLst>
          </p:cNvPr>
          <p:cNvSpPr txBox="1"/>
          <p:nvPr/>
        </p:nvSpPr>
        <p:spPr>
          <a:xfrm>
            <a:off x="827583" y="5013176"/>
            <a:ext cx="7903517" cy="1200329"/>
          </a:xfrm>
          <a:prstGeom prst="rect">
            <a:avLst/>
          </a:prstGeom>
          <a:noFill/>
        </p:spPr>
        <p:txBody>
          <a:bodyPr wrap="square" rtlCol="0">
            <a:spAutoFit/>
          </a:bodyPr>
          <a:lstStyle/>
          <a:p>
            <a:r>
              <a:rPr lang="fr-CA" dirty="0"/>
              <a:t>On retrouve les mêmes défs dans les lois pour le secteur publique et privé.</a:t>
            </a:r>
          </a:p>
          <a:p>
            <a:r>
              <a:rPr lang="fr-CA" dirty="0"/>
              <a:t>L’anonymisation serait donc un procédé plus radical. </a:t>
            </a:r>
          </a:p>
          <a:p>
            <a:r>
              <a:rPr lang="fr-CA" dirty="0"/>
              <a:t>Mais il pourrait enlever des renseignements utiles à fin d’études etc.</a:t>
            </a:r>
          </a:p>
          <a:p>
            <a:r>
              <a:rPr lang="fr-CA" dirty="0"/>
              <a:t>p.ex. si on enlève les dates de naissance</a:t>
            </a:r>
          </a:p>
        </p:txBody>
      </p:sp>
    </p:spTree>
    <p:extLst>
      <p:ext uri="{BB962C8B-B14F-4D97-AF65-F5344CB8AC3E}">
        <p14:creationId xmlns:p14="http://schemas.microsoft.com/office/powerpoint/2010/main" val="1402356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5E26977A-F019-8DD3-A4E1-610AB12910E9}"/>
              </a:ext>
            </a:extLst>
          </p:cNvPr>
          <p:cNvSpPr>
            <a:spLocks noGrp="1"/>
          </p:cNvSpPr>
          <p:nvPr>
            <p:ph type="title"/>
          </p:nvPr>
        </p:nvSpPr>
        <p:spPr/>
        <p:txBody>
          <a:bodyPr>
            <a:normAutofit fontScale="90000"/>
          </a:bodyPr>
          <a:lstStyle/>
          <a:p>
            <a:r>
              <a:rPr lang="fr-CA" dirty="0"/>
              <a:t>Identification dans le cas de dépersonnalisation</a:t>
            </a:r>
          </a:p>
        </p:txBody>
      </p:sp>
      <p:sp>
        <p:nvSpPr>
          <p:cNvPr id="5" name="Espace réservé du numéro de diapositive 4">
            <a:extLst>
              <a:ext uri="{FF2B5EF4-FFF2-40B4-BE49-F238E27FC236}">
                <a16:creationId xmlns:a16="http://schemas.microsoft.com/office/drawing/2014/main" id="{D82D2616-CF90-F729-4B83-2085FFDE49E9}"/>
              </a:ext>
            </a:extLst>
          </p:cNvPr>
          <p:cNvSpPr>
            <a:spLocks noGrp="1"/>
          </p:cNvSpPr>
          <p:nvPr>
            <p:ph type="sldNum" sz="quarter" idx="12"/>
          </p:nvPr>
        </p:nvSpPr>
        <p:spPr/>
        <p:txBody>
          <a:bodyPr>
            <a:normAutofit fontScale="85000" lnSpcReduction="20000"/>
          </a:bodyPr>
          <a:lstStyle/>
          <a:p>
            <a:pPr algn="ctr"/>
            <a:fld id="{1AD93096-5B34-4342-9326-69289CEAE4C2}" type="slidenum">
              <a:rPr lang="fr-CA" smtClean="0"/>
              <a:pPr algn="ctr"/>
              <a:t>25</a:t>
            </a:fld>
            <a:endParaRPr lang="fr-CA"/>
          </a:p>
        </p:txBody>
      </p:sp>
      <p:sp>
        <p:nvSpPr>
          <p:cNvPr id="7" name="Espace réservé du contenu 6">
            <a:extLst>
              <a:ext uri="{FF2B5EF4-FFF2-40B4-BE49-F238E27FC236}">
                <a16:creationId xmlns:a16="http://schemas.microsoft.com/office/drawing/2014/main" id="{543ADD5A-DF8B-FDDD-DDC0-BD9C65794D3E}"/>
              </a:ext>
            </a:extLst>
          </p:cNvPr>
          <p:cNvSpPr>
            <a:spLocks noGrp="1"/>
          </p:cNvSpPr>
          <p:nvPr>
            <p:ph sz="quarter" idx="1"/>
          </p:nvPr>
        </p:nvSpPr>
        <p:spPr/>
        <p:txBody>
          <a:bodyPr/>
          <a:lstStyle/>
          <a:p>
            <a:r>
              <a:rPr lang="fr-CA" dirty="0"/>
              <a:t>Art. 159 de la loi sur le secteur public:</a:t>
            </a:r>
          </a:p>
          <a:p>
            <a:pPr lvl="1"/>
            <a:r>
              <a:rPr lang="fr-CA" dirty="0"/>
              <a:t>Commet une infraction … quiconque …procède ou tente de procéder à l’</a:t>
            </a:r>
            <a:r>
              <a:rPr lang="fr-CA" b="1" dirty="0"/>
              <a:t>identification</a:t>
            </a:r>
            <a:r>
              <a:rPr lang="fr-CA" dirty="0"/>
              <a:t> d’une personne physique à partir de renseignements </a:t>
            </a:r>
            <a:r>
              <a:rPr lang="fr-CA" b="1" dirty="0"/>
              <a:t>dépersonnalisés</a:t>
            </a:r>
          </a:p>
          <a:p>
            <a:pPr lvl="2"/>
            <a:r>
              <a:rPr lang="fr-CA" dirty="0"/>
              <a:t>Bizarre que la loi ne parle pas de tentatives d’identification à partir de renseignements </a:t>
            </a:r>
            <a:r>
              <a:rPr lang="fr-CA" b="1" dirty="0"/>
              <a:t>anonymisés</a:t>
            </a:r>
            <a:r>
              <a:rPr lang="fr-CA" dirty="0"/>
              <a:t>, car cela pourrait être possible </a:t>
            </a:r>
          </a:p>
          <a:p>
            <a:pPr lvl="2"/>
            <a:r>
              <a:rPr lang="fr-CA" dirty="0"/>
              <a:t>P.ex. utilisant des méthodes ou des données  pas connues au moment de l’anonymisation</a:t>
            </a:r>
          </a:p>
        </p:txBody>
      </p:sp>
    </p:spTree>
    <p:extLst>
      <p:ext uri="{BB962C8B-B14F-4D97-AF65-F5344CB8AC3E}">
        <p14:creationId xmlns:p14="http://schemas.microsoft.com/office/powerpoint/2010/main" val="966837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58110-5B7C-FF0F-85E6-19653935F24E}"/>
              </a:ext>
            </a:extLst>
          </p:cNvPr>
          <p:cNvSpPr>
            <a:spLocks noGrp="1"/>
          </p:cNvSpPr>
          <p:nvPr>
            <p:ph type="title"/>
          </p:nvPr>
        </p:nvSpPr>
        <p:spPr>
          <a:xfrm>
            <a:off x="612648" y="547990"/>
            <a:ext cx="8153400" cy="990600"/>
          </a:xfrm>
        </p:spPr>
        <p:txBody>
          <a:bodyPr>
            <a:normAutofit fontScale="90000"/>
          </a:bodyPr>
          <a:lstStyle/>
          <a:p>
            <a:r>
              <a:rPr lang="fr-CA" dirty="0"/>
              <a:t>Forage des données (data </a:t>
            </a:r>
            <a:r>
              <a:rPr lang="fr-CA" dirty="0" err="1"/>
              <a:t>mining</a:t>
            </a:r>
            <a:r>
              <a:rPr lang="fr-CA" dirty="0"/>
              <a:t>)</a:t>
            </a:r>
            <a:br>
              <a:rPr lang="fr-CA" dirty="0"/>
            </a:br>
            <a:endParaRPr lang="fr-CA" dirty="0"/>
          </a:p>
        </p:txBody>
      </p:sp>
      <p:sp>
        <p:nvSpPr>
          <p:cNvPr id="5" name="Espace réservé du numéro de diapositive 4">
            <a:extLst>
              <a:ext uri="{FF2B5EF4-FFF2-40B4-BE49-F238E27FC236}">
                <a16:creationId xmlns:a16="http://schemas.microsoft.com/office/drawing/2014/main" id="{38F9DF08-C7D4-DA72-802F-0D62866CFD2A}"/>
              </a:ext>
            </a:extLst>
          </p:cNvPr>
          <p:cNvSpPr>
            <a:spLocks noGrp="1"/>
          </p:cNvSpPr>
          <p:nvPr>
            <p:ph type="sldNum" sz="quarter" idx="12"/>
          </p:nvPr>
        </p:nvSpPr>
        <p:spPr/>
        <p:txBody>
          <a:bodyPr>
            <a:normAutofit fontScale="85000" lnSpcReduction="20000"/>
          </a:bodyPr>
          <a:lstStyle/>
          <a:p>
            <a:pPr algn="ctr"/>
            <a:fld id="{1AD93096-5B34-4342-9326-69289CEAE4C2}" type="slidenum">
              <a:rPr lang="fr-CA" smtClean="0"/>
              <a:pPr algn="ctr"/>
              <a:t>26</a:t>
            </a:fld>
            <a:endParaRPr lang="fr-CA"/>
          </a:p>
        </p:txBody>
      </p:sp>
      <p:sp>
        <p:nvSpPr>
          <p:cNvPr id="6" name="Espace réservé du contenu 5">
            <a:extLst>
              <a:ext uri="{FF2B5EF4-FFF2-40B4-BE49-F238E27FC236}">
                <a16:creationId xmlns:a16="http://schemas.microsoft.com/office/drawing/2014/main" id="{AC3BCBDF-1D01-2F22-6191-05B41E2FD418}"/>
              </a:ext>
            </a:extLst>
          </p:cNvPr>
          <p:cNvSpPr>
            <a:spLocks noGrp="1"/>
          </p:cNvSpPr>
          <p:nvPr>
            <p:ph sz="quarter" idx="1"/>
          </p:nvPr>
        </p:nvSpPr>
        <p:spPr/>
        <p:txBody>
          <a:bodyPr>
            <a:normAutofit fontScale="77500" lnSpcReduction="20000"/>
          </a:bodyPr>
          <a:lstStyle/>
          <a:p>
            <a:pPr algn="l"/>
            <a:r>
              <a:rPr lang="fr-CA" sz="2800" b="0" i="0" u="none" strike="noStrike" baseline="0" dirty="0">
                <a:latin typeface="Calibri" panose="020F0502020204030204" pitchFamily="34" charset="0"/>
              </a:rPr>
              <a:t>Aussi: exploration ou fouille ou prospection des données:</a:t>
            </a:r>
          </a:p>
          <a:p>
            <a:pPr lvl="1"/>
            <a:r>
              <a:rPr lang="fr-CA" sz="2500" dirty="0">
                <a:latin typeface="Calibri" panose="020F0502020204030204" pitchFamily="34" charset="0"/>
              </a:rPr>
              <a:t>Ensemble de méthodes pour l’extraction d’informations à partir d’ensembles de données</a:t>
            </a:r>
          </a:p>
          <a:p>
            <a:pPr lvl="1"/>
            <a:r>
              <a:rPr lang="fr-CA" sz="2500" b="0" i="0" u="none" strike="noStrike" baseline="0" dirty="0">
                <a:latin typeface="Calibri" panose="020F0502020204030204" pitchFamily="34" charset="0"/>
              </a:rPr>
              <a:t>Information</a:t>
            </a:r>
            <a:r>
              <a:rPr lang="fr-CA" sz="2500" dirty="0">
                <a:latin typeface="Calibri" panose="020F0502020204030204" pitchFamily="34" charset="0"/>
              </a:rPr>
              <a:t>s qui ne sont pas explicites, mais qui peuvent être déduites</a:t>
            </a:r>
          </a:p>
          <a:p>
            <a:r>
              <a:rPr lang="fr-CA" sz="2800" b="0" i="0" u="none" strike="noStrike" baseline="0" dirty="0">
                <a:latin typeface="Calibri" panose="020F0502020204030204" pitchFamily="34" charset="0"/>
              </a:rPr>
              <a:t>Le forage de données peut utiliser des méthodes statistiques ou d’IA </a:t>
            </a:r>
          </a:p>
          <a:p>
            <a:r>
              <a:rPr lang="fr-CA" sz="2800" dirty="0">
                <a:latin typeface="Calibri" panose="020F0502020204030204" pitchFamily="34" charset="0"/>
              </a:rPr>
              <a:t>Le forage des données peut être utilisé pour identifier des personnes à partir de différents ensembles de données</a:t>
            </a:r>
          </a:p>
          <a:p>
            <a:pPr lvl="1"/>
            <a:r>
              <a:rPr lang="fr-CA" sz="2500" b="0" i="0" u="none" strike="noStrike" baseline="0" dirty="0">
                <a:latin typeface="Calibri" panose="020F0502020204030204" pitchFamily="34" charset="0"/>
              </a:rPr>
              <a:t>P.ex. </a:t>
            </a:r>
            <a:r>
              <a:rPr lang="fr-CA" sz="2500" dirty="0">
                <a:latin typeface="Calibri" panose="020F0502020204030204" pitchFamily="34" charset="0"/>
              </a:rPr>
              <a:t>déduire le nom d’une personne à partir de son code postal et des quatre dernières chiffres d’un de ses nos de carte de crédit</a:t>
            </a:r>
          </a:p>
          <a:p>
            <a:pPr algn="l"/>
            <a:r>
              <a:rPr lang="fr-CA" sz="2800" b="0" i="0" u="none" strike="noStrike" baseline="0" dirty="0">
                <a:latin typeface="Calibri" panose="020F0502020204030204" pitchFamily="34" charset="0"/>
              </a:rPr>
              <a:t>Les lois </a:t>
            </a:r>
            <a:r>
              <a:rPr lang="fr-CA" sz="2800" dirty="0">
                <a:latin typeface="Calibri" panose="020F0502020204030204" pitchFamily="34" charset="0"/>
              </a:rPr>
              <a:t>dont nous parlons ne le mentionnent pas explicitement, mais disent que l’anonymisation doit être faite: </a:t>
            </a:r>
          </a:p>
          <a:p>
            <a:pPr lvl="1"/>
            <a:r>
              <a:rPr lang="fr-CA" sz="2500" i="1" dirty="0">
                <a:latin typeface="Calibri" panose="020F0502020204030204" pitchFamily="34" charset="0"/>
              </a:rPr>
              <a:t>selon les meilleures pratiques généralement reconnues</a:t>
            </a:r>
          </a:p>
          <a:p>
            <a:pPr lvl="1"/>
            <a:r>
              <a:rPr lang="fr-CA" sz="2500" dirty="0">
                <a:latin typeface="Calibri" panose="020F0502020204030204" pitchFamily="34" charset="0"/>
              </a:rPr>
              <a:t>donc elle doit être résistante aux méthodes de forage</a:t>
            </a:r>
          </a:p>
        </p:txBody>
      </p:sp>
    </p:spTree>
    <p:extLst>
      <p:ext uri="{BB962C8B-B14F-4D97-AF65-F5344CB8AC3E}">
        <p14:creationId xmlns:p14="http://schemas.microsoft.com/office/powerpoint/2010/main" val="4022172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65A3A-324D-AEFB-E9F6-321DA3BBBCC7}"/>
              </a:ext>
            </a:extLst>
          </p:cNvPr>
          <p:cNvSpPr>
            <a:spLocks noGrp="1"/>
          </p:cNvSpPr>
          <p:nvPr>
            <p:ph type="title"/>
          </p:nvPr>
        </p:nvSpPr>
        <p:spPr/>
        <p:txBody>
          <a:bodyPr/>
          <a:lstStyle/>
          <a:p>
            <a:r>
              <a:rPr lang="fr-CA" dirty="0"/>
              <a:t>Profilage</a:t>
            </a:r>
          </a:p>
        </p:txBody>
      </p:sp>
      <p:sp>
        <p:nvSpPr>
          <p:cNvPr id="3" name="Espace réservé du numéro de diapositive 2">
            <a:extLst>
              <a:ext uri="{FF2B5EF4-FFF2-40B4-BE49-F238E27FC236}">
                <a16:creationId xmlns:a16="http://schemas.microsoft.com/office/drawing/2014/main" id="{777B56E5-E5B2-5946-9844-319A0DD851B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27</a:t>
            </a:fld>
            <a:endParaRPr lang="fr-CA">
              <a:solidFill>
                <a:srgbClr val="FFFFFF"/>
              </a:solidFill>
            </a:endParaRPr>
          </a:p>
        </p:txBody>
      </p:sp>
      <p:sp>
        <p:nvSpPr>
          <p:cNvPr id="4" name="Espace réservé du contenu 3">
            <a:extLst>
              <a:ext uri="{FF2B5EF4-FFF2-40B4-BE49-F238E27FC236}">
                <a16:creationId xmlns:a16="http://schemas.microsoft.com/office/drawing/2014/main" id="{1881C2BF-0ECD-406A-0374-7BE3AD6B5D63}"/>
              </a:ext>
            </a:extLst>
          </p:cNvPr>
          <p:cNvSpPr>
            <a:spLocks noGrp="1"/>
          </p:cNvSpPr>
          <p:nvPr>
            <p:ph sz="quarter" idx="1"/>
          </p:nvPr>
        </p:nvSpPr>
        <p:spPr/>
        <p:txBody>
          <a:bodyPr>
            <a:normAutofit lnSpcReduction="10000"/>
          </a:bodyPr>
          <a:lstStyle/>
          <a:p>
            <a:r>
              <a:rPr lang="fr-CA" dirty="0"/>
              <a:t>Le profilage s’entend de la collecte et de l’utilisation de renseignements personnels afin d’évaluer certaines caractéristiques d’une personne physique, notamment à des fins d’analyse du rendement au travail, de la situation économique, de la santé, des préférences personnelles, des intérêts ou du comportement </a:t>
            </a:r>
            <a:r>
              <a:rPr lang="fr-CA" dirty="0" err="1"/>
              <a:t>decette</a:t>
            </a:r>
            <a:r>
              <a:rPr lang="fr-CA" dirty="0"/>
              <a:t> personne.</a:t>
            </a:r>
          </a:p>
          <a:p>
            <a:r>
              <a:rPr lang="fr-CA" dirty="0"/>
              <a:t>La personne qui fait du profilage sur une autre personne doit l’informer des moyens offerts pour activer les fonctions pour l’effectuer</a:t>
            </a:r>
          </a:p>
          <a:p>
            <a:pPr marL="0" indent="0">
              <a:buNone/>
            </a:pPr>
            <a:endParaRPr lang="fr-CA" dirty="0"/>
          </a:p>
          <a:p>
            <a:pPr marL="0" indent="0">
              <a:buNone/>
            </a:pPr>
            <a:endParaRPr lang="fr-CA" dirty="0"/>
          </a:p>
        </p:txBody>
      </p:sp>
    </p:spTree>
    <p:extLst>
      <p:ext uri="{BB962C8B-B14F-4D97-AF65-F5344CB8AC3E}">
        <p14:creationId xmlns:p14="http://schemas.microsoft.com/office/powerpoint/2010/main" val="1563314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BB1CD7-F942-4738-2FA9-69FFCF3968A4}"/>
              </a:ext>
            </a:extLst>
          </p:cNvPr>
          <p:cNvSpPr>
            <a:spLocks noGrp="1"/>
          </p:cNvSpPr>
          <p:nvPr>
            <p:ph type="title"/>
          </p:nvPr>
        </p:nvSpPr>
        <p:spPr/>
        <p:txBody>
          <a:bodyPr>
            <a:normAutofit/>
          </a:bodyPr>
          <a:lstStyle/>
          <a:p>
            <a:r>
              <a:rPr lang="fr-CA" dirty="0"/>
              <a:t>Biométrie</a:t>
            </a:r>
          </a:p>
        </p:txBody>
      </p:sp>
      <p:sp>
        <p:nvSpPr>
          <p:cNvPr id="6" name="Espace réservé du contenu 5">
            <a:extLst>
              <a:ext uri="{FF2B5EF4-FFF2-40B4-BE49-F238E27FC236}">
                <a16:creationId xmlns:a16="http://schemas.microsoft.com/office/drawing/2014/main" id="{75ABA55E-C26C-243F-B04B-608A54EDA70D}"/>
              </a:ext>
            </a:extLst>
          </p:cNvPr>
          <p:cNvSpPr>
            <a:spLocks noGrp="1"/>
          </p:cNvSpPr>
          <p:nvPr>
            <p:ph sz="quarter" idx="2"/>
          </p:nvPr>
        </p:nvSpPr>
        <p:spPr/>
        <p:txBody>
          <a:bodyPr>
            <a:normAutofit fontScale="77500" lnSpcReduction="20000"/>
          </a:bodyPr>
          <a:lstStyle/>
          <a:p>
            <a:endParaRPr lang="fr-CA" b="0" i="0" dirty="0">
              <a:solidFill>
                <a:srgbClr val="202122"/>
              </a:solidFill>
              <a:effectLst/>
              <a:latin typeface="Arial" panose="020B0604020202020204" pitchFamily="34" charset="0"/>
            </a:endParaRPr>
          </a:p>
          <a:p>
            <a:endParaRPr lang="fr-CA" dirty="0">
              <a:solidFill>
                <a:srgbClr val="202122"/>
              </a:solidFill>
              <a:latin typeface="Arial" panose="020B0604020202020204" pitchFamily="34" charset="0"/>
            </a:endParaRPr>
          </a:p>
          <a:p>
            <a:endParaRPr lang="fr-CA" b="0" i="0" dirty="0">
              <a:solidFill>
                <a:srgbClr val="202122"/>
              </a:solidFill>
              <a:effectLst/>
              <a:latin typeface="Arial" panose="020B0604020202020204" pitchFamily="34" charset="0"/>
            </a:endParaRPr>
          </a:p>
          <a:p>
            <a:endParaRPr lang="fr-CA" dirty="0">
              <a:solidFill>
                <a:srgbClr val="202122"/>
              </a:solidFill>
              <a:latin typeface="Arial" panose="020B0604020202020204" pitchFamily="34" charset="0"/>
            </a:endParaRPr>
          </a:p>
          <a:p>
            <a:r>
              <a:rPr lang="fr-CA" b="0" i="0" dirty="0">
                <a:solidFill>
                  <a:srgbClr val="202122"/>
                </a:solidFill>
                <a:effectLst/>
                <a:latin typeface="Arial" panose="020B0604020202020204" pitchFamily="34" charset="0"/>
              </a:rPr>
              <a:t>La vérification de l'identité d'un individu … en utilisant des caractéristiques physiques ou comportementales</a:t>
            </a:r>
          </a:p>
          <a:p>
            <a:pPr lvl="1"/>
            <a:r>
              <a:rPr lang="fr-CA" dirty="0">
                <a:solidFill>
                  <a:srgbClr val="202122"/>
                </a:solidFill>
                <a:latin typeface="Arial" panose="020B0604020202020204" pitchFamily="34" charset="0"/>
              </a:rPr>
              <a:t>(Wikipédia)</a:t>
            </a:r>
            <a:endParaRPr lang="fr-CA" dirty="0"/>
          </a:p>
        </p:txBody>
      </p:sp>
      <p:sp>
        <p:nvSpPr>
          <p:cNvPr id="3" name="Espace réservé du numéro de diapositive 2">
            <a:extLst>
              <a:ext uri="{FF2B5EF4-FFF2-40B4-BE49-F238E27FC236}">
                <a16:creationId xmlns:a16="http://schemas.microsoft.com/office/drawing/2014/main" id="{AAE7DD75-8E6F-2D60-EB89-EADD68658007}"/>
              </a:ext>
            </a:extLst>
          </p:cNvPr>
          <p:cNvSpPr>
            <a:spLocks noGrp="1"/>
          </p:cNvSpPr>
          <p:nvPr>
            <p:ph type="sldNum" sz="quarter" idx="16"/>
          </p:nvPr>
        </p:nvSpPr>
        <p:spPr/>
        <p:txBody>
          <a:bodyPr>
            <a:normAutofit fontScale="85000" lnSpcReduction="20000"/>
          </a:bodyPr>
          <a:lstStyle/>
          <a:p>
            <a:fld id="{1AD93096-5B34-4342-9326-69289CEAE4C2}" type="slidenum">
              <a:rPr lang="fr-CA" smtClean="0"/>
              <a:pPr/>
              <a:t>28</a:t>
            </a:fld>
            <a:endParaRPr lang="fr-CA">
              <a:solidFill>
                <a:srgbClr val="FFFFFF"/>
              </a:solidFill>
            </a:endParaRPr>
          </a:p>
        </p:txBody>
      </p:sp>
      <p:pic>
        <p:nvPicPr>
          <p:cNvPr id="7" name="Image 6">
            <a:extLst>
              <a:ext uri="{FF2B5EF4-FFF2-40B4-BE49-F238E27FC236}">
                <a16:creationId xmlns:a16="http://schemas.microsoft.com/office/drawing/2014/main" id="{4EC8DF1C-9E6C-C4AB-5EC6-0FDB60F7F071}"/>
              </a:ext>
            </a:extLst>
          </p:cNvPr>
          <p:cNvPicPr>
            <a:picLocks noChangeAspect="1"/>
          </p:cNvPicPr>
          <p:nvPr/>
        </p:nvPicPr>
        <p:blipFill>
          <a:blip r:embed="rId2"/>
          <a:stretch>
            <a:fillRect/>
          </a:stretch>
        </p:blipFill>
        <p:spPr>
          <a:xfrm>
            <a:off x="686934" y="3068960"/>
            <a:ext cx="3597033" cy="2743262"/>
          </a:xfrm>
          <a:prstGeom prst="rect">
            <a:avLst/>
          </a:prstGeom>
        </p:spPr>
      </p:pic>
      <p:sp>
        <p:nvSpPr>
          <p:cNvPr id="9" name="Espace réservé du contenu 8">
            <a:extLst>
              <a:ext uri="{FF2B5EF4-FFF2-40B4-BE49-F238E27FC236}">
                <a16:creationId xmlns:a16="http://schemas.microsoft.com/office/drawing/2014/main" id="{802466C9-CD5A-564E-FB8F-33A28EC96DD9}"/>
              </a:ext>
            </a:extLst>
          </p:cNvPr>
          <p:cNvSpPr>
            <a:spLocks noGrp="1"/>
          </p:cNvSpPr>
          <p:nvPr>
            <p:ph sz="quarter" idx="1"/>
          </p:nvPr>
        </p:nvSpPr>
        <p:spPr>
          <a:xfrm>
            <a:off x="609600" y="1916832"/>
            <a:ext cx="3886200" cy="4572000"/>
          </a:xfrm>
        </p:spPr>
        <p:txBody>
          <a:bodyPr>
            <a:normAutofit fontScale="77500" lnSpcReduction="20000"/>
          </a:bodyPr>
          <a:lstStyle/>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r>
              <a:rPr lang="fr-CA" sz="1800" dirty="0"/>
              <a:t>https://www.visaplace.com/</a:t>
            </a:r>
          </a:p>
        </p:txBody>
      </p:sp>
    </p:spTree>
    <p:extLst>
      <p:ext uri="{BB962C8B-B14F-4D97-AF65-F5344CB8AC3E}">
        <p14:creationId xmlns:p14="http://schemas.microsoft.com/office/powerpoint/2010/main" val="2564221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314447-A03C-FD8B-881A-43BF066B42FE}"/>
              </a:ext>
            </a:extLst>
          </p:cNvPr>
          <p:cNvSpPr>
            <a:spLocks noGrp="1"/>
          </p:cNvSpPr>
          <p:nvPr>
            <p:ph type="title"/>
          </p:nvPr>
        </p:nvSpPr>
        <p:spPr/>
        <p:txBody>
          <a:bodyPr/>
          <a:lstStyle/>
          <a:p>
            <a:r>
              <a:rPr lang="fr-CA" dirty="0"/>
              <a:t>Biométrie au Québec</a:t>
            </a:r>
          </a:p>
        </p:txBody>
      </p:sp>
      <p:sp>
        <p:nvSpPr>
          <p:cNvPr id="3" name="Espace réservé du numéro de diapositive 2">
            <a:extLst>
              <a:ext uri="{FF2B5EF4-FFF2-40B4-BE49-F238E27FC236}">
                <a16:creationId xmlns:a16="http://schemas.microsoft.com/office/drawing/2014/main" id="{2EC1DB68-9AB0-62CE-28CE-7B471AEF396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29</a:t>
            </a:fld>
            <a:endParaRPr lang="fr-CA">
              <a:solidFill>
                <a:srgbClr val="FFFFFF"/>
              </a:solidFill>
            </a:endParaRPr>
          </a:p>
        </p:txBody>
      </p:sp>
      <p:sp>
        <p:nvSpPr>
          <p:cNvPr id="5" name="Espace réservé du contenu 4">
            <a:extLst>
              <a:ext uri="{FF2B5EF4-FFF2-40B4-BE49-F238E27FC236}">
                <a16:creationId xmlns:a16="http://schemas.microsoft.com/office/drawing/2014/main" id="{6A252C4C-3AC3-FD0D-EC77-1967DA5A0D21}"/>
              </a:ext>
            </a:extLst>
          </p:cNvPr>
          <p:cNvSpPr>
            <a:spLocks noGrp="1"/>
          </p:cNvSpPr>
          <p:nvPr>
            <p:ph sz="quarter" idx="1"/>
          </p:nvPr>
        </p:nvSpPr>
        <p:spPr/>
        <p:txBody>
          <a:bodyPr>
            <a:normAutofit fontScale="85000" lnSpcReduction="20000"/>
          </a:bodyPr>
          <a:lstStyle/>
          <a:p>
            <a:r>
              <a:rPr lang="fr-CA" dirty="0"/>
              <a:t>La Loi prévoit un nouveau délai </a:t>
            </a:r>
            <a:r>
              <a:rPr lang="fr-CA" sz="2800" dirty="0"/>
              <a:t>pour </a:t>
            </a:r>
            <a:r>
              <a:rPr lang="fr-CA" sz="2800" dirty="0">
                <a:hlinkClick r:id="rId2">
                  <a:extLst>
                    <a:ext uri="{A12FA001-AC4F-418D-AE19-62706E023703}">
                      <ahyp:hlinkClr xmlns:ahyp="http://schemas.microsoft.com/office/drawing/2018/hyperlinkcolor" val="tx"/>
                    </a:ext>
                  </a:extLst>
                </a:hlinkClick>
              </a:rPr>
              <a:t>divulguer à la Commission</a:t>
            </a:r>
            <a:r>
              <a:rPr lang="fr-CA" sz="2800" dirty="0"/>
              <a:t> </a:t>
            </a:r>
            <a:r>
              <a:rPr lang="fr-CA" dirty="0"/>
              <a:t>la création d’une </a:t>
            </a:r>
            <a:r>
              <a:rPr lang="fr-CA" b="1" dirty="0"/>
              <a:t>banque de caractéristiques ou de mesures biométriques</a:t>
            </a:r>
            <a:r>
              <a:rPr lang="fr-CA" dirty="0"/>
              <a:t>. À compter du 22 septembre 2022, celle-ci devra être divulguée à la Commission au plus tard 60 jours avant sa mise en service.</a:t>
            </a:r>
          </a:p>
          <a:p>
            <a:r>
              <a:rPr lang="fr-CA" dirty="0"/>
              <a:t>De manière plus générale, il sera également obligatoire après cette date d’aviser la Commission avant d’utiliser toute technique biométrique permettant de vérifier ou de confirmer l’identité d’une personne. Cette technique ne peut être utilisée sans le consentement exprès de la personne.</a:t>
            </a:r>
          </a:p>
          <a:p>
            <a:r>
              <a:rPr lang="fr-CA" sz="2800" dirty="0"/>
              <a:t>Les </a:t>
            </a:r>
            <a:r>
              <a:rPr lang="fr-CA" sz="2800" dirty="0">
                <a:hlinkClick r:id="rId3">
                  <a:extLst>
                    <a:ext uri="{A12FA001-AC4F-418D-AE19-62706E023703}">
                      <ahyp:hlinkClr xmlns:ahyp="http://schemas.microsoft.com/office/drawing/2018/hyperlinkcolor" val="tx"/>
                    </a:ext>
                  </a:extLst>
                </a:hlinkClick>
              </a:rPr>
              <a:t>renseignements biométriques </a:t>
            </a:r>
            <a:r>
              <a:rPr lang="fr-CA" sz="2800" dirty="0"/>
              <a:t>sont désignés comme des renseignements personnels sensibles directement dans la loi. </a:t>
            </a:r>
          </a:p>
          <a:p>
            <a:pPr lvl="1"/>
            <a:r>
              <a:rPr lang="fr-CA" sz="2500" dirty="0"/>
              <a:t>Plus de détails </a:t>
            </a:r>
            <a:r>
              <a:rPr lang="fr-CA" sz="2500" dirty="0" err="1"/>
              <a:t>dans:https</a:t>
            </a:r>
            <a:r>
              <a:rPr lang="fr-CA" sz="2500" dirty="0"/>
              <a:t>://www.cai.gouv.qc.ca/espace-evolutif-modernisation-lois/thematiques/biometrie/</a:t>
            </a:r>
            <a:endParaRPr lang="fr-CA" dirty="0"/>
          </a:p>
        </p:txBody>
      </p:sp>
    </p:spTree>
    <p:extLst>
      <p:ext uri="{BB962C8B-B14F-4D97-AF65-F5344CB8AC3E}">
        <p14:creationId xmlns:p14="http://schemas.microsoft.com/office/powerpoint/2010/main" val="13892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Lois canadiennes et québécoises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dirty="0"/>
              <a:t>Il y a dans ce domaine des lois canadiennes et québécoises qui sont semblables</a:t>
            </a:r>
          </a:p>
          <a:p>
            <a:r>
              <a:rPr lang="fr-CA" dirty="0"/>
              <a:t>Au Québec, il y a </a:t>
            </a:r>
          </a:p>
          <a:p>
            <a:pPr lvl="1"/>
            <a:r>
              <a:rPr lang="fr-CA" dirty="0"/>
              <a:t>Une Commission d’accès à l’information et</a:t>
            </a:r>
          </a:p>
          <a:p>
            <a:pPr lvl="1"/>
            <a:r>
              <a:rPr lang="fr-CA" dirty="0"/>
              <a:t>Loi sur l’accès aux documents des organismes </a:t>
            </a:r>
            <a:r>
              <a:rPr lang="fr-CA" i="1" dirty="0"/>
              <a:t>publics</a:t>
            </a:r>
          </a:p>
          <a:p>
            <a:pPr lvl="1"/>
            <a:r>
              <a:rPr lang="fr-CA" dirty="0"/>
              <a:t>Loi sur la protection des renseignements personnels dans le secteur </a:t>
            </a:r>
            <a:r>
              <a:rPr lang="fr-CA" i="1" dirty="0"/>
              <a:t>privé</a:t>
            </a:r>
            <a:r>
              <a:rPr lang="fr-CA" dirty="0"/>
              <a:t> </a:t>
            </a:r>
          </a:p>
          <a:p>
            <a:r>
              <a:rPr lang="fr-CA" dirty="0"/>
              <a:t>Au Canada, il y a</a:t>
            </a:r>
          </a:p>
          <a:p>
            <a:pPr lvl="1"/>
            <a:r>
              <a:rPr lang="fr-CA" dirty="0"/>
              <a:t>Un Commissariat à la protection de la vie privée et</a:t>
            </a:r>
          </a:p>
          <a:p>
            <a:pPr lvl="1"/>
            <a:r>
              <a:rPr lang="fr-CA" dirty="0"/>
              <a:t>Loi sur la protection des renseignements personnels qui s’applique dans le </a:t>
            </a:r>
            <a:r>
              <a:rPr lang="fr-CA" i="1" dirty="0"/>
              <a:t>secteur fédéral</a:t>
            </a:r>
            <a:r>
              <a:rPr lang="fr-CA" dirty="0"/>
              <a:t>, ainsi que</a:t>
            </a:r>
          </a:p>
          <a:p>
            <a:pPr lvl="1"/>
            <a:r>
              <a:rPr lang="fr-CA" dirty="0"/>
              <a:t>Loi sur la protection des renseignements personnels et les documents électroniques qui s’applique dans le secteur </a:t>
            </a:r>
            <a:r>
              <a:rPr lang="fr-CA" i="1" dirty="0"/>
              <a:t>privé</a:t>
            </a:r>
          </a:p>
        </p:txBody>
      </p:sp>
    </p:spTree>
    <p:extLst>
      <p:ext uri="{BB962C8B-B14F-4D97-AF65-F5344CB8AC3E}">
        <p14:creationId xmlns:p14="http://schemas.microsoft.com/office/powerpoint/2010/main" val="787615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Infractions prévues par la loi québécoise (passible d’amendes)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30</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b="1" dirty="0"/>
              <a:t>Loi sur l’accès aux documents des organismes </a:t>
            </a:r>
            <a:r>
              <a:rPr lang="fr-CA" b="1" dirty="0">
                <a:solidFill>
                  <a:srgbClr val="FF0000"/>
                </a:solidFill>
              </a:rPr>
              <a:t>publics</a:t>
            </a:r>
            <a:r>
              <a:rPr lang="fr-CA" b="1" dirty="0"/>
              <a:t> et sur la protection des renseignements personnels, </a:t>
            </a:r>
            <a:endParaRPr lang="fr-CA" dirty="0"/>
          </a:p>
          <a:p>
            <a:r>
              <a:rPr lang="fr-CA" dirty="0"/>
              <a:t>Chapitre VII, Section I, Art. 158-164</a:t>
            </a:r>
          </a:p>
          <a:p>
            <a:pPr lvl="2"/>
            <a:r>
              <a:rPr lang="fr-CA" dirty="0"/>
              <a:t>http://legisquebec.gouv.qc.ca/fr/ShowTdm/cs/A-2.1</a:t>
            </a:r>
          </a:p>
          <a:p>
            <a:pPr lvl="1"/>
            <a:r>
              <a:rPr lang="fr-CA" dirty="0"/>
              <a:t>Refus ou entrave d’accès à document pour lequel l’accès ne peut pas être refusé</a:t>
            </a:r>
          </a:p>
          <a:p>
            <a:pPr lvl="1"/>
            <a:r>
              <a:rPr lang="fr-CA" dirty="0"/>
              <a:t>Donner accès à un document ou renseignement dont la loi ne permet pas communication</a:t>
            </a:r>
          </a:p>
          <a:p>
            <a:pPr lvl="1"/>
            <a:r>
              <a:rPr lang="fr-CA" dirty="0"/>
              <a:t>Communiquer un renseignement dont une personne ne peut recevoir communication</a:t>
            </a:r>
          </a:p>
          <a:p>
            <a:pPr lvl="1"/>
            <a:r>
              <a:rPr lang="fr-CA" dirty="0"/>
              <a:t>Entraver le déroulement d’une enquête omettant de communiquer des renseignements à la Commission</a:t>
            </a:r>
          </a:p>
          <a:p>
            <a:pPr lvl="1"/>
            <a:r>
              <a:rPr lang="fr-CA" dirty="0"/>
              <a:t>Et autres reliés</a:t>
            </a:r>
          </a:p>
        </p:txBody>
      </p:sp>
    </p:spTree>
    <p:extLst>
      <p:ext uri="{BB962C8B-B14F-4D97-AF65-F5344CB8AC3E}">
        <p14:creationId xmlns:p14="http://schemas.microsoft.com/office/powerpoint/2010/main" val="2933366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Infractions prévues par la loi québécoise (passible d’amendes)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31</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b="1" dirty="0"/>
              <a:t>Loi sur la protection des renseignements personnels dans le secteur </a:t>
            </a:r>
            <a:r>
              <a:rPr lang="fr-CA" b="1" dirty="0">
                <a:solidFill>
                  <a:srgbClr val="FF0000"/>
                </a:solidFill>
              </a:rPr>
              <a:t>privé</a:t>
            </a:r>
          </a:p>
          <a:p>
            <a:pPr lvl="2">
              <a:lnSpc>
                <a:spcPct val="90000"/>
              </a:lnSpc>
            </a:pPr>
            <a:r>
              <a:rPr lang="fr-CA" sz="2000" dirty="0"/>
              <a:t>http://www.legisquebec.gouv.qc.ca/fr/showdoc/cs/P-39.1?langCont=fr#ga:l_vii-gb:l_5-h1</a:t>
            </a:r>
          </a:p>
          <a:p>
            <a:r>
              <a:rPr lang="fr-CA" dirty="0"/>
              <a:t>Section VII, § 5 </a:t>
            </a:r>
          </a:p>
          <a:p>
            <a:r>
              <a:rPr lang="fr-CA" dirty="0"/>
              <a:t>Recueillir, détenir ou communiquer à un tiers un renseignement personnel sur autrui sans se conformer …</a:t>
            </a:r>
          </a:p>
          <a:p>
            <a:r>
              <a:rPr lang="fr-CA" dirty="0"/>
              <a:t>Entraver le déroulement d’une enquête ou d’une inspection communiquant des renseignements faux ou inexacts ….</a:t>
            </a:r>
          </a:p>
        </p:txBody>
      </p:sp>
    </p:spTree>
    <p:extLst>
      <p:ext uri="{BB962C8B-B14F-4D97-AF65-F5344CB8AC3E}">
        <p14:creationId xmlns:p14="http://schemas.microsoft.com/office/powerpoint/2010/main" val="2335020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7A4D2-0E44-DBC5-C6B9-1FA66045D76C}"/>
              </a:ext>
            </a:extLst>
          </p:cNvPr>
          <p:cNvSpPr>
            <a:spLocks noGrp="1"/>
          </p:cNvSpPr>
          <p:nvPr>
            <p:ph type="title"/>
          </p:nvPr>
        </p:nvSpPr>
        <p:spPr/>
        <p:txBody>
          <a:bodyPr>
            <a:normAutofit/>
          </a:bodyPr>
          <a:lstStyle/>
          <a:p>
            <a:r>
              <a:rPr lang="fr-CA" dirty="0"/>
              <a:t>Consentement de la personne</a:t>
            </a:r>
          </a:p>
        </p:txBody>
      </p:sp>
      <p:sp>
        <p:nvSpPr>
          <p:cNvPr id="3" name="Espace réservé du numéro de diapositive 2">
            <a:extLst>
              <a:ext uri="{FF2B5EF4-FFF2-40B4-BE49-F238E27FC236}">
                <a16:creationId xmlns:a16="http://schemas.microsoft.com/office/drawing/2014/main" id="{1FA04077-D4F8-B54E-A4D8-7DBE3FCF01E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32</a:t>
            </a:fld>
            <a:endParaRPr lang="fr-CA">
              <a:solidFill>
                <a:srgbClr val="FFFFFF"/>
              </a:solidFill>
            </a:endParaRPr>
          </a:p>
        </p:txBody>
      </p:sp>
      <p:sp>
        <p:nvSpPr>
          <p:cNvPr id="4" name="Espace réservé du contenu 3">
            <a:extLst>
              <a:ext uri="{FF2B5EF4-FFF2-40B4-BE49-F238E27FC236}">
                <a16:creationId xmlns:a16="http://schemas.microsoft.com/office/drawing/2014/main" id="{533B9B9C-3B4F-20FC-B370-18B8FBE8154E}"/>
              </a:ext>
            </a:extLst>
          </p:cNvPr>
          <p:cNvSpPr>
            <a:spLocks noGrp="1"/>
          </p:cNvSpPr>
          <p:nvPr>
            <p:ph sz="quarter" idx="1"/>
          </p:nvPr>
        </p:nvSpPr>
        <p:spPr/>
        <p:txBody>
          <a:bodyPr>
            <a:normAutofit fontScale="77500" lnSpcReduction="20000"/>
          </a:bodyPr>
          <a:lstStyle/>
          <a:p>
            <a:r>
              <a:rPr lang="fr-CA" dirty="0"/>
              <a:t>Le consentement de la personne impliquée est demandé, mais:</a:t>
            </a:r>
          </a:p>
          <a:p>
            <a:r>
              <a:rPr lang="fr-CA" dirty="0"/>
              <a:t>Communication des renseignements personnels </a:t>
            </a:r>
            <a:r>
              <a:rPr lang="fr-CA" b="1" dirty="0"/>
              <a:t>sans le consentement </a:t>
            </a:r>
            <a:r>
              <a:rPr lang="fr-CA" dirty="0"/>
              <a:t>de la personne concernées (art. 18)</a:t>
            </a:r>
          </a:p>
          <a:p>
            <a:r>
              <a:rPr lang="fr-CA" dirty="0"/>
              <a:t>Un bon nombre de possibilités est prévu, entre autres:</a:t>
            </a:r>
          </a:p>
          <a:p>
            <a:pPr lvl="1"/>
            <a:r>
              <a:rPr lang="fr-CA" dirty="0"/>
              <a:t>À personnes légalement autorisées</a:t>
            </a:r>
          </a:p>
          <a:p>
            <a:pPr lvl="2"/>
            <a:r>
              <a:rPr lang="fr-CA" dirty="0"/>
              <a:t>Police, entités judiciaires</a:t>
            </a:r>
          </a:p>
          <a:p>
            <a:pPr lvl="1"/>
            <a:r>
              <a:rPr lang="fr-CA" dirty="0"/>
              <a:t>Dans situations d’urgence</a:t>
            </a:r>
          </a:p>
          <a:p>
            <a:pPr lvl="1"/>
            <a:r>
              <a:rPr lang="fr-CA" dirty="0"/>
              <a:t>À un service d’archives dans certaines conditions et/ou après un certain délai;</a:t>
            </a:r>
          </a:p>
          <a:p>
            <a:pPr lvl="1"/>
            <a:r>
              <a:rPr lang="fr-CA" dirty="0"/>
              <a:t>À une personne qui peut utiliser ce renseignement à des fins d’étude, de recherche ou de statistique conformément à l’article 21 ou à une personne qui est autorisée conformément à l’article</a:t>
            </a:r>
          </a:p>
          <a:p>
            <a:pPr lvl="2"/>
            <a:r>
              <a:rPr lang="fr-CA" dirty="0"/>
              <a:t>Pour mieux comprendre, voir: </a:t>
            </a:r>
            <a:r>
              <a:rPr lang="fr-CA" dirty="0">
                <a:hlinkClick r:id="rId2"/>
              </a:rPr>
              <a:t>https://www.legisquebec.gouv.qc.ca/fr/version/lc/P-39.1?code=se:18&amp;historique=20221111#2022111</a:t>
            </a:r>
            <a:endParaRPr lang="fr-CA" dirty="0"/>
          </a:p>
        </p:txBody>
      </p:sp>
    </p:spTree>
    <p:extLst>
      <p:ext uri="{BB962C8B-B14F-4D97-AF65-F5344CB8AC3E}">
        <p14:creationId xmlns:p14="http://schemas.microsoft.com/office/powerpoint/2010/main" val="922666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Lois provinciales et fédérales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33</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loi canadienne prévoit que dans les provinces où il y a des lois sur le renseignements personnels, la loi provinciale s’applique, au lieu de la loi canadienne</a:t>
            </a:r>
          </a:p>
          <a:p>
            <a:pPr lvl="1"/>
            <a:r>
              <a:rPr lang="fr-CA" dirty="0"/>
              <a:t>Notamment au Québec, Alberta, Colombie Britannique</a:t>
            </a:r>
          </a:p>
        </p:txBody>
      </p:sp>
    </p:spTree>
    <p:extLst>
      <p:ext uri="{BB962C8B-B14F-4D97-AF65-F5344CB8AC3E}">
        <p14:creationId xmlns:p14="http://schemas.microsoft.com/office/powerpoint/2010/main" val="2007200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Consentement implicite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34</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Cour suprême du Canada a censé que dans le cas de renseignements « moins sensibles » le consentement peut être considéré « implicite »</a:t>
            </a:r>
          </a:p>
          <a:p>
            <a:pPr lvl="1"/>
            <a:r>
              <a:rPr lang="fr-CA" dirty="0"/>
              <a:t>Ce qui ouvre la porte à des abus, évidemment ...</a:t>
            </a:r>
          </a:p>
          <a:p>
            <a:pPr lvl="1"/>
            <a:endParaRPr lang="fr-CA" dirty="0"/>
          </a:p>
          <a:p>
            <a:pPr lvl="1"/>
            <a:r>
              <a:rPr lang="fr-CA" dirty="0"/>
              <a:t>https://www.fasken.com/fr/knowledgehub/2016/11/privacyandinformationprotectionbulletin-20161130</a:t>
            </a:r>
          </a:p>
        </p:txBody>
      </p:sp>
    </p:spTree>
    <p:extLst>
      <p:ext uri="{BB962C8B-B14F-4D97-AF65-F5344CB8AC3E}">
        <p14:creationId xmlns:p14="http://schemas.microsoft.com/office/powerpoint/2010/main" val="1594754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Conséquences de la violation de la confidentialité des données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35</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dirty="0"/>
              <a:t>Cas dans les actualités :</a:t>
            </a:r>
          </a:p>
          <a:p>
            <a:pPr lvl="1"/>
            <a:r>
              <a:rPr lang="fr-CA" sz="1200" dirty="0">
                <a:hlinkClick r:id="rId2"/>
              </a:rPr>
              <a:t>http://www.ctvnews.ca/mobile/canada/college-handout-reveals-medical-data-for-283-child-patients-1.3331455</a:t>
            </a:r>
            <a:endParaRPr lang="fr-CA" sz="1200" dirty="0"/>
          </a:p>
          <a:p>
            <a:r>
              <a:rPr lang="fr-CA" dirty="0"/>
              <a:t>Une enseignante à temps partiel d’un collège d’Ottawa </a:t>
            </a:r>
          </a:p>
          <a:p>
            <a:r>
              <a:rPr lang="fr-CA" dirty="0"/>
              <a:t>Qui était aussi infirmière dans un hôpital</a:t>
            </a:r>
          </a:p>
          <a:p>
            <a:r>
              <a:rPr lang="fr-CA" dirty="0"/>
              <a:t>A utilisé pour son cours des rapports médicaux d’enfants qu’elle avait obtenu comme infirmière </a:t>
            </a:r>
          </a:p>
          <a:p>
            <a:pPr lvl="1"/>
            <a:r>
              <a:rPr lang="fr-CA" dirty="0"/>
              <a:t>sans même se préoccuper de rayer leurs noms!</a:t>
            </a:r>
          </a:p>
          <a:p>
            <a:pPr lvl="2"/>
            <a:r>
              <a:rPr lang="fr-CA" dirty="0"/>
              <a:t>Envoi de lettres d’explication et excuses aux parents de chaque enfant impliqué</a:t>
            </a:r>
          </a:p>
          <a:p>
            <a:pPr lvl="2"/>
            <a:r>
              <a:rPr lang="fr-CA" dirty="0"/>
              <a:t>Destruction des documents</a:t>
            </a:r>
          </a:p>
          <a:p>
            <a:pPr lvl="2"/>
            <a:r>
              <a:rPr lang="fr-CA" dirty="0"/>
              <a:t>Enseignante mise à la porte …</a:t>
            </a:r>
          </a:p>
        </p:txBody>
      </p:sp>
    </p:spTree>
    <p:extLst>
      <p:ext uri="{BB962C8B-B14F-4D97-AF65-F5344CB8AC3E}">
        <p14:creationId xmlns:p14="http://schemas.microsoft.com/office/powerpoint/2010/main" val="3437015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45D1A5-F379-4CF3-B5F5-1A3EDC3AA6C3}"/>
              </a:ext>
            </a:extLst>
          </p:cNvPr>
          <p:cNvSpPr>
            <a:spLocks noGrp="1"/>
          </p:cNvSpPr>
          <p:nvPr>
            <p:ph type="title"/>
          </p:nvPr>
        </p:nvSpPr>
        <p:spPr/>
        <p:txBody>
          <a:bodyPr/>
          <a:lstStyle/>
          <a:p>
            <a:r>
              <a:rPr lang="fr-CA" dirty="0"/>
              <a:t>En Europe </a:t>
            </a:r>
          </a:p>
        </p:txBody>
      </p:sp>
      <p:sp>
        <p:nvSpPr>
          <p:cNvPr id="3" name="Espace réservé du numéro de diapositive 2">
            <a:extLst>
              <a:ext uri="{FF2B5EF4-FFF2-40B4-BE49-F238E27FC236}">
                <a16:creationId xmlns:a16="http://schemas.microsoft.com/office/drawing/2014/main" id="{53965CB3-3822-4BC1-8067-D30853BCD31A}"/>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36</a:t>
            </a:fld>
            <a:endParaRPr lang="fr-CA">
              <a:solidFill>
                <a:srgbClr val="FFFFFF"/>
              </a:solidFill>
            </a:endParaRPr>
          </a:p>
        </p:txBody>
      </p:sp>
      <p:sp>
        <p:nvSpPr>
          <p:cNvPr id="4" name="Espace réservé du contenu 3">
            <a:extLst>
              <a:ext uri="{FF2B5EF4-FFF2-40B4-BE49-F238E27FC236}">
                <a16:creationId xmlns:a16="http://schemas.microsoft.com/office/drawing/2014/main" id="{8720A69D-D06F-4FFE-BF81-42EF536D2535}"/>
              </a:ext>
            </a:extLst>
          </p:cNvPr>
          <p:cNvSpPr>
            <a:spLocks noGrp="1"/>
          </p:cNvSpPr>
          <p:nvPr>
            <p:ph sz="quarter" idx="1"/>
          </p:nvPr>
        </p:nvSpPr>
        <p:spPr/>
        <p:txBody>
          <a:bodyPr>
            <a:normAutofit fontScale="92500"/>
          </a:bodyPr>
          <a:lstStyle/>
          <a:p>
            <a:r>
              <a:rPr lang="fr-CA" dirty="0"/>
              <a:t>Règlement général sur la protection des données (RGPD-GDPR)</a:t>
            </a:r>
          </a:p>
          <a:p>
            <a:pPr lvl="1"/>
            <a:r>
              <a:rPr lang="fr-CA" dirty="0"/>
              <a:t>Contrôleur européen de la protection des données (CEPD)</a:t>
            </a:r>
            <a:endParaRPr lang="fr-CA" b="0" i="1" dirty="0">
              <a:solidFill>
                <a:srgbClr val="202122"/>
              </a:solidFill>
              <a:effectLst/>
              <a:latin typeface="Arial" panose="020B0604020202020204" pitchFamily="34" charset="0"/>
            </a:endParaRPr>
          </a:p>
          <a:p>
            <a:r>
              <a:rPr lang="fr-CA" dirty="0">
                <a:solidFill>
                  <a:srgbClr val="202122"/>
                </a:solidFill>
                <a:latin typeface="Arial" panose="020B0604020202020204" pitchFamily="34" charset="0"/>
              </a:rPr>
              <a:t>Une loi complexe et contraignante, avec pénalités </a:t>
            </a:r>
          </a:p>
          <a:p>
            <a:r>
              <a:rPr lang="fr-CA" dirty="0">
                <a:solidFill>
                  <a:srgbClr val="202122"/>
                </a:solidFill>
                <a:latin typeface="Arial" panose="020B0604020202020204" pitchFamily="34" charset="0"/>
              </a:rPr>
              <a:t>Entre autres, le consentement doit être explicite et il n’est pas permis de ‘pré-cocher’ la case du consentement</a:t>
            </a:r>
          </a:p>
          <a:p>
            <a:r>
              <a:rPr lang="fr-CA" dirty="0">
                <a:solidFill>
                  <a:srgbClr val="202122"/>
                </a:solidFill>
                <a:latin typeface="Arial" panose="020B0604020202020204" pitchFamily="34" charset="0"/>
              </a:rPr>
              <a:t>Obligatoire dans l’UE, a inspiré plusieurs autres états </a:t>
            </a:r>
            <a:endParaRPr lang="fr-CA" dirty="0"/>
          </a:p>
        </p:txBody>
      </p:sp>
    </p:spTree>
    <p:extLst>
      <p:ext uri="{BB962C8B-B14F-4D97-AF65-F5344CB8AC3E}">
        <p14:creationId xmlns:p14="http://schemas.microsoft.com/office/powerpoint/2010/main" val="1067613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CF91C4-0442-BB27-C488-F683F6D9E751}"/>
              </a:ext>
            </a:extLst>
          </p:cNvPr>
          <p:cNvSpPr>
            <a:spLocks noGrp="1"/>
          </p:cNvSpPr>
          <p:nvPr>
            <p:ph type="title"/>
          </p:nvPr>
        </p:nvSpPr>
        <p:spPr/>
        <p:txBody>
          <a:bodyPr/>
          <a:lstStyle/>
          <a:p>
            <a:r>
              <a:rPr lang="fr-CA" dirty="0"/>
              <a:t>Quelques principes de la RGDP</a:t>
            </a:r>
          </a:p>
        </p:txBody>
      </p:sp>
      <p:sp>
        <p:nvSpPr>
          <p:cNvPr id="3" name="Espace réservé du numéro de diapositive 2">
            <a:extLst>
              <a:ext uri="{FF2B5EF4-FFF2-40B4-BE49-F238E27FC236}">
                <a16:creationId xmlns:a16="http://schemas.microsoft.com/office/drawing/2014/main" id="{68DDFF7D-9C75-C246-A587-214F14BD2DED}"/>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37</a:t>
            </a:fld>
            <a:endParaRPr lang="fr-CA">
              <a:solidFill>
                <a:srgbClr val="FFFFFF"/>
              </a:solidFill>
            </a:endParaRPr>
          </a:p>
        </p:txBody>
      </p:sp>
      <p:sp>
        <p:nvSpPr>
          <p:cNvPr id="4" name="Espace réservé du contenu 3">
            <a:extLst>
              <a:ext uri="{FF2B5EF4-FFF2-40B4-BE49-F238E27FC236}">
                <a16:creationId xmlns:a16="http://schemas.microsoft.com/office/drawing/2014/main" id="{4935FF6D-E802-9759-31C2-CDD0DB1F8547}"/>
              </a:ext>
            </a:extLst>
          </p:cNvPr>
          <p:cNvSpPr>
            <a:spLocks noGrp="1"/>
          </p:cNvSpPr>
          <p:nvPr>
            <p:ph sz="quarter" idx="1"/>
          </p:nvPr>
        </p:nvSpPr>
        <p:spPr/>
        <p:txBody>
          <a:bodyPr>
            <a:normAutofit fontScale="85000" lnSpcReduction="20000"/>
          </a:bodyPr>
          <a:lstStyle/>
          <a:p>
            <a:r>
              <a:rPr lang="fr-CA" dirty="0"/>
              <a:t>Art. 5, voir: </a:t>
            </a:r>
          </a:p>
          <a:p>
            <a:pPr lvl="1"/>
            <a:r>
              <a:rPr lang="fr-CA" dirty="0">
                <a:hlinkClick r:id="rId2"/>
              </a:rPr>
              <a:t>https://www.gdpr-expert.eu/article.html?id=5#textesofficiels</a:t>
            </a:r>
            <a:endParaRPr lang="fr-CA" dirty="0"/>
          </a:p>
          <a:p>
            <a:pPr lvl="1"/>
            <a:r>
              <a:rPr lang="fr-CA" dirty="0"/>
              <a:t>Les données à caractère personnel doivent être:</a:t>
            </a:r>
          </a:p>
          <a:p>
            <a:pPr lvl="2"/>
            <a:r>
              <a:rPr lang="fr-CA" dirty="0"/>
              <a:t>a) traitées de manière licite…</a:t>
            </a:r>
          </a:p>
          <a:p>
            <a:pPr lvl="2"/>
            <a:r>
              <a:rPr lang="fr-CA" dirty="0"/>
              <a:t>b) collectées pour des finalités déterminées … mais le traitement à fins de recherche, statistiques, etc. est permis</a:t>
            </a:r>
          </a:p>
          <a:p>
            <a:pPr lvl="2"/>
            <a:r>
              <a:rPr lang="fr-CA" dirty="0"/>
              <a:t>c) adéquates, pertinentes, et limitées à ce qui est nécessaire..</a:t>
            </a:r>
          </a:p>
          <a:p>
            <a:pPr lvl="2"/>
            <a:r>
              <a:rPr lang="fr-CA" dirty="0"/>
              <a:t>d) exactes et </a:t>
            </a:r>
            <a:r>
              <a:rPr lang="fr-CA" b="1" dirty="0"/>
              <a:t>tenues à jour </a:t>
            </a:r>
            <a:r>
              <a:rPr lang="fr-CA" dirty="0"/>
              <a:t>… (difficile!)</a:t>
            </a:r>
          </a:p>
          <a:p>
            <a:pPr lvl="2"/>
            <a:r>
              <a:rPr lang="fr-CA" dirty="0"/>
              <a:t>e) conservées sous une forme permettant l</a:t>
            </a:r>
            <a:r>
              <a:rPr lang="fr-CA" b="1" dirty="0"/>
              <a:t>'identification</a:t>
            </a:r>
            <a:r>
              <a:rPr lang="fr-CA" dirty="0"/>
              <a:t> des personnes concernées pendant une durée </a:t>
            </a:r>
            <a:r>
              <a:rPr lang="fr-CA" b="1" dirty="0"/>
              <a:t>n'excédant pas </a:t>
            </a:r>
            <a:r>
              <a:rPr lang="fr-CA" dirty="0"/>
              <a:t>celle nécessaire au regard des finalités – exemption pour les fins de recherche, stats etc.</a:t>
            </a:r>
          </a:p>
          <a:p>
            <a:pPr lvl="2"/>
            <a:r>
              <a:rPr lang="fr-CA" dirty="0"/>
              <a:t>f) traitées de façon à garantir une sécurité appropriée … protégées aussi contre traitement illicite, perte, destruction …</a:t>
            </a:r>
          </a:p>
          <a:p>
            <a:pPr lvl="3"/>
            <a:r>
              <a:rPr lang="fr-CA" dirty="0"/>
              <a:t>Ça commence à être difficile …</a:t>
            </a:r>
          </a:p>
          <a:p>
            <a:pPr lvl="2"/>
            <a:endParaRPr lang="fr-CA" dirty="0"/>
          </a:p>
          <a:p>
            <a:pPr lvl="2"/>
            <a:endParaRPr lang="fr-CA" dirty="0"/>
          </a:p>
        </p:txBody>
      </p:sp>
    </p:spTree>
    <p:extLst>
      <p:ext uri="{BB962C8B-B14F-4D97-AF65-F5344CB8AC3E}">
        <p14:creationId xmlns:p14="http://schemas.microsoft.com/office/powerpoint/2010/main" val="422963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723B6-DA24-809B-6596-16001BCC08E6}"/>
              </a:ext>
            </a:extLst>
          </p:cNvPr>
          <p:cNvSpPr>
            <a:spLocks noGrp="1"/>
          </p:cNvSpPr>
          <p:nvPr>
            <p:ph type="title"/>
          </p:nvPr>
        </p:nvSpPr>
        <p:spPr/>
        <p:txBody>
          <a:bodyPr/>
          <a:lstStyle/>
          <a:p>
            <a:r>
              <a:rPr lang="fr-CA" dirty="0"/>
              <a:t>Complexité de RGDP</a:t>
            </a:r>
          </a:p>
        </p:txBody>
      </p:sp>
      <p:sp>
        <p:nvSpPr>
          <p:cNvPr id="3" name="Espace réservé du numéro de diapositive 2">
            <a:extLst>
              <a:ext uri="{FF2B5EF4-FFF2-40B4-BE49-F238E27FC236}">
                <a16:creationId xmlns:a16="http://schemas.microsoft.com/office/drawing/2014/main" id="{D12BBFDF-BD22-4B1B-EA9A-00A408CADB3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38</a:t>
            </a:fld>
            <a:endParaRPr lang="fr-CA">
              <a:solidFill>
                <a:srgbClr val="FFFFFF"/>
              </a:solidFill>
            </a:endParaRPr>
          </a:p>
        </p:txBody>
      </p:sp>
      <p:sp>
        <p:nvSpPr>
          <p:cNvPr id="4" name="Espace réservé du contenu 3">
            <a:extLst>
              <a:ext uri="{FF2B5EF4-FFF2-40B4-BE49-F238E27FC236}">
                <a16:creationId xmlns:a16="http://schemas.microsoft.com/office/drawing/2014/main" id="{4E24DD5A-A6AB-63F5-FCE3-71ECBC637AE6}"/>
              </a:ext>
            </a:extLst>
          </p:cNvPr>
          <p:cNvSpPr>
            <a:spLocks noGrp="1"/>
          </p:cNvSpPr>
          <p:nvPr>
            <p:ph sz="quarter" idx="1"/>
          </p:nvPr>
        </p:nvSpPr>
        <p:spPr/>
        <p:txBody>
          <a:bodyPr/>
          <a:lstStyle/>
          <a:p>
            <a:r>
              <a:rPr lang="fr-CA" dirty="0"/>
              <a:t>Vaut la peine de lui donner un coup d’œil:</a:t>
            </a:r>
          </a:p>
          <a:p>
            <a:pPr lvl="1"/>
            <a:r>
              <a:rPr lang="fr-CA" dirty="0"/>
              <a:t>https://www.gdpr-expert.eu/#articles</a:t>
            </a:r>
          </a:p>
        </p:txBody>
      </p:sp>
    </p:spTree>
    <p:extLst>
      <p:ext uri="{BB962C8B-B14F-4D97-AF65-F5344CB8AC3E}">
        <p14:creationId xmlns:p14="http://schemas.microsoft.com/office/powerpoint/2010/main" val="3442336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24C073-B977-901A-CD61-CAA6812CB8AF}"/>
              </a:ext>
            </a:extLst>
          </p:cNvPr>
          <p:cNvSpPr>
            <a:spLocks noGrp="1"/>
          </p:cNvSpPr>
          <p:nvPr>
            <p:ph type="title"/>
          </p:nvPr>
        </p:nvSpPr>
        <p:spPr/>
        <p:txBody>
          <a:bodyPr/>
          <a:lstStyle/>
          <a:p>
            <a:r>
              <a:rPr lang="fr-CA" dirty="0"/>
              <a:t>Aux EEUU</a:t>
            </a:r>
          </a:p>
        </p:txBody>
      </p:sp>
      <p:sp>
        <p:nvSpPr>
          <p:cNvPr id="3" name="Espace réservé du numéro de diapositive 2">
            <a:extLst>
              <a:ext uri="{FF2B5EF4-FFF2-40B4-BE49-F238E27FC236}">
                <a16:creationId xmlns:a16="http://schemas.microsoft.com/office/drawing/2014/main" id="{AF09E2F1-F95E-B84A-8E34-3199632C617D}"/>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39</a:t>
            </a:fld>
            <a:endParaRPr lang="fr-CA">
              <a:solidFill>
                <a:srgbClr val="FFFFFF"/>
              </a:solidFill>
            </a:endParaRPr>
          </a:p>
        </p:txBody>
      </p:sp>
      <p:sp>
        <p:nvSpPr>
          <p:cNvPr id="4" name="Espace réservé du contenu 3">
            <a:extLst>
              <a:ext uri="{FF2B5EF4-FFF2-40B4-BE49-F238E27FC236}">
                <a16:creationId xmlns:a16="http://schemas.microsoft.com/office/drawing/2014/main" id="{355046AF-E4F7-4F3A-3791-72420249CCDC}"/>
              </a:ext>
            </a:extLst>
          </p:cNvPr>
          <p:cNvSpPr>
            <a:spLocks noGrp="1"/>
          </p:cNvSpPr>
          <p:nvPr>
            <p:ph sz="quarter" idx="1"/>
          </p:nvPr>
        </p:nvSpPr>
        <p:spPr/>
        <p:txBody>
          <a:bodyPr/>
          <a:lstStyle/>
          <a:p>
            <a:r>
              <a:rPr lang="fr-CA" dirty="0"/>
              <a:t>Nombreux lois et règlements</a:t>
            </a:r>
          </a:p>
          <a:p>
            <a:r>
              <a:rPr lang="fr-CA" dirty="0"/>
              <a:t>Surtout pour la protection des données hospitalières et médicales</a:t>
            </a:r>
          </a:p>
          <a:p>
            <a:r>
              <a:rPr lang="fr-CA" dirty="0"/>
              <a:t>Particuliers à États (Californie</a:t>
            </a:r>
            <a:r>
              <a:rPr lang="fr-CA"/>
              <a:t>, etc.)</a:t>
            </a:r>
            <a:endParaRPr lang="fr-CA" dirty="0"/>
          </a:p>
        </p:txBody>
      </p:sp>
    </p:spTree>
    <p:extLst>
      <p:ext uri="{BB962C8B-B14F-4D97-AF65-F5344CB8AC3E}">
        <p14:creationId xmlns:p14="http://schemas.microsoft.com/office/powerpoint/2010/main" val="26101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Autres lois provinciales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4</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dirty="0"/>
              <a:t>Un certain nombre d’autres provinces ont approuvé des lois reliées, quelques-unes spécifiques au secteur de la santé</a:t>
            </a:r>
          </a:p>
          <a:p>
            <a:r>
              <a:rPr lang="fr-CA" dirty="0"/>
              <a:t>Ontario: </a:t>
            </a:r>
          </a:p>
          <a:p>
            <a:pPr lvl="1"/>
            <a:r>
              <a:rPr lang="fr-CA" dirty="0"/>
              <a:t>Loi de 2004 sur la protection des renseignements personnels sur la santé</a:t>
            </a:r>
          </a:p>
          <a:p>
            <a:pPr lvl="2"/>
            <a:r>
              <a:rPr lang="fr-CA" dirty="0">
                <a:hlinkClick r:id="rId2"/>
              </a:rPr>
              <a:t>https://www.ontario.ca/fr/lois/loi/04p03</a:t>
            </a:r>
            <a:endParaRPr lang="fr-CA" dirty="0"/>
          </a:p>
          <a:p>
            <a:r>
              <a:rPr lang="fr-CA" dirty="0"/>
              <a:t>La loi fédérale dit que </a:t>
            </a:r>
            <a:r>
              <a:rPr lang="fr-CA" b="1" dirty="0"/>
              <a:t>dans les provinces qui ont des lois pour la protection des renseignements personnels, la loi provinciale s’applique</a:t>
            </a:r>
          </a:p>
          <a:p>
            <a:endParaRPr lang="fr-CA" dirty="0"/>
          </a:p>
        </p:txBody>
      </p:sp>
    </p:spTree>
    <p:extLst>
      <p:ext uri="{BB962C8B-B14F-4D97-AF65-F5344CB8AC3E}">
        <p14:creationId xmlns:p14="http://schemas.microsoft.com/office/powerpoint/2010/main" val="1747660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Question de révision</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40</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Je téléphone à une compagnie pour lui demander des informations sur un produit </a:t>
            </a:r>
          </a:p>
          <a:p>
            <a:r>
              <a:rPr lang="fr-CA" dirty="0"/>
              <a:t>Quelque temps après, ils me téléphonent pour m’annoncer une aubaine sur </a:t>
            </a:r>
            <a:r>
              <a:rPr lang="fr-CA"/>
              <a:t>ce produit</a:t>
            </a:r>
            <a:endParaRPr lang="fr-CA" dirty="0"/>
          </a:p>
        </p:txBody>
      </p:sp>
    </p:spTree>
    <p:extLst>
      <p:ext uri="{BB962C8B-B14F-4D97-AF65-F5344CB8AC3E}">
        <p14:creationId xmlns:p14="http://schemas.microsoft.com/office/powerpoint/2010/main" val="351477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Beaucoup d’autres lois pertinentes </a:t>
            </a:r>
            <a:br>
              <a:rPr lang="fr-CA" dirty="0"/>
            </a:br>
            <a:r>
              <a:rPr lang="fr-CA" sz="2200" dirty="0"/>
              <a:t>Québec seulement…</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5</a:t>
            </a:fld>
            <a:endParaRPr lang="fr-CA">
              <a:solidFill>
                <a:srgbClr val="FFFFFF"/>
              </a:solidFill>
            </a:endParaRPr>
          </a:p>
        </p:txBody>
      </p:sp>
      <p:sp>
        <p:nvSpPr>
          <p:cNvPr id="4" name="Espace réservé du contenu 3"/>
          <p:cNvSpPr>
            <a:spLocks noGrp="1"/>
          </p:cNvSpPr>
          <p:nvPr>
            <p:ph sz="quarter" idx="1"/>
          </p:nvPr>
        </p:nvSpPr>
        <p:spPr/>
        <p:txBody>
          <a:bodyPr>
            <a:normAutofit fontScale="32500" lnSpcReduction="20000"/>
          </a:bodyPr>
          <a:lstStyle/>
          <a:p>
            <a:endParaRPr lang="fr-CA" dirty="0"/>
          </a:p>
          <a:p>
            <a:r>
              <a:rPr lang="fr-CA" sz="3700" dirty="0"/>
              <a:t>Un document produit par la Ville de Laval donne la liste des lois suivantes pour la sécurité de l’information</a:t>
            </a:r>
            <a:r>
              <a:rPr lang="fr-CA" dirty="0"/>
              <a:t>:</a:t>
            </a:r>
          </a:p>
          <a:p>
            <a:pPr lvl="1"/>
            <a:r>
              <a:rPr lang="fr-CA" dirty="0"/>
              <a:t>https://www.laval.ca/Documents/Pages/Fr/A-propos/politiques-municipales/politique-securite-information.pdf</a:t>
            </a:r>
          </a:p>
          <a:p>
            <a:r>
              <a:rPr lang="fr-CA" dirty="0"/>
              <a:t>la Charte canadienne des droits et libertés </a:t>
            </a:r>
          </a:p>
          <a:p>
            <a:r>
              <a:rPr lang="fr-CA" dirty="0"/>
              <a:t>la Charte des droits et libertés de la personne (L.R.Q., chapitre C-12); </a:t>
            </a:r>
          </a:p>
          <a:p>
            <a:r>
              <a:rPr lang="fr-CA" dirty="0"/>
              <a:t>le Code civil du Québec (L.Q., 1991, chapitre 64); </a:t>
            </a:r>
          </a:p>
          <a:p>
            <a:r>
              <a:rPr lang="fr-CA" dirty="0"/>
              <a:t>le Code criminel du Canada (L.R.C., 1985, chapitre C-46);  </a:t>
            </a:r>
          </a:p>
          <a:p>
            <a:r>
              <a:rPr lang="fr-CA" dirty="0"/>
              <a:t>le Code des professions (L.R.Q., chapitre C-26) et les différentes lois régissant les professions pour certaines applications; </a:t>
            </a:r>
          </a:p>
          <a:p>
            <a:r>
              <a:rPr lang="fr-CA" dirty="0"/>
              <a:t>la Loi sur l'accès aux documents des organismes publics et sur la protection des renseignements personnels (L.R.Q. chapitre A-2.1);</a:t>
            </a:r>
          </a:p>
          <a:p>
            <a:r>
              <a:rPr lang="fr-CA" dirty="0"/>
              <a:t>la Loi sur les archives (L.R.Q., chapitre A-21.1); </a:t>
            </a:r>
          </a:p>
          <a:p>
            <a:r>
              <a:rPr lang="fr-CA" dirty="0"/>
              <a:t>la Loi sur les brevets (L.R.C. 1985, chapitre P-4);</a:t>
            </a:r>
          </a:p>
          <a:p>
            <a:r>
              <a:rPr lang="fr-CA" dirty="0"/>
              <a:t>la Loi concernant le cadre juridique des technologies de l’information (L.R.Q., chapitre C-1.1);</a:t>
            </a:r>
          </a:p>
          <a:p>
            <a:r>
              <a:rPr lang="fr-CA" dirty="0"/>
              <a:t>la Loi sur les cités et villes (L.R.Q., chapitre C-19);  </a:t>
            </a:r>
          </a:p>
          <a:p>
            <a:r>
              <a:rPr lang="fr-CA" dirty="0"/>
              <a:t>la Loi sur le droit d’auteur (L.R.C. chapitre C-42); </a:t>
            </a:r>
          </a:p>
          <a:p>
            <a:r>
              <a:rPr lang="fr-CA" dirty="0"/>
              <a:t>la Loi sur la fiscalité municipale (L.R.Q., chapitre F-2.1); </a:t>
            </a:r>
          </a:p>
          <a:p>
            <a:r>
              <a:rPr lang="fr-CA" dirty="0"/>
              <a:t>la Loi sur les marques de commerce (L.R.C., 1985, chapitre T-13);  </a:t>
            </a:r>
          </a:p>
          <a:p>
            <a:r>
              <a:rPr lang="fr-CA" dirty="0"/>
              <a:t>la Loi sur la police (L.R.Q., chapitre P-13.1); </a:t>
            </a:r>
          </a:p>
          <a:p>
            <a:r>
              <a:rPr lang="fr-CA" dirty="0"/>
              <a:t>la Loi sur la qualité de l’environnement (L.R.Q., chapitre Q-2);  </a:t>
            </a:r>
          </a:p>
          <a:p>
            <a:r>
              <a:rPr lang="fr-CA" dirty="0"/>
              <a:t>la Loi sur la santé et la sécurité du travail (L.R.Q., chapitre S-2.1); </a:t>
            </a:r>
          </a:p>
          <a:p>
            <a:r>
              <a:rPr lang="fr-CA" dirty="0"/>
              <a:t> la Loi sur la sécurité civile (L.R.Q., chapitre S-2.3); </a:t>
            </a:r>
          </a:p>
          <a:p>
            <a:r>
              <a:rPr lang="fr-CA" dirty="0"/>
              <a:t> la Loi sur la sécurité incendie (L.R.Q., chapitre S-3.4</a:t>
            </a:r>
          </a:p>
        </p:txBody>
      </p:sp>
    </p:spTree>
    <p:extLst>
      <p:ext uri="{BB962C8B-B14F-4D97-AF65-F5344CB8AC3E}">
        <p14:creationId xmlns:p14="http://schemas.microsoft.com/office/powerpoint/2010/main" val="320003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La loi canadienne </a:t>
            </a:r>
            <a:br>
              <a:rPr lang="fr-CA" dirty="0"/>
            </a:br>
            <a:r>
              <a:rPr lang="fr-CA" dirty="0"/>
              <a:t>pour le </a:t>
            </a:r>
            <a:r>
              <a:rPr lang="fr-CA" b="1" dirty="0"/>
              <a:t>secteur public</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6</a:t>
            </a:fld>
            <a:endParaRPr lang="fr-CA">
              <a:solidFill>
                <a:srgbClr val="FFFFFF"/>
              </a:solidFill>
            </a:endParaRPr>
          </a:p>
        </p:txBody>
      </p:sp>
      <p:sp>
        <p:nvSpPr>
          <p:cNvPr id="4" name="Espace réservé du contenu 3"/>
          <p:cNvSpPr>
            <a:spLocks noGrp="1"/>
          </p:cNvSpPr>
          <p:nvPr>
            <p:ph sz="quarter" idx="1"/>
          </p:nvPr>
        </p:nvSpPr>
        <p:spPr/>
        <p:txBody>
          <a:bodyPr>
            <a:normAutofit fontScale="62500" lnSpcReduction="20000"/>
          </a:bodyPr>
          <a:lstStyle/>
          <a:p>
            <a:r>
              <a:rPr lang="fr-CA" b="1" dirty="0"/>
              <a:t>On commence par la loi canadienne, qui est plus ancienne et a établi certains principes</a:t>
            </a:r>
          </a:p>
          <a:p>
            <a:r>
              <a:rPr lang="fr-CA" b="1" dirty="0"/>
              <a:t>Loi sur la protection des renseignements personnels (angl. </a:t>
            </a:r>
            <a:r>
              <a:rPr lang="fr-CA" b="1" dirty="0" err="1"/>
              <a:t>Privacy</a:t>
            </a:r>
            <a:r>
              <a:rPr lang="fr-CA" b="1" dirty="0"/>
              <a:t> </a:t>
            </a:r>
            <a:r>
              <a:rPr lang="fr-CA" b="1" dirty="0" err="1"/>
              <a:t>Act</a:t>
            </a:r>
            <a:r>
              <a:rPr lang="fr-CA" b="1" dirty="0"/>
              <a:t>)</a:t>
            </a:r>
          </a:p>
          <a:p>
            <a:pPr lvl="1"/>
            <a:r>
              <a:rPr lang="fr-CA" b="1" dirty="0"/>
              <a:t>http://lois.justice.gc.ca/fra/lois/p-21/	</a:t>
            </a:r>
          </a:p>
          <a:p>
            <a:r>
              <a:rPr lang="fr-CA" dirty="0"/>
              <a:t>le gouvernement ne peut recueillir que les renseignements personnels qui sont </a:t>
            </a:r>
            <a:r>
              <a:rPr lang="fr-CA" i="1" dirty="0"/>
              <a:t>directement liés à l’un de ses programmes ou activités</a:t>
            </a:r>
            <a:r>
              <a:rPr lang="fr-CA" dirty="0"/>
              <a:t>;</a:t>
            </a:r>
          </a:p>
          <a:p>
            <a:r>
              <a:rPr lang="fr-CA" dirty="0"/>
              <a:t>dans la mesure du possible, les renseignements devraient être recueillis </a:t>
            </a:r>
            <a:r>
              <a:rPr lang="fr-CA" i="1" dirty="0"/>
              <a:t>directement</a:t>
            </a:r>
            <a:r>
              <a:rPr lang="fr-CA" dirty="0"/>
              <a:t> auprès de la personne visée et celle-ci devrait être informée des fins de la collecte;</a:t>
            </a:r>
          </a:p>
          <a:p>
            <a:r>
              <a:rPr lang="fr-CA" dirty="0"/>
              <a:t>le gouvernement devrait prendre toutes les mesures raisonnables pour s’assurer que les renseignements qu’il recueille sont </a:t>
            </a:r>
            <a:r>
              <a:rPr lang="fr-CA" i="1" dirty="0"/>
              <a:t>précis, à jour et complets</a:t>
            </a:r>
            <a:r>
              <a:rPr lang="fr-CA" dirty="0"/>
              <a:t>;</a:t>
            </a:r>
          </a:p>
          <a:p>
            <a:r>
              <a:rPr lang="fr-CA" dirty="0"/>
              <a:t>le gouvernement peut utiliser les renseignements personnels </a:t>
            </a:r>
            <a:r>
              <a:rPr lang="fr-CA" i="1" dirty="0"/>
              <a:t>uniquement aux fins auxquelles ils ont été recueillis </a:t>
            </a:r>
            <a:r>
              <a:rPr lang="fr-CA" dirty="0"/>
              <a:t>ou pour des usages compatibles avec ces fins (à moins que la personne ne consente à d’autres usages);</a:t>
            </a:r>
          </a:p>
          <a:p>
            <a:r>
              <a:rPr lang="fr-CA" dirty="0"/>
              <a:t>une institution gouvernementale peut </a:t>
            </a:r>
            <a:r>
              <a:rPr lang="fr-CA" i="1" dirty="0"/>
              <a:t>communiquer</a:t>
            </a:r>
            <a:r>
              <a:rPr lang="fr-CA" dirty="0"/>
              <a:t> les renseignements personnels sans le consentement de la personne visée lorsque la </a:t>
            </a:r>
            <a:r>
              <a:rPr lang="fr-CA" i="1" dirty="0"/>
              <a:t>Loi</a:t>
            </a:r>
            <a:r>
              <a:rPr lang="fr-CA" dirty="0"/>
              <a:t> le permet, etc.</a:t>
            </a:r>
          </a:p>
          <a:p>
            <a:pPr lvl="1"/>
            <a:r>
              <a:rPr lang="fr-CA" dirty="0"/>
              <a:t>https://www.priv.gc.ca/fr/a-propos-du-commissariat/publications/guide_ind/</a:t>
            </a:r>
          </a:p>
          <a:p>
            <a:endParaRPr lang="fr-CA" dirty="0"/>
          </a:p>
          <a:p>
            <a:endParaRPr lang="fr-CA" dirty="0"/>
          </a:p>
        </p:txBody>
      </p:sp>
    </p:spTree>
    <p:extLst>
      <p:ext uri="{BB962C8B-B14F-4D97-AF65-F5344CB8AC3E}">
        <p14:creationId xmlns:p14="http://schemas.microsoft.com/office/powerpoint/2010/main" val="364789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Conséquence: structure ‘silo’</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7</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dirty="0"/>
              <a:t>On parle de structure ‘silo’ quand chaque bureau a ses propres bases de données isolées de celles d’autres bureaux</a:t>
            </a:r>
          </a:p>
          <a:p>
            <a:pPr marL="324000" indent="-324000">
              <a:buNone/>
            </a:pPr>
            <a:r>
              <a:rPr lang="fr-CA" b="1" dirty="0">
                <a:solidFill>
                  <a:srgbClr val="FF0000"/>
                </a:solidFill>
              </a:rPr>
              <a:t>+</a:t>
            </a:r>
            <a:r>
              <a:rPr lang="fr-CA" dirty="0"/>
              <a:t> Pour le gouvernement, cette structure pourrait être la plus facile pour éviter des infractions à cette loi</a:t>
            </a:r>
          </a:p>
          <a:p>
            <a:pPr marL="324000" indent="-324000">
              <a:buNone/>
            </a:pPr>
            <a:r>
              <a:rPr lang="fr-CA" b="1" dirty="0">
                <a:solidFill>
                  <a:srgbClr val="FF0000"/>
                </a:solidFill>
              </a:rPr>
              <a:t>+</a:t>
            </a:r>
            <a:r>
              <a:rPr lang="fr-CA" b="1" dirty="0"/>
              <a:t> </a:t>
            </a:r>
            <a:r>
              <a:rPr lang="fr-CA" dirty="0"/>
              <a:t>Elle empêche au gouvernement de créer des profils globaux des citoyens par agrégation et forage de donnée</a:t>
            </a:r>
          </a:p>
          <a:p>
            <a:pPr marL="320400" indent="-324000">
              <a:buNone/>
            </a:pPr>
            <a:r>
              <a:rPr lang="fr-CA" b="1" dirty="0">
                <a:solidFill>
                  <a:srgbClr val="FF0000"/>
                </a:solidFill>
              </a:rPr>
              <a:t>-</a:t>
            </a:r>
            <a:r>
              <a:rPr lang="fr-CA" dirty="0"/>
              <a:t>  Cependant pour le citoyen, ceci pourrait être peu convenable car il pourrait devoir se promener d’un bureau à l’autre pour ramasser tous les documents dont il aurait besoin</a:t>
            </a:r>
          </a:p>
          <a:p>
            <a:pPr lvl="1"/>
            <a:r>
              <a:rPr lang="fr-CA" dirty="0"/>
              <a:t>P.ex. devoir demander des documents à l’immigration pour les utiliser à fins de citoyenneté</a:t>
            </a:r>
          </a:p>
        </p:txBody>
      </p:sp>
      <p:pic>
        <p:nvPicPr>
          <p:cNvPr id="5" name="Image 4">
            <a:extLst>
              <a:ext uri="{FF2B5EF4-FFF2-40B4-BE49-F238E27FC236}">
                <a16:creationId xmlns:a16="http://schemas.microsoft.com/office/drawing/2014/main" id="{8ABA75B0-FBFF-477A-9D83-E551690F66F2}"/>
              </a:ext>
            </a:extLst>
          </p:cNvPr>
          <p:cNvPicPr>
            <a:picLocks noChangeAspect="1"/>
          </p:cNvPicPr>
          <p:nvPr/>
        </p:nvPicPr>
        <p:blipFill>
          <a:blip r:embed="rId2"/>
          <a:stretch>
            <a:fillRect/>
          </a:stretch>
        </p:blipFill>
        <p:spPr>
          <a:xfrm>
            <a:off x="7164288" y="8632"/>
            <a:ext cx="1737543" cy="1301480"/>
          </a:xfrm>
          <a:prstGeom prst="rect">
            <a:avLst/>
          </a:prstGeom>
        </p:spPr>
      </p:pic>
    </p:spTree>
    <p:extLst>
      <p:ext uri="{BB962C8B-B14F-4D97-AF65-F5344CB8AC3E}">
        <p14:creationId xmlns:p14="http://schemas.microsoft.com/office/powerpoint/2010/main" val="427660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Pour </a:t>
            </a:r>
            <a:r>
              <a:rPr lang="fr-CA" b="1" dirty="0"/>
              <a:t>le secteur privé</a:t>
            </a:r>
            <a:r>
              <a:rPr lang="fr-CA" dirty="0"/>
              <a:t>: LPRPDE - PIPEDA</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8</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Loi sur la Protection des Renseignements Personnels et Documents Électroniques</a:t>
            </a:r>
          </a:p>
          <a:p>
            <a:r>
              <a:rPr lang="fr-CA" dirty="0" err="1"/>
              <a:t>Private</a:t>
            </a:r>
            <a:r>
              <a:rPr lang="fr-CA" dirty="0"/>
              <a:t> Information Protection and </a:t>
            </a:r>
            <a:r>
              <a:rPr lang="fr-CA" dirty="0" err="1"/>
              <a:t>Electronic</a:t>
            </a:r>
            <a:r>
              <a:rPr lang="fr-CA" dirty="0"/>
              <a:t> Document </a:t>
            </a:r>
            <a:r>
              <a:rPr lang="fr-CA" dirty="0" err="1"/>
              <a:t>Act</a:t>
            </a:r>
            <a:endParaRPr lang="fr-CA" dirty="0"/>
          </a:p>
          <a:p>
            <a:pPr lvl="1"/>
            <a:r>
              <a:rPr lang="fr-CA" dirty="0"/>
              <a:t>Lois concernant la protection de la vie privée dans le secteur privé </a:t>
            </a:r>
          </a:p>
          <a:p>
            <a:r>
              <a:rPr lang="fr-CA" dirty="0"/>
              <a:t>Les principes suivants sont exposés dans:</a:t>
            </a:r>
          </a:p>
          <a:p>
            <a:pPr lvl="2"/>
            <a:r>
              <a:rPr lang="fr-CA" dirty="0">
                <a:hlinkClick r:id="rId2"/>
              </a:rPr>
              <a:t>https://laws-lois.justice.gc.ca/fra/lois/p-8.6/page-7.html#docCont</a:t>
            </a:r>
            <a:endParaRPr lang="fr-CA" dirty="0"/>
          </a:p>
        </p:txBody>
      </p:sp>
    </p:spTree>
    <p:extLst>
      <p:ext uri="{BB962C8B-B14F-4D97-AF65-F5344CB8AC3E}">
        <p14:creationId xmlns:p14="http://schemas.microsoft.com/office/powerpoint/2010/main" val="395156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B3FD6-8BCB-D88F-41C4-7EC6E01A7FF5}"/>
              </a:ext>
            </a:extLst>
          </p:cNvPr>
          <p:cNvSpPr>
            <a:spLocks noGrp="1"/>
          </p:cNvSpPr>
          <p:nvPr>
            <p:ph type="title"/>
          </p:nvPr>
        </p:nvSpPr>
        <p:spPr/>
        <p:txBody>
          <a:bodyPr/>
          <a:lstStyle/>
          <a:p>
            <a:r>
              <a:rPr lang="fr-CA" dirty="0"/>
              <a:t>Les dix principes</a:t>
            </a:r>
          </a:p>
        </p:txBody>
      </p:sp>
      <p:sp>
        <p:nvSpPr>
          <p:cNvPr id="3" name="Espace réservé du numéro de diapositive 2">
            <a:extLst>
              <a:ext uri="{FF2B5EF4-FFF2-40B4-BE49-F238E27FC236}">
                <a16:creationId xmlns:a16="http://schemas.microsoft.com/office/drawing/2014/main" id="{2B7B1C87-870C-A0BF-30BF-76A49DEE806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9</a:t>
            </a:fld>
            <a:endParaRPr lang="fr-CA">
              <a:solidFill>
                <a:srgbClr val="FFFFFF"/>
              </a:solidFill>
            </a:endParaRPr>
          </a:p>
        </p:txBody>
      </p:sp>
      <p:sp>
        <p:nvSpPr>
          <p:cNvPr id="4" name="Espace réservé du contenu 3">
            <a:extLst>
              <a:ext uri="{FF2B5EF4-FFF2-40B4-BE49-F238E27FC236}">
                <a16:creationId xmlns:a16="http://schemas.microsoft.com/office/drawing/2014/main" id="{27884B3C-B379-4923-32DA-4E8F8016450F}"/>
              </a:ext>
            </a:extLst>
          </p:cNvPr>
          <p:cNvSpPr>
            <a:spLocks noGrp="1"/>
          </p:cNvSpPr>
          <p:nvPr>
            <p:ph sz="quarter" idx="1"/>
          </p:nvPr>
        </p:nvSpPr>
        <p:spPr/>
        <p:txBody>
          <a:bodyPr/>
          <a:lstStyle/>
          <a:p>
            <a:r>
              <a:rPr lang="fr-CA" dirty="0"/>
              <a:t>LPRPDE-PIPEDA est basée sur dix principes, qui furent établis par la l’Association Canadienne de Normalisation en 1966</a:t>
            </a:r>
          </a:p>
          <a:p>
            <a:r>
              <a:rPr lang="fr-CA" dirty="0"/>
              <a:t>Et qui furent inclus dans la loi en 2000</a:t>
            </a:r>
          </a:p>
          <a:p>
            <a:r>
              <a:rPr lang="fr-CA" dirty="0"/>
              <a:t>On retrouve ces principes, en différentes formes, dans beaucoup de lois autour du monde</a:t>
            </a:r>
          </a:p>
          <a:p>
            <a:endParaRPr lang="fr-CA" dirty="0"/>
          </a:p>
          <a:p>
            <a:endParaRPr lang="fr-CA" dirty="0"/>
          </a:p>
        </p:txBody>
      </p:sp>
    </p:spTree>
    <p:extLst>
      <p:ext uri="{BB962C8B-B14F-4D97-AF65-F5344CB8AC3E}">
        <p14:creationId xmlns:p14="http://schemas.microsoft.com/office/powerpoint/2010/main" val="12480042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86E968-A0F2-47D4-8CE8-3393AEDB0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scolaire</Template>
  <TotalTime>0</TotalTime>
  <Words>3726</Words>
  <Application>Microsoft Office PowerPoint</Application>
  <PresentationFormat>Affichage à l'écran (4:3)</PresentationFormat>
  <Paragraphs>327</Paragraphs>
  <Slides>40</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40</vt:i4>
      </vt:variant>
    </vt:vector>
  </HeadingPairs>
  <TitlesOfParts>
    <vt:vector size="48" baseType="lpstr">
      <vt:lpstr>Arial</vt:lpstr>
      <vt:lpstr>Calibri</vt:lpstr>
      <vt:lpstr>Times New Roman</vt:lpstr>
      <vt:lpstr>Tw Cen MT</vt:lpstr>
      <vt:lpstr>Verdana</vt:lpstr>
      <vt:lpstr>Wingdings</vt:lpstr>
      <vt:lpstr>Wingdings 2</vt:lpstr>
      <vt:lpstr>Médian</vt:lpstr>
      <vt:lpstr>CYB 1033:  Aspects légaux de la cybersécurité Chapitre 9:  Lois sur la Protection des renseignements personnels</vt:lpstr>
      <vt:lpstr>Les lois sur la protection de renseignements personnels</vt:lpstr>
      <vt:lpstr>Lois canadiennes et québécoises</vt:lpstr>
      <vt:lpstr>Autres lois provinciales</vt:lpstr>
      <vt:lpstr>Beaucoup d’autres lois pertinentes  Québec seulement…</vt:lpstr>
      <vt:lpstr>La loi canadienne  pour le secteur public</vt:lpstr>
      <vt:lpstr>Conséquence: structure ‘silo’</vt:lpstr>
      <vt:lpstr>Pour le secteur privé: LPRPDE - PIPEDA</vt:lpstr>
      <vt:lpstr>Les dix principes</vt:lpstr>
      <vt:lpstr>Principes 1-3 de la loi canadienne pour le secteur privé (LPRPDE)</vt:lpstr>
      <vt:lpstr>Principes 4-5 de la loi canadienne pour le secteur privé (LPRPDE)</vt:lpstr>
      <vt:lpstr>Principes 6-8 de la loi canadienne pour le secteur privé (LPRPDE)</vt:lpstr>
      <vt:lpstr>Principes 9-10 de la loi canadienne pour le secteur privé (LPRPDE)</vt:lpstr>
      <vt:lpstr>Réflexions</vt:lpstr>
      <vt:lpstr>Texte officiel de la loi</vt:lpstr>
      <vt:lpstr>Conséquences quasi-pénales</vt:lpstr>
      <vt:lpstr>La surveillance au travail</vt:lpstr>
      <vt:lpstr>Éléments à considérer selon la Cour</vt:lpstr>
      <vt:lpstr>Mise à jour des lois</vt:lpstr>
      <vt:lpstr>LPRPDE Révisions (encore en haute-mer)</vt:lpstr>
      <vt:lpstr>Principes pour la mise à jour</vt:lpstr>
      <vt:lpstr>Les lois québécoises viennent d’être ‘modernisées’</vt:lpstr>
      <vt:lpstr>Québec: Nouvelle Loi 25 (2022)</vt:lpstr>
      <vt:lpstr>Québec:  Dépersonnalisation et anonymisation</vt:lpstr>
      <vt:lpstr>Identification dans le cas de dépersonnalisation</vt:lpstr>
      <vt:lpstr>Forage des données (data mining) </vt:lpstr>
      <vt:lpstr>Profilage</vt:lpstr>
      <vt:lpstr>Biométrie</vt:lpstr>
      <vt:lpstr>Biométrie au Québec</vt:lpstr>
      <vt:lpstr>Infractions prévues par la loi québécoise (passible d’amendes)</vt:lpstr>
      <vt:lpstr>Infractions prévues par la loi québécoise (passible d’amendes)</vt:lpstr>
      <vt:lpstr>Consentement de la personne</vt:lpstr>
      <vt:lpstr>Lois provinciales et fédérales</vt:lpstr>
      <vt:lpstr>Consentement implicite</vt:lpstr>
      <vt:lpstr>Conséquences de la violation de la confidentialité des données</vt:lpstr>
      <vt:lpstr>En Europe </vt:lpstr>
      <vt:lpstr>Quelques principes de la RGDP</vt:lpstr>
      <vt:lpstr>Complexité de RGDP</vt:lpstr>
      <vt:lpstr>Aux EEUU</vt:lpstr>
      <vt:lpstr>Question de révision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2016-12-14T20:23:27Z</dcterms:created>
  <dcterms:modified xsi:type="dcterms:W3CDTF">2022-12-15T04:11:02Z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