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4" r:id="rId2"/>
  </p:sldMasterIdLst>
  <p:notesMasterIdLst>
    <p:notesMasterId r:id="rId24"/>
  </p:notesMasterIdLst>
  <p:sldIdLst>
    <p:sldId id="256" r:id="rId3"/>
    <p:sldId id="300" r:id="rId4"/>
    <p:sldId id="301" r:id="rId5"/>
    <p:sldId id="302" r:id="rId6"/>
    <p:sldId id="325" r:id="rId7"/>
    <p:sldId id="327" r:id="rId8"/>
    <p:sldId id="265" r:id="rId9"/>
    <p:sldId id="328" r:id="rId10"/>
    <p:sldId id="272" r:id="rId11"/>
    <p:sldId id="284" r:id="rId12"/>
    <p:sldId id="331" r:id="rId13"/>
    <p:sldId id="275" r:id="rId14"/>
    <p:sldId id="273" r:id="rId15"/>
    <p:sldId id="274" r:id="rId16"/>
    <p:sldId id="291" r:id="rId17"/>
    <p:sldId id="278" r:id="rId18"/>
    <p:sldId id="330" r:id="rId19"/>
    <p:sldId id="286" r:id="rId20"/>
    <p:sldId id="279" r:id="rId21"/>
    <p:sldId id="288" r:id="rId22"/>
    <p:sldId id="287" r:id="rId23"/>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59BC2CE0-11B8-4005-A4EA-8F958FFB502C}">
          <p14:sldIdLst>
            <p14:sldId id="256"/>
            <p14:sldId id="300"/>
            <p14:sldId id="301"/>
            <p14:sldId id="302"/>
            <p14:sldId id="325"/>
            <p14:sldId id="327"/>
            <p14:sldId id="265"/>
            <p14:sldId id="328"/>
            <p14:sldId id="272"/>
            <p14:sldId id="284"/>
            <p14:sldId id="331"/>
            <p14:sldId id="275"/>
            <p14:sldId id="273"/>
            <p14:sldId id="274"/>
            <p14:sldId id="291"/>
            <p14:sldId id="278"/>
            <p14:sldId id="330"/>
            <p14:sldId id="286"/>
            <p14:sldId id="279"/>
            <p14:sldId id="288"/>
            <p14:sldId id="287"/>
          </p14:sldIdLst>
        </p14:section>
        <p14:section name="Section sans titre" id="{9C886875-DC23-474C-8549-2BE71DD0EA5C}">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eu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781" autoAdjust="0"/>
  </p:normalViewPr>
  <p:slideViewPr>
    <p:cSldViewPr>
      <p:cViewPr varScale="1">
        <p:scale>
          <a:sx n="99" d="100"/>
          <a:sy n="99" d="100"/>
        </p:scale>
        <p:origin x="1196" y="68"/>
      </p:cViewPr>
      <p:guideLst>
        <p:guide orient="horz" pos="2160"/>
        <p:guide pos="2880"/>
      </p:guideLst>
    </p:cSldViewPr>
  </p:slideViewPr>
  <p:outlineViewPr>
    <p:cViewPr>
      <p:scale>
        <a:sx n="33" d="100"/>
        <a:sy n="33" d="100"/>
      </p:scale>
      <p:origin x="0" y="-13296"/>
    </p:cViewPr>
  </p:outlineViewPr>
  <p:notesTextViewPr>
    <p:cViewPr>
      <p:scale>
        <a:sx n="100" d="100"/>
        <a:sy n="100" d="100"/>
      </p:scale>
      <p:origin x="0" y="0"/>
    </p:cViewPr>
  </p:notesTextViewPr>
  <p:sorterViewPr>
    <p:cViewPr varScale="1">
      <p:scale>
        <a:sx n="100" d="100"/>
        <a:sy n="100" d="100"/>
      </p:scale>
      <p:origin x="0" y="-19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latinLnBrk="0">
              <a:defRPr lang="fr-F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latinLnBrk="0">
              <a:defRPr lang="fr-FR" sz="1200"/>
            </a:lvl1pPr>
          </a:lstStyle>
          <a:p>
            <a:fld id="{2447E72A-D913-4DC2-9E0A-E520CE8FCC86}" type="datetimeFigureOut">
              <a:rPr lang="fr-FR"/>
              <a:pPr/>
              <a:t>10/11/2022</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latinLnBrk="0">
              <a:defRPr lang="fr-F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fr-FR" sz="1200"/>
            </a:lvl1pPr>
          </a:lstStyle>
          <a:p>
            <a:fld id="{A5D78FC6-CE17-4259-A63C-DDFC12E048FC}" type="slidenum">
              <a:rPr/>
              <a:pPr/>
              <a:t>‹N°›</a:t>
            </a:fld>
            <a:endParaRPr lang="fr-FR"/>
          </a:p>
        </p:txBody>
      </p:sp>
    </p:spTree>
    <p:extLst>
      <p:ext uri="{BB962C8B-B14F-4D97-AF65-F5344CB8AC3E}">
        <p14:creationId xmlns:p14="http://schemas.microsoft.com/office/powerpoint/2010/main" val="263409145"/>
      </p:ext>
    </p:extLst>
  </p:cSld>
  <p:clrMap bg1="lt1" tx1="dk1" bg2="lt2" tx2="dk2" accent1="accent1" accent2="accent2" accent3="accent3" accent4="accent4" accent5="accent5" accent6="accent6" hlink="hlink" folHlink="folHlink"/>
  <p:notesStyle>
    <a:lvl1pPr marL="0" algn="l" rtl="0" latinLnBrk="0">
      <a:defRPr lang="fr-FR" sz="1200" kern="1200">
        <a:solidFill>
          <a:schemeClr val="tx1"/>
        </a:solidFill>
        <a:latin typeface="+mn-lt"/>
        <a:ea typeface="+mn-ea"/>
        <a:cs typeface="+mn-cs"/>
      </a:defRPr>
    </a:lvl1pPr>
    <a:lvl2pPr marL="457200" algn="l" rtl="0">
      <a:defRPr lang="fr-FR" sz="1200" kern="1200">
        <a:solidFill>
          <a:schemeClr val="tx1"/>
        </a:solidFill>
        <a:latin typeface="+mn-lt"/>
        <a:ea typeface="+mn-ea"/>
        <a:cs typeface="+mn-cs"/>
      </a:defRPr>
    </a:lvl2pPr>
    <a:lvl3pPr marL="914400" algn="l" rtl="0">
      <a:defRPr lang="fr-FR" sz="1200" kern="1200">
        <a:solidFill>
          <a:schemeClr val="tx1"/>
        </a:solidFill>
        <a:latin typeface="+mn-lt"/>
        <a:ea typeface="+mn-ea"/>
        <a:cs typeface="+mn-cs"/>
      </a:defRPr>
    </a:lvl3pPr>
    <a:lvl4pPr marL="1371600" algn="l" rtl="0">
      <a:defRPr lang="fr-FR" sz="1200" kern="1200">
        <a:solidFill>
          <a:schemeClr val="tx1"/>
        </a:solidFill>
        <a:latin typeface="+mn-lt"/>
        <a:ea typeface="+mn-ea"/>
        <a:cs typeface="+mn-cs"/>
      </a:defRPr>
    </a:lvl4pPr>
    <a:lvl5pPr marL="1828800" algn="l" rtl="0">
      <a:defRPr lang="fr-FR" sz="1200" kern="1200">
        <a:solidFill>
          <a:schemeClr val="tx1"/>
        </a:solidFill>
        <a:latin typeface="+mn-lt"/>
        <a:ea typeface="+mn-ea"/>
        <a:cs typeface="+mn-cs"/>
      </a:defRPr>
    </a:lvl5pPr>
    <a:lvl6pPr marL="2286000" algn="l" rtl="0">
      <a:defRPr lang="fr-FR" sz="1200" kern="1200">
        <a:solidFill>
          <a:schemeClr val="tx1"/>
        </a:solidFill>
        <a:latin typeface="+mn-lt"/>
        <a:ea typeface="+mn-ea"/>
        <a:cs typeface="+mn-cs"/>
      </a:defRPr>
    </a:lvl6pPr>
    <a:lvl7pPr marL="2743200" algn="l" rtl="0">
      <a:defRPr lang="fr-FR" sz="1200" kern="1200">
        <a:solidFill>
          <a:schemeClr val="tx1"/>
        </a:solidFill>
        <a:latin typeface="+mn-lt"/>
        <a:ea typeface="+mn-ea"/>
        <a:cs typeface="+mn-cs"/>
      </a:defRPr>
    </a:lvl7pPr>
    <a:lvl8pPr marL="3200400" algn="l" rtl="0">
      <a:defRPr lang="fr-FR" sz="1200" kern="1200">
        <a:solidFill>
          <a:schemeClr val="tx1"/>
        </a:solidFill>
        <a:latin typeface="+mn-lt"/>
        <a:ea typeface="+mn-ea"/>
        <a:cs typeface="+mn-cs"/>
      </a:defRPr>
    </a:lvl8pPr>
    <a:lvl9pPr marL="3657600" algn="l" rtl="0">
      <a:defRPr lang="fr-F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fld id="{A5D78FC6-CE17-4259-A63C-DDFC12E048FC}"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8" name="Title 7"/>
          <p:cNvSpPr>
            <a:spLocks noGrp="1"/>
          </p:cNvSpPr>
          <p:nvPr>
            <p:ph type="ctrTitle"/>
          </p:nvPr>
        </p:nvSpPr>
        <p:spPr>
          <a:xfrm>
            <a:off x="2362200" y="4038600"/>
            <a:ext cx="6477000" cy="1828800"/>
          </a:xfrm>
        </p:spPr>
        <p:txBody>
          <a:bodyPr anchor="b"/>
          <a:lstStyle>
            <a:lvl1pPr latinLnBrk="0">
              <a:defRPr lang="fr-FR" cap="all" baseline="0"/>
            </a:lvl1pPr>
          </a:lstStyle>
          <a:p>
            <a:r>
              <a:rPr lang="fr-FR"/>
              <a:t>Modifiez le style du titre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latinLnBrk="0">
              <a:buNone/>
              <a:defRPr lang="fr-F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a:t>Modifier le style des sous-titres du masque</a:t>
            </a:r>
          </a:p>
        </p:txBody>
      </p:sp>
      <p:sp>
        <p:nvSpPr>
          <p:cNvPr id="28" name="Date Placeholder 27"/>
          <p:cNvSpPr>
            <a:spLocks noGrp="1"/>
          </p:cNvSpPr>
          <p:nvPr>
            <p:ph type="dt" sz="half" idx="10"/>
          </p:nvPr>
        </p:nvSpPr>
        <p:spPr>
          <a:xfrm>
            <a:off x="76200" y="6068699"/>
            <a:ext cx="2057400" cy="685800"/>
          </a:xfrm>
        </p:spPr>
        <p:txBody>
          <a:bodyPr>
            <a:noAutofit/>
          </a:bodyPr>
          <a:lstStyle>
            <a:lvl1pPr algn="ctr" latinLnBrk="0">
              <a:defRPr lang="fr-FR" sz="2000">
                <a:solidFill>
                  <a:srgbClr val="FFFFFF"/>
                </a:solidFill>
              </a:defRPr>
            </a:lvl1pPr>
          </a:lstStyle>
          <a:p>
            <a:pPr algn="ctr"/>
            <a:fld id="{AE3F4F96-1AAD-40C9-83F8-F2A2F8E47D19}" type="datetime8">
              <a:rPr lang="fr-FR" smtClean="0"/>
              <a:t>10/11/2022 22:11</a:t>
            </a:fld>
            <a:endParaRPr lang="fr-FR" sz="200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latinLnBrk="0">
              <a:defRPr lang="fr-FR">
                <a:solidFill>
                  <a:schemeClr val="tx2"/>
                </a:solidFill>
              </a:defRPr>
            </a:lvl1pPr>
          </a:lstStyle>
          <a:p>
            <a:pPr algn="r"/>
            <a:endParaRPr lang="fr-FR">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latinLnBrk="0">
              <a:defRPr lang="fr-FR">
                <a:solidFill>
                  <a:schemeClr val="tx2"/>
                </a:solidFill>
              </a:defRPr>
            </a:lvl1pPr>
          </a:lstStyle>
          <a:p>
            <a:fld id="{72AC53DF-4216-466D-99A7-94400E6C2A25}" type="slidenum">
              <a:rPr/>
              <a:pPr/>
              <a:t>‹N°›</a:t>
            </a:fld>
            <a:endParaRPr lang="fr-FR">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Date Placeholder 3"/>
          <p:cNvSpPr>
            <a:spLocks noGrp="1"/>
          </p:cNvSpPr>
          <p:nvPr>
            <p:ph type="dt" sz="half" idx="10"/>
          </p:nvPr>
        </p:nvSpPr>
        <p:spPr/>
        <p:txBody>
          <a:bodyPr/>
          <a:lstStyle/>
          <a:p>
            <a:fld id="{F833DC5B-DA1D-49E2-995A-FC8083FCC14E}" type="datetime8">
              <a:rPr lang="fr-FR" smtClean="0">
                <a:solidFill>
                  <a:schemeClr val="tx2"/>
                </a:solidFill>
              </a:rPr>
              <a:t>10/11/2022 22:11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AC53DF-4216-466D-99A7-94400E6C2A25}" type="slidenum">
              <a:rPr lang="fr-FR" sz="1200">
                <a:solidFill>
                  <a:schemeClr val="tx2"/>
                </a:solidFill>
              </a: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lang="fr-FR"/>
              <a:t>Modifiez le style du titre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Date Placeholder 3"/>
          <p:cNvSpPr>
            <a:spLocks noGrp="1"/>
          </p:cNvSpPr>
          <p:nvPr>
            <p:ph type="dt" sz="half" idx="10"/>
          </p:nvPr>
        </p:nvSpPr>
        <p:spPr>
          <a:xfrm>
            <a:off x="6553200" y="6248402"/>
            <a:ext cx="2209800" cy="365125"/>
          </a:xfrm>
        </p:spPr>
        <p:txBody>
          <a:bodyPr/>
          <a:lstStyle/>
          <a:p>
            <a:fld id="{282809ED-18EC-4D4F-8199-F886851F5D60}" type="datetime8">
              <a:rPr lang="fr-FR" smtClean="0">
                <a:solidFill>
                  <a:schemeClr val="tx2"/>
                </a:solidFill>
              </a:rPr>
              <a:t>10/11/2022 22:11</a:t>
            </a:fld>
            <a:endParaRPr lang="fr-FR"/>
          </a:p>
        </p:txBody>
      </p:sp>
      <p:sp>
        <p:nvSpPr>
          <p:cNvPr id="5" name="Footer Placeholder 4"/>
          <p:cNvSpPr>
            <a:spLocks noGrp="1"/>
          </p:cNvSpPr>
          <p:nvPr>
            <p:ph type="ftr" sz="quarter" idx="11"/>
          </p:nvPr>
        </p:nvSpPr>
        <p:spPr>
          <a:xfrm>
            <a:off x="457201" y="6248207"/>
            <a:ext cx="5573483" cy="365125"/>
          </a:xfrm>
        </p:spPr>
        <p:txBody>
          <a:bodyPr/>
          <a:lstStyle/>
          <a:p>
            <a:endParaRPr lang="fr-F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fr-FR"/>
          </a:p>
        </p:txBody>
      </p:sp>
      <p:sp>
        <p:nvSpPr>
          <p:cNvPr id="6" name="Slide Number Placeholder 5"/>
          <p:cNvSpPr>
            <a:spLocks noGrp="1"/>
          </p:cNvSpPr>
          <p:nvPr>
            <p:ph type="sldNum" sz="quarter" idx="12"/>
          </p:nvPr>
        </p:nvSpPr>
        <p:spPr>
          <a:xfrm rot="5400000">
            <a:off x="5989638" y="144462"/>
            <a:ext cx="533400" cy="244476"/>
          </a:xfrm>
        </p:spPr>
        <p:txBody>
          <a:bodyPr/>
          <a:lstStyle/>
          <a:p>
            <a:fld id="{72AC53DF-4216-466D-99A7-94400E6C2A25}" type="slidenum">
              <a:rPr lang="fr-FR" sz="1200">
                <a:solidFill>
                  <a:schemeClr val="tx2"/>
                </a:solidFill>
              </a:rPr>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fr-FR"/>
              <a:t>Modifiez le style du titre</a:t>
            </a:r>
          </a:p>
        </p:txBody>
      </p:sp>
      <p:sp>
        <p:nvSpPr>
          <p:cNvPr id="4" name="Date Placeholder 3"/>
          <p:cNvSpPr>
            <a:spLocks noGrp="1"/>
          </p:cNvSpPr>
          <p:nvPr>
            <p:ph type="dt" sz="half" idx="10"/>
          </p:nvPr>
        </p:nvSpPr>
        <p:spPr/>
        <p:txBody>
          <a:bodyPr/>
          <a:lstStyle/>
          <a:p>
            <a:fld id="{60BBEB90-4302-4F9C-ABC6-5BEBA7592DF9}" type="datetime8">
              <a:rPr lang="fr-FR" smtClean="0"/>
              <a:t>10/11/2022 22:11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lvl1pPr latinLnBrk="0">
              <a:defRPr lang="fr-FR">
                <a:solidFill>
                  <a:srgbClr val="FFFFFF"/>
                </a:solidFill>
              </a:defRPr>
            </a:lvl1pPr>
          </a:lstStyle>
          <a:p>
            <a:fld id="{1AD93096-5B34-4342-9326-69289CEAE4C2}" type="slidenum">
              <a:rPr/>
              <a:pPr/>
              <a:t>‹N°›</a:t>
            </a:fld>
            <a:endParaRPr lang="fr-FR">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latinLnBrk="0">
              <a:buNone/>
              <a:defRPr lang="fr-FR" sz="2800">
                <a:solidFill>
                  <a:schemeClr val="tx2"/>
                </a:solidFill>
              </a:defRPr>
            </a:lvl1pPr>
            <a:lvl2pPr>
              <a:buNone/>
              <a:defRPr lang="fr-FR" sz="1800">
                <a:solidFill>
                  <a:schemeClr val="tx1">
                    <a:tint val="75000"/>
                  </a:schemeClr>
                </a:solidFill>
              </a:defRPr>
            </a:lvl2pPr>
            <a:lvl3pPr>
              <a:buNone/>
              <a:defRPr lang="fr-FR" sz="1600">
                <a:solidFill>
                  <a:schemeClr val="tx1">
                    <a:tint val="75000"/>
                  </a:schemeClr>
                </a:solidFill>
              </a:defRPr>
            </a:lvl3pPr>
            <a:lvl4pPr>
              <a:buNone/>
              <a:defRPr lang="fr-FR" sz="1400">
                <a:solidFill>
                  <a:schemeClr val="tx1">
                    <a:tint val="75000"/>
                  </a:schemeClr>
                </a:solidFill>
              </a:defRPr>
            </a:lvl4pPr>
            <a:lvl5pPr>
              <a:buNone/>
              <a:defRPr lang="fr-FR" sz="1400">
                <a:solidFill>
                  <a:schemeClr val="tx1">
                    <a:tint val="75000"/>
                  </a:schemeClr>
                </a:solidFill>
              </a:defRPr>
            </a:lvl5pPr>
          </a:lstStyle>
          <a:p>
            <a:pPr lvl="0"/>
            <a:r>
              <a:rPr lang="fr-FR"/>
              <a:t>Modifier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2" name="Title 1"/>
          <p:cNvSpPr>
            <a:spLocks noGrp="1"/>
          </p:cNvSpPr>
          <p:nvPr>
            <p:ph type="title"/>
          </p:nvPr>
        </p:nvSpPr>
        <p:spPr>
          <a:xfrm>
            <a:off x="1371600" y="1600200"/>
            <a:ext cx="7620000" cy="990600"/>
          </a:xfrm>
        </p:spPr>
        <p:txBody>
          <a:bodyPr/>
          <a:lstStyle>
            <a:lvl1pPr algn="l" latinLnBrk="0">
              <a:buNone/>
              <a:defRPr lang="fr-FR" sz="4400" b="0" cap="none">
                <a:solidFill>
                  <a:srgbClr val="FFFFFF"/>
                </a:solidFill>
              </a:defRPr>
            </a:lvl1pPr>
          </a:lstStyle>
          <a:p>
            <a:r>
              <a:rPr lang="fr-FR"/>
              <a:t>Modifiez le style du titre</a:t>
            </a:r>
          </a:p>
        </p:txBody>
      </p:sp>
      <p:sp>
        <p:nvSpPr>
          <p:cNvPr id="12" name="Date Placeholder 11"/>
          <p:cNvSpPr>
            <a:spLocks noGrp="1"/>
          </p:cNvSpPr>
          <p:nvPr>
            <p:ph type="dt" sz="half" idx="10"/>
          </p:nvPr>
        </p:nvSpPr>
        <p:spPr/>
        <p:txBody>
          <a:bodyPr/>
          <a:lstStyle/>
          <a:p>
            <a:fld id="{37DB5D49-3BF6-4688-8E0B-B222D5C78A16}" type="datetime8">
              <a:rPr lang="fr-FR" smtClean="0"/>
              <a:t>10/11/2022 22:11</a:t>
            </a:fld>
            <a:endParaRPr lang="fr-FR"/>
          </a:p>
        </p:txBody>
      </p:sp>
      <p:sp>
        <p:nvSpPr>
          <p:cNvPr id="13" name="Slide Number Placeholder 12"/>
          <p:cNvSpPr>
            <a:spLocks noGrp="1"/>
          </p:cNvSpPr>
          <p:nvPr>
            <p:ph type="sldNum" sz="quarter" idx="11"/>
          </p:nvPr>
        </p:nvSpPr>
        <p:spPr>
          <a:xfrm>
            <a:off x="0" y="1752600"/>
            <a:ext cx="1295400" cy="701676"/>
          </a:xfrm>
        </p:spPr>
        <p:txBody>
          <a:bodyPr>
            <a:noAutofit/>
          </a:bodyPr>
          <a:lstStyle>
            <a:lvl1pPr latinLnBrk="0">
              <a:defRPr lang="fr-FR" sz="2400">
                <a:solidFill>
                  <a:srgbClr val="FFFFFF"/>
                </a:solidFill>
              </a:defRPr>
            </a:lvl1pPr>
          </a:lstStyle>
          <a:p>
            <a:pPr algn="ctr"/>
            <a:fld id="{1AD93096-5B34-4342-9326-69289CEAE4C2}" type="slidenum">
              <a:rPr/>
              <a:pPr algn="ctr"/>
              <a:t>‹N°›</a:t>
            </a:fld>
            <a:endParaRPr lang="fr-FR" sz="2400">
              <a:solidFill>
                <a:srgbClr val="FFFFFF"/>
              </a:solidFill>
            </a:endParaRPr>
          </a:p>
        </p:txBody>
      </p:sp>
      <p:sp>
        <p:nvSpPr>
          <p:cNvPr id="14" name="Footer Placeholder 13"/>
          <p:cNvSpPr>
            <a:spLocks noGrp="1"/>
          </p:cNvSpPr>
          <p:nvPr>
            <p:ph type="ftr" sz="quarter" idx="12"/>
          </p:nvPr>
        </p:nvSpPr>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p>
        </p:txBody>
      </p:sp>
      <p:sp>
        <p:nvSpPr>
          <p:cNvPr id="9" name="Content Placeholder 8"/>
          <p:cNvSpPr>
            <a:spLocks noGrp="1"/>
          </p:cNvSpPr>
          <p:nvPr>
            <p:ph sz="quarter" idx="1"/>
          </p:nvPr>
        </p:nvSpPr>
        <p:spPr>
          <a:xfrm>
            <a:off x="609600" y="1589567"/>
            <a:ext cx="3886200" cy="45720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1" name="Content Placeholder 10"/>
          <p:cNvSpPr>
            <a:spLocks noGrp="1"/>
          </p:cNvSpPr>
          <p:nvPr>
            <p:ph sz="quarter" idx="2"/>
          </p:nvPr>
        </p:nvSpPr>
        <p:spPr>
          <a:xfrm>
            <a:off x="4844901" y="1589567"/>
            <a:ext cx="3886200" cy="45720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8" name="Date Placeholder 7"/>
          <p:cNvSpPr>
            <a:spLocks noGrp="1"/>
          </p:cNvSpPr>
          <p:nvPr>
            <p:ph type="dt" sz="half" idx="15"/>
          </p:nvPr>
        </p:nvSpPr>
        <p:spPr/>
        <p:txBody>
          <a:bodyPr rtlCol="0"/>
          <a:lstStyle/>
          <a:p>
            <a:fld id="{80CE5F9F-2501-4CCB-847F-9006506A00DA}" type="datetime8">
              <a:rPr lang="fr-FR" smtClean="0"/>
              <a:t>10/11/2022 22:11</a:t>
            </a:fld>
            <a:endParaRPr lang="fr-FR"/>
          </a:p>
        </p:txBody>
      </p:sp>
      <p:sp>
        <p:nvSpPr>
          <p:cNvPr id="10" name="Slide Number Placeholder 9"/>
          <p:cNvSpPr>
            <a:spLocks noGrp="1"/>
          </p:cNvSpPr>
          <p:nvPr>
            <p:ph type="sldNum" sz="quarter" idx="16"/>
          </p:nvPr>
        </p:nvSpPr>
        <p:spPr/>
        <p:txBody>
          <a:bodyPr rtlCol="0"/>
          <a:lstStyle/>
          <a:p>
            <a:pPr algn="ctr"/>
            <a:fld id="{1AD93096-5B34-4342-9326-69289CEAE4C2}" type="slidenum">
              <a:rPr/>
              <a:pPr algn="ctr"/>
              <a:t>‹N°›</a:t>
            </a:fld>
            <a:endParaRPr lang="fr-FR"/>
          </a:p>
        </p:txBody>
      </p:sp>
      <p:sp>
        <p:nvSpPr>
          <p:cNvPr id="12" name="Footer Placeholder 11"/>
          <p:cNvSpPr>
            <a:spLocks noGrp="1"/>
          </p:cNvSpPr>
          <p:nvPr>
            <p:ph type="ftr" sz="quarter" idx="17"/>
          </p:nvPr>
        </p:nvSpPr>
        <p:spPr/>
        <p:txBody>
          <a:bodyPr rtlCol="0"/>
          <a:lstStyle/>
          <a:p>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latinLnBrk="0">
              <a:defRPr lang="fr-FR"/>
            </a:lvl1pPr>
          </a:lstStyle>
          <a:p>
            <a:r>
              <a:rPr lang="fr-FR"/>
              <a:t>Modifiez le style du titre</a:t>
            </a:r>
          </a:p>
        </p:txBody>
      </p:sp>
      <p:sp>
        <p:nvSpPr>
          <p:cNvPr id="11" name="Content Placeholder 10"/>
          <p:cNvSpPr>
            <a:spLocks noGrp="1"/>
          </p:cNvSpPr>
          <p:nvPr>
            <p:ph sz="quarter" idx="2"/>
          </p:nvPr>
        </p:nvSpPr>
        <p:spPr>
          <a:xfrm>
            <a:off x="609600" y="2438400"/>
            <a:ext cx="3886200" cy="35814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3" name="Content Placeholder 12"/>
          <p:cNvSpPr>
            <a:spLocks noGrp="1"/>
          </p:cNvSpPr>
          <p:nvPr>
            <p:ph sz="quarter" idx="4"/>
          </p:nvPr>
        </p:nvSpPr>
        <p:spPr>
          <a:xfrm>
            <a:off x="4800600" y="2438400"/>
            <a:ext cx="3886200" cy="35814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 name="Date Placeholder 9"/>
          <p:cNvSpPr>
            <a:spLocks noGrp="1"/>
          </p:cNvSpPr>
          <p:nvPr>
            <p:ph type="dt" sz="half" idx="15"/>
          </p:nvPr>
        </p:nvSpPr>
        <p:spPr/>
        <p:txBody>
          <a:bodyPr rtlCol="0"/>
          <a:lstStyle/>
          <a:p>
            <a:fld id="{B17FDE6C-4276-4FF6-8E9A-FF61D5089139}" type="datetime8">
              <a:rPr lang="fr-FR" smtClean="0"/>
              <a:t>10/11/2022 22:11</a:t>
            </a:fld>
            <a:endParaRPr lang="fr-FR"/>
          </a:p>
        </p:txBody>
      </p:sp>
      <p:sp>
        <p:nvSpPr>
          <p:cNvPr id="12" name="Slide Number Placeholder 11"/>
          <p:cNvSpPr>
            <a:spLocks noGrp="1"/>
          </p:cNvSpPr>
          <p:nvPr>
            <p:ph type="sldNum" sz="quarter" idx="16"/>
          </p:nvPr>
        </p:nvSpPr>
        <p:spPr/>
        <p:txBody>
          <a:bodyPr rtlCol="0"/>
          <a:lstStyle/>
          <a:p>
            <a:pPr algn="ctr"/>
            <a:fld id="{1AD93096-5B34-4342-9326-69289CEAE4C2}" type="slidenum">
              <a:rPr/>
              <a:pPr algn="ctr"/>
              <a:t>‹N°›</a:t>
            </a:fld>
            <a:endParaRPr lang="fr-FR"/>
          </a:p>
        </p:txBody>
      </p:sp>
      <p:sp>
        <p:nvSpPr>
          <p:cNvPr id="14" name="Footer Placeholder 13"/>
          <p:cNvSpPr>
            <a:spLocks noGrp="1"/>
          </p:cNvSpPr>
          <p:nvPr>
            <p:ph type="ftr" sz="quarter" idx="17"/>
          </p:nvPr>
        </p:nvSpPr>
        <p:spPr/>
        <p:txBody>
          <a:bodyPr rtlCol="0"/>
          <a:lstStyle/>
          <a:p>
            <a:endParaRPr lang="fr-F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latinLnBrk="0">
              <a:buFontTx/>
              <a:buNone/>
              <a:defRPr lang="fr-FR" sz="2000" b="1">
                <a:solidFill>
                  <a:srgbClr val="FFFFFF"/>
                </a:solidFill>
              </a:defRPr>
            </a:lvl1pPr>
          </a:lstStyle>
          <a:p>
            <a:pPr lvl="0"/>
            <a:r>
              <a:rPr lang="fr-FR"/>
              <a:t>Modifier les styles du texte du masque</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latinLnBrk="0">
              <a:buFontTx/>
              <a:buNone/>
              <a:defRPr lang="fr-FR" sz="2000" b="1">
                <a:solidFill>
                  <a:srgbClr val="FFFFFF"/>
                </a:solidFill>
              </a:defRPr>
            </a:lvl1pPr>
          </a:lstStyle>
          <a:p>
            <a:pPr lvl="0"/>
            <a:r>
              <a:rPr lang="fr-FR"/>
              <a:t>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p>
        </p:txBody>
      </p:sp>
      <p:sp>
        <p:nvSpPr>
          <p:cNvPr id="3" name="Date Placeholder 2"/>
          <p:cNvSpPr>
            <a:spLocks noGrp="1"/>
          </p:cNvSpPr>
          <p:nvPr>
            <p:ph type="dt" sz="half" idx="10"/>
          </p:nvPr>
        </p:nvSpPr>
        <p:spPr/>
        <p:txBody>
          <a:bodyPr/>
          <a:lstStyle/>
          <a:p>
            <a:fld id="{F7B6C002-30BE-4618-8328-F40A8694E8A1}" type="datetime8">
              <a:rPr lang="fr-FR" smtClean="0"/>
              <a:t>10/11/2022 22:11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lvl1pPr latinLnBrk="0">
              <a:defRPr lang="fr-FR">
                <a:solidFill>
                  <a:srgbClr val="FFFFFF"/>
                </a:solidFill>
              </a:defRPr>
            </a:lvl1pPr>
          </a:lstStyle>
          <a:p>
            <a:fld id="{1AD93096-5B34-4342-9326-69289CEAE4C2}" type="slidenum">
              <a:rPr/>
              <a:pPr/>
              <a:t>‹N°›</a:t>
            </a:fld>
            <a:endParaRPr lang="fr-FR">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1C8681-7E02-47E9-889D-D5804EA54A5E}" type="datetime8">
              <a:rPr lang="fr-FR" smtClean="0"/>
              <a:t>10/11/2022 22:11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a:xfrm>
            <a:off x="0" y="6248400"/>
            <a:ext cx="533400" cy="381000"/>
          </a:xfrm>
        </p:spPr>
        <p:txBody>
          <a:bodyPr/>
          <a:lstStyle>
            <a:lvl1pPr latinLnBrk="0">
              <a:defRPr lang="fr-FR">
                <a:solidFill>
                  <a:schemeClr val="tx2"/>
                </a:solidFill>
              </a:defRPr>
            </a:lvl1pPr>
          </a:lstStyle>
          <a:p>
            <a:fld id="{1AD93096-5B34-4342-9326-69289CEAE4C2}" type="slidenum">
              <a:rPr/>
              <a:pPr/>
              <a:t>‹N°›</a:t>
            </a:fld>
            <a:endParaRPr lang="fr-FR">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latinLnBrk="0">
              <a:buNone/>
              <a:defRPr lang="fr-FR" sz="4400" b="0"/>
            </a:lvl1pPr>
          </a:lstStyle>
          <a:p>
            <a:r>
              <a:rPr lang="fr-FR"/>
              <a:t>Modifiez le style du titre</a:t>
            </a:r>
          </a:p>
        </p:txBody>
      </p:sp>
      <p:sp>
        <p:nvSpPr>
          <p:cNvPr id="5" name="Date Placeholder 4"/>
          <p:cNvSpPr>
            <a:spLocks noGrp="1"/>
          </p:cNvSpPr>
          <p:nvPr>
            <p:ph type="dt" sz="half" idx="10"/>
          </p:nvPr>
        </p:nvSpPr>
        <p:spPr/>
        <p:txBody>
          <a:bodyPr/>
          <a:lstStyle/>
          <a:p>
            <a:fld id="{E92E7C78-59E6-423F-9EE6-03E8B81A0FC5}" type="datetime8">
              <a:rPr lang="fr-FR" smtClean="0"/>
              <a:t>10/11/2022 22:11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lvl1pPr latinLnBrk="0">
              <a:defRPr lang="fr-FR">
                <a:solidFill>
                  <a:srgbClr val="FFFFFF"/>
                </a:solidFill>
              </a:defRPr>
            </a:lvl1pPr>
          </a:lstStyle>
          <a:p>
            <a:fld id="{1AD93096-5B34-4342-9326-69289CEAE4C2}" type="slidenum">
              <a:rPr/>
              <a:pPr/>
              <a:t>‹N°›</a:t>
            </a:fld>
            <a:endParaRPr lang="fr-FR">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latinLnBrk="0">
              <a:spcAft>
                <a:spcPts val="1000"/>
              </a:spcAft>
              <a:buNone/>
              <a:defRPr lang="fr-FR" sz="1800"/>
            </a:lvl1pPr>
            <a:lvl2pPr>
              <a:buNone/>
              <a:defRPr lang="fr-FR" sz="1200"/>
            </a:lvl2pPr>
            <a:lvl3pPr>
              <a:buNone/>
              <a:defRPr lang="fr-FR" sz="1000"/>
            </a:lvl3pPr>
            <a:lvl4pPr>
              <a:buNone/>
              <a:defRPr lang="fr-FR" sz="900"/>
            </a:lvl4pPr>
            <a:lvl5pPr>
              <a:buNone/>
              <a:defRPr lang="fr-FR" sz="900"/>
            </a:lvl5pPr>
          </a:lstStyle>
          <a:p>
            <a:pPr lvl="0"/>
            <a:r>
              <a:rPr lang="fr-FR"/>
              <a:t>Modifier les styles du texte du masque</a:t>
            </a:r>
          </a:p>
        </p:txBody>
      </p:sp>
      <p:sp>
        <p:nvSpPr>
          <p:cNvPr id="9" name="Content Placeholder 8"/>
          <p:cNvSpPr>
            <a:spLocks noGrp="1"/>
          </p:cNvSpPr>
          <p:nvPr>
            <p:ph sz="quarter" idx="1"/>
          </p:nvPr>
        </p:nvSpPr>
        <p:spPr>
          <a:xfrm>
            <a:off x="2362200" y="1752600"/>
            <a:ext cx="6400800" cy="44196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latinLnBrk="0">
              <a:buFontTx/>
              <a:buNone/>
              <a:defRPr lang="fr-FR" sz="1700"/>
            </a:lvl1pPr>
            <a:lvl2pPr>
              <a:buFontTx/>
              <a:buNone/>
              <a:defRPr lang="fr-FR" sz="1200"/>
            </a:lvl2pPr>
            <a:lvl3pPr>
              <a:buFontTx/>
              <a:buNone/>
              <a:defRPr lang="fr-FR" sz="1000"/>
            </a:lvl3pPr>
            <a:lvl4pPr>
              <a:buFontTx/>
              <a:buNone/>
              <a:defRPr lang="fr-FR" sz="900"/>
            </a:lvl4pPr>
            <a:lvl5pPr>
              <a:buFontTx/>
              <a:buNone/>
              <a:defRPr lang="fr-FR" sz="900"/>
            </a:lvl5pPr>
          </a:lstStyle>
          <a:p>
            <a:pPr lvl="0"/>
            <a:r>
              <a:rPr lang="fr-FR"/>
              <a:t>Modifier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2" name="Title 1"/>
          <p:cNvSpPr>
            <a:spLocks noGrp="1"/>
          </p:cNvSpPr>
          <p:nvPr>
            <p:ph type="title"/>
          </p:nvPr>
        </p:nvSpPr>
        <p:spPr>
          <a:xfrm>
            <a:off x="1600200" y="4648200"/>
            <a:ext cx="7315200" cy="685800"/>
          </a:xfrm>
        </p:spPr>
        <p:txBody>
          <a:bodyPr anchor="ctr"/>
          <a:lstStyle>
            <a:lvl1pPr algn="l" latinLnBrk="0">
              <a:buNone/>
              <a:defRPr lang="fr-FR" sz="2800" b="0">
                <a:solidFill>
                  <a:srgbClr val="FFFFFF"/>
                </a:solidFill>
              </a:defRPr>
            </a:lvl1pPr>
          </a:lstStyle>
          <a:p>
            <a:r>
              <a:rPr lang="fr-FR"/>
              <a:t>Modifiez le style du titre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12" name="Date Placeholder 11"/>
          <p:cNvSpPr>
            <a:spLocks noGrp="1"/>
          </p:cNvSpPr>
          <p:nvPr>
            <p:ph type="dt" sz="half" idx="10"/>
          </p:nvPr>
        </p:nvSpPr>
        <p:spPr>
          <a:xfrm>
            <a:off x="6248400" y="6248400"/>
            <a:ext cx="2667000" cy="365125"/>
          </a:xfrm>
        </p:spPr>
        <p:txBody>
          <a:bodyPr rtlCol="0"/>
          <a:lstStyle/>
          <a:p>
            <a:fld id="{2A5DD1CC-B466-4667-812A-6BF84995B105}" type="datetime8">
              <a:rPr lang="fr-FR" smtClean="0"/>
              <a:t>10/11/2022 22:11</a:t>
            </a:fld>
            <a:endParaRPr lang="fr-FR"/>
          </a:p>
        </p:txBody>
      </p:sp>
      <p:sp>
        <p:nvSpPr>
          <p:cNvPr id="13" name="Slide Number Placeholder 12"/>
          <p:cNvSpPr>
            <a:spLocks noGrp="1"/>
          </p:cNvSpPr>
          <p:nvPr>
            <p:ph type="sldNum" sz="quarter" idx="11"/>
          </p:nvPr>
        </p:nvSpPr>
        <p:spPr>
          <a:xfrm>
            <a:off x="0" y="4667249"/>
            <a:ext cx="1447800" cy="663578"/>
          </a:xfrm>
        </p:spPr>
        <p:txBody>
          <a:bodyPr rtlCol="0"/>
          <a:lstStyle>
            <a:lvl1pPr latinLnBrk="0">
              <a:defRPr lang="fr-FR" sz="2800"/>
            </a:lvl1pPr>
          </a:lstStyle>
          <a:p>
            <a:pPr algn="ctr"/>
            <a:fld id="{1AD93096-5B34-4342-9326-69289CEAE4C2}" type="slidenum">
              <a:rPr/>
              <a:pPr algn="ctr"/>
              <a:t>‹N°›</a:t>
            </a:fld>
            <a:endParaRPr lang="fr-FR" sz="2800"/>
          </a:p>
        </p:txBody>
      </p:sp>
      <p:sp>
        <p:nvSpPr>
          <p:cNvPr id="14" name="Footer Placeholder 13"/>
          <p:cNvSpPr>
            <a:spLocks noGrp="1"/>
          </p:cNvSpPr>
          <p:nvPr>
            <p:ph type="ftr" sz="quarter" idx="12"/>
          </p:nvPr>
        </p:nvSpPr>
        <p:spPr>
          <a:xfrm>
            <a:off x="1600200" y="6248206"/>
            <a:ext cx="4572000" cy="365125"/>
          </a:xfrm>
        </p:spPr>
        <p:txBody>
          <a:bodyPr rtlCol="0"/>
          <a:lstStyle/>
          <a:p>
            <a:endParaRPr lang="fr-F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latinLnBrk="0">
              <a:buNone/>
              <a:defRPr lang="fr-FR" sz="3200"/>
            </a:lvl1pPr>
          </a:lstStyle>
          <a:p>
            <a:r>
              <a:rPr lang="fr-FR"/>
              <a:t>Cliquez sur l'icône pour ajouter une image</a:t>
            </a: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fr-FR"/>
              <a:t>Cliquez pour modifier le style du titre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niveau</a:t>
            </a:r>
          </a:p>
          <a:p>
            <a:pPr lvl="6"/>
            <a:r>
              <a:rPr lang="fr-FR"/>
              <a:t>Septième niveau</a:t>
            </a:r>
          </a:p>
          <a:p>
            <a:pPr lvl="7"/>
            <a:r>
              <a:rPr lang="fr-FR"/>
              <a:t>Huitième niveau</a:t>
            </a:r>
          </a:p>
          <a:p>
            <a:pPr lvl="8"/>
            <a:r>
              <a:rPr lang="fr-FR"/>
              <a:t>Neuvième niveau</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latinLnBrk="0">
              <a:defRPr lang="fr-FR" sz="1400">
                <a:solidFill>
                  <a:schemeClr val="tx2"/>
                </a:solidFill>
              </a:defRPr>
            </a:lvl1pPr>
          </a:lstStyle>
          <a:p>
            <a:fld id="{E934F4DB-20EE-4C3D-8ACF-E8451C54EF35}" type="datetime8">
              <a:rPr lang="fr-FR" smtClean="0">
                <a:solidFill>
                  <a:schemeClr val="tx2"/>
                </a:solidFill>
              </a:rPr>
              <a:t>10/11/2022 22:11</a:t>
            </a:fld>
            <a:endParaRPr lang="fr-FR" sz="140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latinLnBrk="0">
              <a:defRPr lang="fr-FR" sz="1400">
                <a:solidFill>
                  <a:schemeClr val="tx2"/>
                </a:solidFill>
              </a:defRPr>
            </a:lvl1pPr>
          </a:lstStyle>
          <a:p>
            <a:pPr algn="r"/>
            <a:endParaRPr lang="fr-FR" sz="140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latinLnBrk="0">
              <a:defRPr lang="fr-FR" sz="1400" b="1">
                <a:solidFill>
                  <a:srgbClr val="FFFFFF"/>
                </a:solidFill>
              </a:defRPr>
            </a:lvl1pPr>
          </a:lstStyle>
          <a:p>
            <a:pPr algn="ctr"/>
            <a:fld id="{72AC53DF-4216-466D-99A7-94400E6C2A25}" type="slidenum">
              <a:rPr lang="fr-FR" sz="1200">
                <a:solidFill>
                  <a:schemeClr val="tx2"/>
                </a:solidFill>
              </a:rPr>
              <a:pPr algn="ctr"/>
              <a:t>‹N°›</a:t>
            </a:fld>
            <a:endParaRPr lang="fr-FR" sz="1400" b="1">
              <a:solidFill>
                <a:srgbClr val="FFFFFF"/>
              </a:solidFill>
            </a:endParaRP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hf hdr="0" ftr="0" dt="0"/>
  <p:txStyles>
    <p:titleStyle>
      <a:lvl1pPr algn="l" rtl="0" eaLnBrk="1" latinLnBrk="0" hangingPunct="1">
        <a:spcBef>
          <a:spcPct val="0"/>
        </a:spcBef>
        <a:buNone/>
        <a:defRPr lang="fr-FR"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lang="fr-F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lang="fr-F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lang="fr-F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lang="fr-F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lang="fr-F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lang="fr-F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lang="fr-F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lang="fr-F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lang="fr-FR" sz="1800" kern="1200" baseline="0">
          <a:solidFill>
            <a:schemeClr val="tx1"/>
          </a:solidFill>
          <a:latin typeface="+mn-lt"/>
          <a:ea typeface="+mn-ea"/>
          <a:cs typeface="+mn-cs"/>
        </a:defRPr>
      </a:lvl9pPr>
    </p:bodyStyle>
    <p:otherStyle>
      <a:lvl1pPr marL="0" algn="l" rtl="0" eaLnBrk="1" latinLnBrk="0" hangingPunct="1">
        <a:defRPr lang="fr-FR" kern="1200">
          <a:solidFill>
            <a:schemeClr val="tx1"/>
          </a:solidFill>
          <a:latin typeface="+mn-lt"/>
          <a:ea typeface="+mn-ea"/>
          <a:cs typeface="+mn-cs"/>
        </a:defRPr>
      </a:lvl1pPr>
      <a:lvl2pPr marL="457200" algn="l" rtl="0" eaLnBrk="1" hangingPunct="1">
        <a:defRPr lang="fr-FR" kern="1200">
          <a:solidFill>
            <a:schemeClr val="tx1"/>
          </a:solidFill>
          <a:latin typeface="+mn-lt"/>
          <a:ea typeface="+mn-ea"/>
          <a:cs typeface="+mn-cs"/>
        </a:defRPr>
      </a:lvl2pPr>
      <a:lvl3pPr marL="914400" algn="l" rtl="0" eaLnBrk="1" hangingPunct="1">
        <a:defRPr lang="fr-FR" kern="1200">
          <a:solidFill>
            <a:schemeClr val="tx1"/>
          </a:solidFill>
          <a:latin typeface="+mn-lt"/>
          <a:ea typeface="+mn-ea"/>
          <a:cs typeface="+mn-cs"/>
        </a:defRPr>
      </a:lvl3pPr>
      <a:lvl4pPr marL="1371600" algn="l" rtl="0" eaLnBrk="1" hangingPunct="1">
        <a:defRPr lang="fr-FR" kern="1200">
          <a:solidFill>
            <a:schemeClr val="tx1"/>
          </a:solidFill>
          <a:latin typeface="+mn-lt"/>
          <a:ea typeface="+mn-ea"/>
          <a:cs typeface="+mn-cs"/>
        </a:defRPr>
      </a:lvl4pPr>
      <a:lvl5pPr marL="1828800" algn="l" rtl="0" eaLnBrk="1" hangingPunct="1">
        <a:defRPr lang="fr-FR" kern="1200">
          <a:solidFill>
            <a:schemeClr val="tx1"/>
          </a:solidFill>
          <a:latin typeface="+mn-lt"/>
          <a:ea typeface="+mn-ea"/>
          <a:cs typeface="+mn-cs"/>
        </a:defRPr>
      </a:lvl5pPr>
      <a:lvl6pPr marL="2286000" algn="l" rtl="0" eaLnBrk="1" hangingPunct="1">
        <a:defRPr lang="fr-FR" kern="1200">
          <a:solidFill>
            <a:schemeClr val="tx1"/>
          </a:solidFill>
          <a:latin typeface="+mn-lt"/>
          <a:ea typeface="+mn-ea"/>
          <a:cs typeface="+mn-cs"/>
        </a:defRPr>
      </a:lvl6pPr>
      <a:lvl7pPr marL="2743200" algn="l" rtl="0" eaLnBrk="1" hangingPunct="1">
        <a:defRPr lang="fr-FR" kern="1200">
          <a:solidFill>
            <a:schemeClr val="tx1"/>
          </a:solidFill>
          <a:latin typeface="+mn-lt"/>
          <a:ea typeface="+mn-ea"/>
          <a:cs typeface="+mn-cs"/>
        </a:defRPr>
      </a:lvl7pPr>
      <a:lvl8pPr marL="3200400" algn="l" rtl="0" eaLnBrk="1" hangingPunct="1">
        <a:defRPr lang="fr-FR" kern="1200">
          <a:solidFill>
            <a:schemeClr val="tx1"/>
          </a:solidFill>
          <a:latin typeface="+mn-lt"/>
          <a:ea typeface="+mn-ea"/>
          <a:cs typeface="+mn-cs"/>
        </a:defRPr>
      </a:lvl8pPr>
      <a:lvl9pPr marL="3657600" algn="l" rtl="0" eaLnBrk="1" hangingPunct="1">
        <a:defRPr lang="fr-F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laws-lois.justice.gc.ca/fra/lois/e-1.6/page-2.html#h-6"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combattrelepourriel.gc.ca/eic/site/030.nsf/fra/accuei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statista.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laws-lois.justice.gc.ca/fra/lois/E-1.6/page-2.html#h-6"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683568" y="4038600"/>
            <a:ext cx="8155632" cy="1828800"/>
          </a:xfrm>
        </p:spPr>
        <p:txBody>
          <a:bodyPr>
            <a:normAutofit fontScale="90000"/>
          </a:bodyPr>
          <a:lstStyle/>
          <a:p>
            <a:r>
              <a:rPr lang="fr-CA" noProof="0" dirty="0"/>
              <a:t>CYB1033: </a:t>
            </a:r>
            <a:br>
              <a:rPr lang="fr-CA" noProof="0" dirty="0"/>
            </a:br>
            <a:r>
              <a:rPr lang="fr-CA" sz="4400" b="1"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Aspects légaux de la cybersécurité</a:t>
            </a:r>
            <a:r>
              <a:rPr lang="fr-CA" noProof="0" dirty="0"/>
              <a:t> </a:t>
            </a:r>
            <a:br>
              <a:rPr lang="fr-CA" noProof="0" dirty="0"/>
            </a:br>
            <a:r>
              <a:rPr lang="fr-CA" noProof="0" dirty="0"/>
              <a:t>Chapitre 8</a:t>
            </a:r>
            <a:r>
              <a:rPr lang="fr-CA" noProof="0"/>
              <a:t>: Pourriel et LCAP</a:t>
            </a:r>
            <a:endParaRPr lang="fr-CA" noProof="0" dirty="0"/>
          </a:p>
        </p:txBody>
      </p:sp>
      <p:sp>
        <p:nvSpPr>
          <p:cNvPr id="3" name="Rectangle 2"/>
          <p:cNvSpPr>
            <a:spLocks noGrp="1"/>
          </p:cNvSpPr>
          <p:nvPr>
            <p:ph type="subTitle" idx="1"/>
          </p:nvPr>
        </p:nvSpPr>
        <p:spPr/>
        <p:txBody>
          <a:bodyPr>
            <a:normAutofit/>
          </a:bodyPr>
          <a:lstStyle/>
          <a:p>
            <a:r>
              <a:rPr lang="fr-CA" noProof="0" dirty="0"/>
              <a:t>      Luigi Logrippo w3.uqo.ca/</a:t>
            </a:r>
            <a:r>
              <a:rPr lang="fr-CA" b="1" noProof="0" dirty="0" err="1"/>
              <a:t>luigi</a:t>
            </a:r>
            <a:r>
              <a:rPr lang="fr-CA" noProof="0" dirty="0"/>
              <a:t>/CYB1103</a:t>
            </a:r>
          </a:p>
        </p:txBody>
      </p:sp>
      <p:sp>
        <p:nvSpPr>
          <p:cNvPr id="4" name="ZoneTexte 3"/>
          <p:cNvSpPr txBox="1"/>
          <p:nvPr/>
        </p:nvSpPr>
        <p:spPr>
          <a:xfrm>
            <a:off x="683568" y="6237312"/>
            <a:ext cx="1008112" cy="369332"/>
          </a:xfrm>
          <a:prstGeom prst="rect">
            <a:avLst/>
          </a:prstGeom>
          <a:noFill/>
        </p:spPr>
        <p:txBody>
          <a:bodyPr wrap="square" rtlCol="0">
            <a:spAutoFit/>
          </a:bodyPr>
          <a:lstStyle/>
          <a:p>
            <a:r>
              <a:rPr lang="fr-CA" dirty="0"/>
              <a:t>UQO</a:t>
            </a:r>
          </a:p>
        </p:txBody>
      </p:sp>
      <p:sp>
        <p:nvSpPr>
          <p:cNvPr id="5" name="Espace réservé du numéro de diapositive 4"/>
          <p:cNvSpPr>
            <a:spLocks noGrp="1"/>
          </p:cNvSpPr>
          <p:nvPr>
            <p:ph type="sldNum" sz="quarter" idx="12"/>
          </p:nvPr>
        </p:nvSpPr>
        <p:spPr/>
        <p:txBody>
          <a:bodyPr/>
          <a:lstStyle/>
          <a:p>
            <a:fld id="{72AC53DF-4216-466D-99A7-94400E6C2A25}" type="slidenum">
              <a:rPr lang="fr-CA" smtClean="0"/>
              <a:pPr/>
              <a:t>1</a:t>
            </a:fld>
            <a:endParaRPr lang="fr-CA">
              <a:solidFill>
                <a:schemeClr val="tx2"/>
              </a:solidFill>
            </a:endParaRPr>
          </a:p>
        </p:txBody>
      </p:sp>
      <p:pic>
        <p:nvPicPr>
          <p:cNvPr id="6" name="Image 1" descr="cid:image002.jpg@01D12769.B42862D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6021462"/>
            <a:ext cx="12192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utoShape 2" descr="Image result for no copyright symb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A"/>
          </a:p>
        </p:txBody>
      </p:sp>
      <p:pic>
        <p:nvPicPr>
          <p:cNvPr id="9" name="Image 8"/>
          <p:cNvPicPr>
            <a:picLocks noChangeAspect="1"/>
          </p:cNvPicPr>
          <p:nvPr/>
        </p:nvPicPr>
        <p:blipFill>
          <a:blip r:embed="rId4"/>
          <a:stretch>
            <a:fillRect/>
          </a:stretch>
        </p:blipFill>
        <p:spPr>
          <a:xfrm>
            <a:off x="2367136" y="6159293"/>
            <a:ext cx="448129" cy="44812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À noter</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10</a:t>
            </a:fld>
            <a:endParaRPr lang="fr-CA">
              <a:solidFill>
                <a:srgbClr val="FFFFFF"/>
              </a:solidFill>
            </a:endParaRPr>
          </a:p>
        </p:txBody>
      </p:sp>
      <p:sp>
        <p:nvSpPr>
          <p:cNvPr id="4" name="Espace réservé du contenu 3"/>
          <p:cNvSpPr>
            <a:spLocks noGrp="1"/>
          </p:cNvSpPr>
          <p:nvPr>
            <p:ph sz="quarter" idx="1"/>
          </p:nvPr>
        </p:nvSpPr>
        <p:spPr/>
        <p:txBody>
          <a:bodyPr>
            <a:normAutofit lnSpcReduction="10000"/>
          </a:bodyPr>
          <a:lstStyle/>
          <a:p>
            <a:r>
              <a:rPr lang="fr-CA" dirty="0"/>
              <a:t>Les mots ‘message électronique </a:t>
            </a:r>
            <a:r>
              <a:rPr lang="fr-CA" dirty="0">
                <a:solidFill>
                  <a:srgbClr val="FF0000"/>
                </a:solidFill>
              </a:rPr>
              <a:t>commercial</a:t>
            </a:r>
            <a:r>
              <a:rPr lang="fr-CA" dirty="0"/>
              <a:t>’ excluent de la loi des catégories très importantes de pourriels, p.ex. ceux non reliés à activités commerciales (fraudes non-commerciales)</a:t>
            </a:r>
          </a:p>
          <a:p>
            <a:r>
              <a:rPr lang="fr-CA" dirty="0"/>
              <a:t>Ne parle pas d’envoi ‘en masse’ donc un envoi individuel pourrait aussi être ciblé</a:t>
            </a:r>
          </a:p>
          <a:p>
            <a:r>
              <a:rPr lang="fr-CA" dirty="0"/>
              <a:t>Consentement </a:t>
            </a:r>
            <a:r>
              <a:rPr lang="fr-CA" dirty="0">
                <a:solidFill>
                  <a:srgbClr val="C00000"/>
                </a:solidFill>
              </a:rPr>
              <a:t>implicite</a:t>
            </a:r>
            <a:r>
              <a:rPr lang="fr-CA" dirty="0"/>
              <a:t> (tacite) est mentionné, ce qui ouvre une grande exception!</a:t>
            </a:r>
          </a:p>
          <a:p>
            <a:pPr lvl="1"/>
            <a:r>
              <a:rPr lang="fr-CA" dirty="0"/>
              <a:t>D’autres pays (voir Europe) ont des lois plus strictes, exigent consentement explicite </a:t>
            </a:r>
          </a:p>
        </p:txBody>
      </p:sp>
    </p:spTree>
    <p:extLst>
      <p:ext uri="{BB962C8B-B14F-4D97-AF65-F5344CB8AC3E}">
        <p14:creationId xmlns:p14="http://schemas.microsoft.com/office/powerpoint/2010/main" val="3371992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02F099-3EDD-B0BE-548F-11C123AC81B3}"/>
              </a:ext>
            </a:extLst>
          </p:cNvPr>
          <p:cNvSpPr>
            <a:spLocks noGrp="1"/>
          </p:cNvSpPr>
          <p:nvPr>
            <p:ph type="title"/>
          </p:nvPr>
        </p:nvSpPr>
        <p:spPr/>
        <p:txBody>
          <a:bodyPr/>
          <a:lstStyle/>
          <a:p>
            <a:r>
              <a:rPr lang="fr-CA" dirty="0"/>
              <a:t>Consentement tacite</a:t>
            </a:r>
          </a:p>
        </p:txBody>
      </p:sp>
      <p:sp>
        <p:nvSpPr>
          <p:cNvPr id="3" name="Espace réservé du numéro de diapositive 2">
            <a:extLst>
              <a:ext uri="{FF2B5EF4-FFF2-40B4-BE49-F238E27FC236}">
                <a16:creationId xmlns:a16="http://schemas.microsoft.com/office/drawing/2014/main" id="{9C200DA2-86F9-4CDE-7680-56D12AFDD1B4}"/>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11</a:t>
            </a:fld>
            <a:endParaRPr lang="fr-CA">
              <a:solidFill>
                <a:srgbClr val="FFFFFF"/>
              </a:solidFill>
            </a:endParaRPr>
          </a:p>
        </p:txBody>
      </p:sp>
      <p:sp>
        <p:nvSpPr>
          <p:cNvPr id="4" name="Espace réservé du contenu 3">
            <a:extLst>
              <a:ext uri="{FF2B5EF4-FFF2-40B4-BE49-F238E27FC236}">
                <a16:creationId xmlns:a16="http://schemas.microsoft.com/office/drawing/2014/main" id="{63F02A4F-E20A-FA02-E351-586A2CB2DB0E}"/>
              </a:ext>
            </a:extLst>
          </p:cNvPr>
          <p:cNvSpPr>
            <a:spLocks noGrp="1"/>
          </p:cNvSpPr>
          <p:nvPr>
            <p:ph sz="quarter" idx="1"/>
          </p:nvPr>
        </p:nvSpPr>
        <p:spPr/>
        <p:txBody>
          <a:bodyPr/>
          <a:lstStyle/>
          <a:p>
            <a:r>
              <a:rPr lang="fr-CA" dirty="0"/>
              <a:t>Entre les raisons de ‘consentement tacite’ il y a le fait que le récipiendaire a </a:t>
            </a:r>
          </a:p>
          <a:p>
            <a:pPr lvl="1"/>
            <a:r>
              <a:rPr lang="fr-CA" dirty="0"/>
              <a:t>‘publié bien en vue’ son adresse électronique, </a:t>
            </a:r>
          </a:p>
          <a:p>
            <a:pPr lvl="1"/>
            <a:r>
              <a:rPr lang="fr-CA" dirty="0"/>
              <a:t>il n’a pas indiqué de ne pas vouloir recevoir des messages commerciaux</a:t>
            </a:r>
          </a:p>
          <a:p>
            <a:pPr lvl="1"/>
            <a:r>
              <a:rPr lang="fr-CA" dirty="0"/>
              <a:t>le message est relié à ses activités</a:t>
            </a:r>
          </a:p>
          <a:p>
            <a:pPr lvl="2"/>
            <a:r>
              <a:rPr lang="fr-CA" dirty="0"/>
              <a:t>Il y a des défs. détaillées sur tout ça</a:t>
            </a:r>
          </a:p>
        </p:txBody>
      </p:sp>
    </p:spTree>
    <p:extLst>
      <p:ext uri="{BB962C8B-B14F-4D97-AF65-F5344CB8AC3E}">
        <p14:creationId xmlns:p14="http://schemas.microsoft.com/office/powerpoint/2010/main" val="125760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Conditions à respecter (paragr. </a:t>
            </a:r>
            <a:r>
              <a:rPr lang="fr-CA"/>
              <a:t>2)</a:t>
            </a:r>
            <a:endParaRPr lang="fr-CA" dirty="0"/>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12</a:t>
            </a:fld>
            <a:endParaRPr lang="fr-CA">
              <a:solidFill>
                <a:srgbClr val="FFFFFF"/>
              </a:solidFill>
            </a:endParaRPr>
          </a:p>
        </p:txBody>
      </p:sp>
      <p:sp>
        <p:nvSpPr>
          <p:cNvPr id="4" name="Espace réservé du contenu 3"/>
          <p:cNvSpPr>
            <a:spLocks noGrp="1"/>
          </p:cNvSpPr>
          <p:nvPr>
            <p:ph sz="quarter" idx="1"/>
          </p:nvPr>
        </p:nvSpPr>
        <p:spPr/>
        <p:txBody>
          <a:bodyPr>
            <a:normAutofit fontScale="92500" lnSpcReduction="10000"/>
          </a:bodyPr>
          <a:lstStyle/>
          <a:p>
            <a:r>
              <a:rPr lang="fr-CA" b="1" dirty="0"/>
              <a:t>(2)</a:t>
            </a:r>
            <a:r>
              <a:rPr lang="fr-CA" dirty="0"/>
              <a:t> Le message doit respecter les exigences réglementaires quant à sa forme et comporter, </a:t>
            </a:r>
            <a:r>
              <a:rPr lang="fr-CA" b="1" dirty="0"/>
              <a:t>à la fois</a:t>
            </a:r>
            <a:r>
              <a:rPr lang="fr-CA" dirty="0"/>
              <a:t> :</a:t>
            </a:r>
          </a:p>
          <a:p>
            <a:pPr lvl="1"/>
            <a:r>
              <a:rPr lang="fr-CA" b="1" dirty="0"/>
              <a:t>a)</a:t>
            </a:r>
            <a:r>
              <a:rPr lang="fr-CA" dirty="0"/>
              <a:t> les renseignements réglementaires permettant d’</a:t>
            </a:r>
            <a:r>
              <a:rPr lang="fr-CA" i="1" dirty="0"/>
              <a:t>identifier</a:t>
            </a:r>
            <a:r>
              <a:rPr lang="fr-CA" dirty="0"/>
              <a:t> la personne qui l’a envoyé ainsi que, le cas échéant, celle au nom de qui il a été envoyé;</a:t>
            </a:r>
          </a:p>
          <a:p>
            <a:pPr lvl="1"/>
            <a:r>
              <a:rPr lang="fr-CA" b="1" dirty="0"/>
              <a:t>b)</a:t>
            </a:r>
            <a:r>
              <a:rPr lang="fr-CA" dirty="0"/>
              <a:t> les renseignements permettant à la personne qui l’a reçu de </a:t>
            </a:r>
            <a:r>
              <a:rPr lang="fr-CA" i="1" dirty="0"/>
              <a:t>communiquer facilement </a:t>
            </a:r>
            <a:r>
              <a:rPr lang="fr-CA" dirty="0"/>
              <a:t>avec l’une ou l’autre des personnes visées à l’alinéa a);</a:t>
            </a:r>
          </a:p>
          <a:p>
            <a:pPr lvl="1"/>
            <a:r>
              <a:rPr lang="fr-CA" b="1" dirty="0"/>
              <a:t>c)</a:t>
            </a:r>
            <a:r>
              <a:rPr lang="fr-CA" dirty="0"/>
              <a:t> la description d’un </a:t>
            </a:r>
            <a:r>
              <a:rPr lang="fr-CA" i="1" dirty="0"/>
              <a:t>mécanisme d’exclusion </a:t>
            </a:r>
          </a:p>
          <a:p>
            <a:pPr lvl="2"/>
            <a:r>
              <a:rPr lang="fr-CA" i="1" dirty="0"/>
              <a:t>Se désabonner</a:t>
            </a:r>
          </a:p>
          <a:p>
            <a:pPr lvl="2"/>
            <a:r>
              <a:rPr lang="fr-CA" i="1" dirty="0"/>
              <a:t>La loi n’exige pas qu’il doit être facile de se désabonner</a:t>
            </a:r>
          </a:p>
          <a:p>
            <a:endParaRPr lang="fr-CA" dirty="0"/>
          </a:p>
        </p:txBody>
      </p:sp>
    </p:spTree>
    <p:extLst>
      <p:ext uri="{BB962C8B-B14F-4D97-AF65-F5344CB8AC3E}">
        <p14:creationId xmlns:p14="http://schemas.microsoft.com/office/powerpoint/2010/main" val="914224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CA" sz="4000" dirty="0"/>
              <a:t>Modification des données de transmission </a:t>
            </a:r>
            <a:r>
              <a:rPr lang="fr-CA" sz="2400" dirty="0"/>
              <a:t>(paraît cibler surtout la fausse publicité)</a:t>
            </a:r>
            <a:endParaRPr lang="fr-CA" sz="2800" dirty="0"/>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13</a:t>
            </a:fld>
            <a:endParaRPr lang="fr-CA">
              <a:solidFill>
                <a:srgbClr val="FFFFFF"/>
              </a:solidFill>
            </a:endParaRPr>
          </a:p>
        </p:txBody>
      </p:sp>
      <p:sp>
        <p:nvSpPr>
          <p:cNvPr id="4" name="Espace réservé du contenu 3"/>
          <p:cNvSpPr>
            <a:spLocks noGrp="1"/>
          </p:cNvSpPr>
          <p:nvPr>
            <p:ph sz="quarter" idx="1"/>
          </p:nvPr>
        </p:nvSpPr>
        <p:spPr/>
        <p:txBody>
          <a:bodyPr>
            <a:normAutofit lnSpcReduction="10000"/>
          </a:bodyPr>
          <a:lstStyle/>
          <a:p>
            <a:r>
              <a:rPr lang="fr-CA" b="1" dirty="0"/>
              <a:t>7</a:t>
            </a:r>
            <a:r>
              <a:rPr lang="fr-CA" dirty="0"/>
              <a:t> </a:t>
            </a:r>
            <a:r>
              <a:rPr lang="fr-CA" b="1" dirty="0"/>
              <a:t>(1)</a:t>
            </a:r>
            <a:r>
              <a:rPr lang="fr-CA" dirty="0"/>
              <a:t> Il est interdit, dans le cadre d’activités commerciales, de </a:t>
            </a:r>
            <a:r>
              <a:rPr lang="fr-CA" i="1" dirty="0"/>
              <a:t>modifier ou de faire modifier les données de transmission d’un message électronique de façon à ce qu’il soit livré </a:t>
            </a:r>
            <a:r>
              <a:rPr lang="fr-CA" i="1" dirty="0">
                <a:solidFill>
                  <a:srgbClr val="C00000"/>
                </a:solidFill>
              </a:rPr>
              <a:t>non seulement à la destination précisée par son expéditeur</a:t>
            </a:r>
            <a:r>
              <a:rPr lang="fr-CA" i="1" dirty="0"/>
              <a:t>, mais aussi à une </a:t>
            </a:r>
            <a:r>
              <a:rPr lang="fr-CA" i="1" dirty="0">
                <a:solidFill>
                  <a:srgbClr val="FF0000"/>
                </a:solidFill>
              </a:rPr>
              <a:t>autre destination</a:t>
            </a:r>
            <a:r>
              <a:rPr lang="fr-CA" i="1" dirty="0"/>
              <a:t>,</a:t>
            </a:r>
            <a:r>
              <a:rPr lang="fr-CA" dirty="0"/>
              <a:t> ou encore uniquement à une telle autre destination, sauf dans l’un ou l’autre des cas suivants :</a:t>
            </a:r>
          </a:p>
          <a:p>
            <a:pPr lvl="1"/>
            <a:r>
              <a:rPr lang="fr-CA" b="1" dirty="0"/>
              <a:t>a)</a:t>
            </a:r>
            <a:r>
              <a:rPr lang="fr-CA" dirty="0"/>
              <a:t> la modification est effectuée avec le </a:t>
            </a:r>
            <a:r>
              <a:rPr lang="fr-CA" i="1" dirty="0"/>
              <a:t>consentement </a:t>
            </a:r>
            <a:r>
              <a:rPr lang="fr-CA" dirty="0"/>
              <a:t>exprès de l’expéditeur ou de la personne à qui le message est envoyé …</a:t>
            </a:r>
          </a:p>
          <a:p>
            <a:endParaRPr lang="fr-CA" dirty="0"/>
          </a:p>
        </p:txBody>
      </p:sp>
    </p:spTree>
    <p:extLst>
      <p:ext uri="{BB962C8B-B14F-4D97-AF65-F5344CB8AC3E}">
        <p14:creationId xmlns:p14="http://schemas.microsoft.com/office/powerpoint/2010/main" val="1536586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7048" y="188640"/>
            <a:ext cx="8886952" cy="990600"/>
          </a:xfrm>
        </p:spPr>
        <p:txBody>
          <a:bodyPr>
            <a:noAutofit/>
          </a:bodyPr>
          <a:lstStyle/>
          <a:p>
            <a:r>
              <a:rPr lang="fr-CA" sz="3600" dirty="0"/>
              <a:t>Installation d’un programme d’ordinateur</a:t>
            </a:r>
            <a:br>
              <a:rPr lang="fr-CA" sz="3600" dirty="0"/>
            </a:br>
            <a:r>
              <a:rPr lang="fr-CA" sz="3600" dirty="0"/>
              <a:t>(virus, bots, DoD) – </a:t>
            </a:r>
            <a:r>
              <a:rPr lang="fr-CA" sz="2800" dirty="0"/>
              <a:t>même sans pourriel</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14</a:t>
            </a:fld>
            <a:endParaRPr lang="fr-CA">
              <a:solidFill>
                <a:srgbClr val="FFFFFF"/>
              </a:solidFill>
            </a:endParaRPr>
          </a:p>
        </p:txBody>
      </p:sp>
      <p:sp>
        <p:nvSpPr>
          <p:cNvPr id="4" name="Espace réservé du contenu 3"/>
          <p:cNvSpPr>
            <a:spLocks noGrp="1"/>
          </p:cNvSpPr>
          <p:nvPr>
            <p:ph sz="quarter" idx="1"/>
          </p:nvPr>
        </p:nvSpPr>
        <p:spPr/>
        <p:txBody>
          <a:bodyPr>
            <a:normAutofit/>
          </a:bodyPr>
          <a:lstStyle/>
          <a:p>
            <a:r>
              <a:rPr lang="fr-CA" b="1" dirty="0"/>
              <a:t>8</a:t>
            </a:r>
            <a:r>
              <a:rPr lang="fr-CA" dirty="0"/>
              <a:t> </a:t>
            </a:r>
            <a:r>
              <a:rPr lang="fr-CA" b="1" dirty="0"/>
              <a:t>(1)</a:t>
            </a:r>
            <a:r>
              <a:rPr lang="fr-CA" dirty="0"/>
              <a:t> Il est interdit, </a:t>
            </a:r>
            <a:r>
              <a:rPr lang="fr-CA" b="1" dirty="0"/>
              <a:t>dans le cadre d’activités commerciales</a:t>
            </a:r>
            <a:r>
              <a:rPr lang="fr-CA" dirty="0"/>
              <a:t>, </a:t>
            </a:r>
            <a:r>
              <a:rPr lang="fr-CA" i="1" dirty="0">
                <a:solidFill>
                  <a:srgbClr val="FF0000"/>
                </a:solidFill>
              </a:rPr>
              <a:t>d’installer ou de faire installer un programme d’ordinateur</a:t>
            </a:r>
            <a:r>
              <a:rPr lang="fr-CA" i="1" dirty="0"/>
              <a:t> dans l’ordinateur d’une autre personne ou, après avoir ainsi installé ou fait installer un programme d’ordinateur, </a:t>
            </a:r>
            <a:r>
              <a:rPr lang="fr-CA" i="1" dirty="0">
                <a:solidFill>
                  <a:srgbClr val="FF0000"/>
                </a:solidFill>
              </a:rPr>
              <a:t>de faire envoyer un message électronique par cet ordinateur</a:t>
            </a:r>
            <a:r>
              <a:rPr lang="fr-CA" dirty="0"/>
              <a:t>, sauf si la personne qui accomplit l’acte en question :</a:t>
            </a:r>
          </a:p>
          <a:p>
            <a:pPr lvl="1"/>
            <a:r>
              <a:rPr lang="fr-CA" b="1" dirty="0"/>
              <a:t>a) </a:t>
            </a:r>
            <a:r>
              <a:rPr lang="fr-CA" dirty="0"/>
              <a:t>… le fait avec le consentement exprès du propriétaire ou de l’utilisateur autorisé de l’ordinateur …</a:t>
            </a:r>
          </a:p>
          <a:p>
            <a:endParaRPr lang="fr-CA" dirty="0"/>
          </a:p>
        </p:txBody>
      </p:sp>
    </p:spTree>
    <p:extLst>
      <p:ext uri="{BB962C8B-B14F-4D97-AF65-F5344CB8AC3E}">
        <p14:creationId xmlns:p14="http://schemas.microsoft.com/office/powerpoint/2010/main" val="3366119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04F70B-7D4E-490D-9FD0-043BD7DE8712}"/>
              </a:ext>
            </a:extLst>
          </p:cNvPr>
          <p:cNvSpPr>
            <a:spLocks noGrp="1"/>
          </p:cNvSpPr>
          <p:nvPr>
            <p:ph type="title"/>
          </p:nvPr>
        </p:nvSpPr>
        <p:spPr/>
        <p:txBody>
          <a:bodyPr/>
          <a:lstStyle/>
          <a:p>
            <a:r>
              <a:rPr lang="fr-CA" dirty="0"/>
              <a:t>Pénalités</a:t>
            </a:r>
          </a:p>
        </p:txBody>
      </p:sp>
      <p:sp>
        <p:nvSpPr>
          <p:cNvPr id="3" name="Espace réservé du numéro de diapositive 2">
            <a:extLst>
              <a:ext uri="{FF2B5EF4-FFF2-40B4-BE49-F238E27FC236}">
                <a16:creationId xmlns:a16="http://schemas.microsoft.com/office/drawing/2014/main" id="{1DC956DD-C017-4A39-9C7F-98E27D62D8D1}"/>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15</a:t>
            </a:fld>
            <a:endParaRPr lang="fr-CA">
              <a:solidFill>
                <a:srgbClr val="FFFFFF"/>
              </a:solidFill>
            </a:endParaRPr>
          </a:p>
        </p:txBody>
      </p:sp>
      <p:sp>
        <p:nvSpPr>
          <p:cNvPr id="4" name="Espace réservé du contenu 3">
            <a:extLst>
              <a:ext uri="{FF2B5EF4-FFF2-40B4-BE49-F238E27FC236}">
                <a16:creationId xmlns:a16="http://schemas.microsoft.com/office/drawing/2014/main" id="{69BA4FE0-BA55-47AF-8A64-F8FC885D30EF}"/>
              </a:ext>
            </a:extLst>
          </p:cNvPr>
          <p:cNvSpPr>
            <a:spLocks noGrp="1"/>
          </p:cNvSpPr>
          <p:nvPr>
            <p:ph sz="quarter" idx="1"/>
          </p:nvPr>
        </p:nvSpPr>
        <p:spPr/>
        <p:txBody>
          <a:bodyPr>
            <a:normAutofit fontScale="62500" lnSpcReduction="20000"/>
          </a:bodyPr>
          <a:lstStyle/>
          <a:p>
            <a:r>
              <a:rPr lang="fr-CA" dirty="0"/>
              <a:t>Le CRTC, Conseil de la radiodiffusion et des télécommunications peut imposer des pénalités appelées </a:t>
            </a:r>
            <a:r>
              <a:rPr lang="fr-CA" b="1" dirty="0"/>
              <a:t>SAP=Sanctions Administratives Pécuniaires</a:t>
            </a:r>
          </a:p>
          <a:p>
            <a:r>
              <a:rPr lang="fr-CA" dirty="0"/>
              <a:t>Le Commissariat à la protection de la vie privée peut aussi être impliqué</a:t>
            </a:r>
          </a:p>
          <a:p>
            <a:pPr lvl="1"/>
            <a:r>
              <a:rPr lang="fr-CA" dirty="0"/>
              <a:t>Quiconque contrevient à l’un ou l’autre des </a:t>
            </a:r>
            <a:r>
              <a:rPr lang="fr-CA" u="sng" dirty="0">
                <a:hlinkClick r:id="rId2"/>
              </a:rPr>
              <a:t>articles 6 à 9 de la LCAP</a:t>
            </a:r>
            <a:r>
              <a:rPr lang="fr-CA" dirty="0"/>
              <a:t> commet une infraction pour laquelle il est passible d’une </a:t>
            </a:r>
            <a:r>
              <a:rPr lang="fr-CA" i="1" dirty="0"/>
              <a:t>sanction administrative pécuniaire </a:t>
            </a:r>
            <a:r>
              <a:rPr lang="fr-CA" dirty="0"/>
              <a:t>(SAP). Une série de facteurs sont pris en compte pour déterminer le montant d’une SAP, y compris la nature de la violation, les violations antérieures de la LCAP, si l’entreprise a tiré un avantage financier de la violation et la capacité de l’entreprise à payer une amende. Les pénalités pour les violations les plus graves de la LCAP peuvent atteindre 1 million de dollars pour les particuliers et 10 millions de dollars pour les entreprises.</a:t>
            </a:r>
          </a:p>
          <a:p>
            <a:pPr lvl="2"/>
            <a:r>
              <a:rPr lang="fr-CA" sz="2100" dirty="0"/>
              <a:t>Voir: https://www.combattrelepourriel.gc.ca/eic/site/030.nsf/fra/00013.html#s3</a:t>
            </a:r>
          </a:p>
          <a:p>
            <a:r>
              <a:rPr lang="fr-CA" dirty="0"/>
              <a:t>Il s’agit de </a:t>
            </a:r>
            <a:r>
              <a:rPr lang="fr-CA"/>
              <a:t>tribunaux administratif, </a:t>
            </a:r>
            <a:r>
              <a:rPr lang="fr-CA" dirty="0"/>
              <a:t>non-judiciaires</a:t>
            </a:r>
          </a:p>
          <a:p>
            <a:r>
              <a:rPr lang="fr-CA" dirty="0"/>
              <a:t>Les SAP ne sont pas des sanctions criminelles</a:t>
            </a:r>
          </a:p>
          <a:p>
            <a:r>
              <a:rPr lang="fr-CA" dirty="0"/>
              <a:t>Appel possible aux tribunaux judiciaires</a:t>
            </a:r>
          </a:p>
          <a:p>
            <a:r>
              <a:rPr lang="fr-CA" dirty="0"/>
              <a:t>Les privés peuvent intenter des poursuites civiles</a:t>
            </a:r>
          </a:p>
        </p:txBody>
      </p:sp>
    </p:spTree>
    <p:extLst>
      <p:ext uri="{BB962C8B-B14F-4D97-AF65-F5344CB8AC3E}">
        <p14:creationId xmlns:p14="http://schemas.microsoft.com/office/powerpoint/2010/main" val="2511716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Excessive rigueur de cette loi?</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16</a:t>
            </a:fld>
            <a:endParaRPr lang="fr-CA">
              <a:solidFill>
                <a:srgbClr val="FFFFFF"/>
              </a:solidFill>
            </a:endParaRPr>
          </a:p>
        </p:txBody>
      </p:sp>
      <p:sp>
        <p:nvSpPr>
          <p:cNvPr id="4" name="Espace réservé du contenu 3"/>
          <p:cNvSpPr>
            <a:spLocks noGrp="1"/>
          </p:cNvSpPr>
          <p:nvPr>
            <p:ph sz="quarter" idx="1"/>
          </p:nvPr>
        </p:nvSpPr>
        <p:spPr/>
        <p:txBody>
          <a:bodyPr>
            <a:normAutofit fontScale="92500" lnSpcReduction="10000"/>
          </a:bodyPr>
          <a:lstStyle/>
          <a:p>
            <a:r>
              <a:rPr lang="fr-CA" dirty="0"/>
              <a:t>Quelques aspects de cette loi pourraient être considérés excessivement rigoureux</a:t>
            </a:r>
          </a:p>
          <a:p>
            <a:r>
              <a:rPr lang="fr-CA" dirty="0"/>
              <a:t>Il y a eu beaucoup de discussion concernant la possibilité donnée aux </a:t>
            </a:r>
            <a:r>
              <a:rPr lang="fr-CA" b="1" dirty="0"/>
              <a:t>privés</a:t>
            </a:r>
            <a:r>
              <a:rPr lang="fr-CA" dirty="0"/>
              <a:t> de poursuivre en tribunal les violations de cette loi</a:t>
            </a:r>
          </a:p>
          <a:p>
            <a:r>
              <a:rPr lang="fr-CA" dirty="0"/>
              <a:t>Difficulté des </a:t>
            </a:r>
            <a:r>
              <a:rPr lang="fr-CA" dirty="0" err="1"/>
              <a:t>cies</a:t>
            </a:r>
            <a:r>
              <a:rPr lang="fr-CA" dirty="0"/>
              <a:t> de garder la documentation concernant le consentement, retirer le consentement, </a:t>
            </a:r>
            <a:r>
              <a:rPr lang="fr-CA" i="1" dirty="0"/>
              <a:t>prouver</a:t>
            </a:r>
            <a:r>
              <a:rPr lang="fr-CA" dirty="0"/>
              <a:t> le consentement etc.</a:t>
            </a:r>
          </a:p>
          <a:p>
            <a:r>
              <a:rPr lang="fr-CA" dirty="0"/>
              <a:t>La loi punit entre autres l’installation de programmes</a:t>
            </a:r>
          </a:p>
          <a:p>
            <a:pPr lvl="1"/>
            <a:r>
              <a:rPr lang="fr-CA" dirty="0"/>
              <a:t>donc l’installation de mises à jour pourrait être punie!</a:t>
            </a:r>
          </a:p>
        </p:txBody>
      </p:sp>
    </p:spTree>
    <p:extLst>
      <p:ext uri="{BB962C8B-B14F-4D97-AF65-F5344CB8AC3E}">
        <p14:creationId xmlns:p14="http://schemas.microsoft.com/office/powerpoint/2010/main" val="3943719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215115-98D9-8B15-3F97-9D5E567DE018}"/>
              </a:ext>
            </a:extLst>
          </p:cNvPr>
          <p:cNvSpPr>
            <a:spLocks noGrp="1"/>
          </p:cNvSpPr>
          <p:nvPr>
            <p:ph type="title"/>
          </p:nvPr>
        </p:nvSpPr>
        <p:spPr/>
        <p:txBody>
          <a:bodyPr>
            <a:normAutofit fontScale="90000"/>
          </a:bodyPr>
          <a:lstStyle/>
          <a:p>
            <a:r>
              <a:rPr lang="fr-CA" dirty="0"/>
              <a:t>Questions répondues dans</a:t>
            </a:r>
            <a:br>
              <a:rPr lang="fr-CA" dirty="0"/>
            </a:br>
            <a:r>
              <a:rPr lang="fr-CA" sz="2200" dirty="0"/>
              <a:t>https://fightspam.gc.ca/eic/site/cb-bc.nsf/fra/03765.html</a:t>
            </a:r>
            <a:endParaRPr lang="fr-CA" dirty="0"/>
          </a:p>
        </p:txBody>
      </p:sp>
      <p:sp>
        <p:nvSpPr>
          <p:cNvPr id="3" name="Espace réservé du numéro de diapositive 2">
            <a:extLst>
              <a:ext uri="{FF2B5EF4-FFF2-40B4-BE49-F238E27FC236}">
                <a16:creationId xmlns:a16="http://schemas.microsoft.com/office/drawing/2014/main" id="{0939690F-DEE0-A22C-3AAD-6739D6F91F66}"/>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17</a:t>
            </a:fld>
            <a:endParaRPr lang="fr-CA">
              <a:solidFill>
                <a:srgbClr val="FFFFFF"/>
              </a:solidFill>
            </a:endParaRPr>
          </a:p>
        </p:txBody>
      </p:sp>
      <p:sp>
        <p:nvSpPr>
          <p:cNvPr id="4" name="Espace réservé du contenu 3">
            <a:extLst>
              <a:ext uri="{FF2B5EF4-FFF2-40B4-BE49-F238E27FC236}">
                <a16:creationId xmlns:a16="http://schemas.microsoft.com/office/drawing/2014/main" id="{02BF8872-5BB4-B22E-D09C-35A0CCFC730D}"/>
              </a:ext>
            </a:extLst>
          </p:cNvPr>
          <p:cNvSpPr>
            <a:spLocks noGrp="1"/>
          </p:cNvSpPr>
          <p:nvPr>
            <p:ph sz="quarter" idx="1"/>
          </p:nvPr>
        </p:nvSpPr>
        <p:spPr/>
        <p:txBody>
          <a:bodyPr/>
          <a:lstStyle/>
          <a:p>
            <a:r>
              <a:rPr lang="fr-CA" dirty="0"/>
              <a:t>La loi, s’applique-t-elle aux réseaux sociaux?</a:t>
            </a:r>
          </a:p>
          <a:p>
            <a:pPr lvl="1"/>
            <a:r>
              <a:rPr lang="fr-CA" dirty="0"/>
              <a:t>Oui. Bien que certaines dispositions s’appliquent uniquement aux messages électroniques, la LCAP adopte une démarche neutre sur le plan technologique, afin que la nouvelle loi couvre tous les moyens de télécommunication, y compris les médias sociaux.</a:t>
            </a:r>
          </a:p>
        </p:txBody>
      </p:sp>
    </p:spTree>
    <p:extLst>
      <p:ext uri="{BB962C8B-B14F-4D97-AF65-F5344CB8AC3E}">
        <p14:creationId xmlns:p14="http://schemas.microsoft.com/office/powerpoint/2010/main" val="418178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Point de réflexion</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18</a:t>
            </a:fld>
            <a:endParaRPr lang="fr-CA">
              <a:solidFill>
                <a:srgbClr val="FFFFFF"/>
              </a:solidFill>
            </a:endParaRPr>
          </a:p>
        </p:txBody>
      </p:sp>
      <p:sp>
        <p:nvSpPr>
          <p:cNvPr id="4" name="Espace réservé du contenu 3"/>
          <p:cNvSpPr>
            <a:spLocks noGrp="1"/>
          </p:cNvSpPr>
          <p:nvPr>
            <p:ph sz="quarter" idx="1"/>
          </p:nvPr>
        </p:nvSpPr>
        <p:spPr/>
        <p:txBody>
          <a:bodyPr/>
          <a:lstStyle/>
          <a:p>
            <a:r>
              <a:rPr lang="fr-CA" dirty="0"/>
              <a:t>La majorité des sources de pourriel et virus ne sont pas considérées!</a:t>
            </a:r>
          </a:p>
          <a:p>
            <a:pPr lvl="1"/>
            <a:r>
              <a:rPr lang="fr-CA" dirty="0"/>
              <a:t>Pourquoi, quel est le qualificatif qui revient?</a:t>
            </a:r>
          </a:p>
          <a:p>
            <a:r>
              <a:rPr lang="fr-CA" dirty="0"/>
              <a:t>Cette limitation a une raison logique, laquelle probablement?</a:t>
            </a:r>
          </a:p>
        </p:txBody>
      </p:sp>
    </p:spTree>
    <p:extLst>
      <p:ext uri="{BB962C8B-B14F-4D97-AF65-F5344CB8AC3E}">
        <p14:creationId xmlns:p14="http://schemas.microsoft.com/office/powerpoint/2010/main" val="42924313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Des liens officiels</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19</a:t>
            </a:fld>
            <a:endParaRPr lang="fr-CA">
              <a:solidFill>
                <a:srgbClr val="FFFFFF"/>
              </a:solidFill>
            </a:endParaRPr>
          </a:p>
        </p:txBody>
      </p:sp>
      <p:sp>
        <p:nvSpPr>
          <p:cNvPr id="4" name="Espace réservé du contenu 3"/>
          <p:cNvSpPr>
            <a:spLocks noGrp="1"/>
          </p:cNvSpPr>
          <p:nvPr>
            <p:ph sz="quarter" idx="1"/>
          </p:nvPr>
        </p:nvSpPr>
        <p:spPr/>
        <p:txBody>
          <a:bodyPr/>
          <a:lstStyle/>
          <a:p>
            <a:r>
              <a:rPr lang="fr-CA" dirty="0">
                <a:hlinkClick r:id="rId2"/>
              </a:rPr>
              <a:t>http://combattrelepourriel.gc.ca/eic/site/030.nsf/fra/accueil</a:t>
            </a:r>
            <a:endParaRPr lang="fr-CA" dirty="0"/>
          </a:p>
          <a:p>
            <a:r>
              <a:rPr lang="fr-CA" dirty="0"/>
              <a:t>https://fightspam.gc.ca/eic/site/cb-bc.nsf/fra/03765.html</a:t>
            </a:r>
          </a:p>
        </p:txBody>
      </p:sp>
    </p:spTree>
    <p:extLst>
      <p:ext uri="{BB962C8B-B14F-4D97-AF65-F5344CB8AC3E}">
        <p14:creationId xmlns:p14="http://schemas.microsoft.com/office/powerpoint/2010/main" val="4135416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4A6362-414F-22F1-C613-7087712F9448}"/>
              </a:ext>
            </a:extLst>
          </p:cNvPr>
          <p:cNvSpPr>
            <a:spLocks noGrp="1"/>
          </p:cNvSpPr>
          <p:nvPr>
            <p:ph type="title"/>
          </p:nvPr>
        </p:nvSpPr>
        <p:spPr/>
        <p:txBody>
          <a:bodyPr/>
          <a:lstStyle/>
          <a:p>
            <a:r>
              <a:rPr lang="fr-CA" dirty="0"/>
              <a:t>Pourriels</a:t>
            </a:r>
          </a:p>
        </p:txBody>
      </p:sp>
      <p:sp>
        <p:nvSpPr>
          <p:cNvPr id="3" name="Espace réservé du numéro de diapositive 2">
            <a:extLst>
              <a:ext uri="{FF2B5EF4-FFF2-40B4-BE49-F238E27FC236}">
                <a16:creationId xmlns:a16="http://schemas.microsoft.com/office/drawing/2014/main" id="{2A8C1C40-68C0-30B3-9950-1C06FDD79BBB}"/>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2</a:t>
            </a:fld>
            <a:endParaRPr lang="fr-CA">
              <a:solidFill>
                <a:srgbClr val="FFFFFF"/>
              </a:solidFill>
            </a:endParaRPr>
          </a:p>
        </p:txBody>
      </p:sp>
      <p:sp>
        <p:nvSpPr>
          <p:cNvPr id="4" name="Espace réservé du contenu 3">
            <a:extLst>
              <a:ext uri="{FF2B5EF4-FFF2-40B4-BE49-F238E27FC236}">
                <a16:creationId xmlns:a16="http://schemas.microsoft.com/office/drawing/2014/main" id="{A73226D4-71B1-6CBC-50B9-316EA89B301F}"/>
              </a:ext>
            </a:extLst>
          </p:cNvPr>
          <p:cNvSpPr>
            <a:spLocks noGrp="1"/>
          </p:cNvSpPr>
          <p:nvPr>
            <p:ph sz="quarter" idx="1"/>
          </p:nvPr>
        </p:nvSpPr>
        <p:spPr/>
        <p:txBody>
          <a:bodyPr>
            <a:normAutofit fontScale="85000" lnSpcReduction="20000"/>
          </a:bodyPr>
          <a:lstStyle/>
          <a:p>
            <a:r>
              <a:rPr lang="fr-CA" dirty="0"/>
              <a:t>Le pourriel est une activité rentable aux malfaiteurs, car</a:t>
            </a:r>
          </a:p>
          <a:p>
            <a:pPr lvl="1"/>
            <a:r>
              <a:rPr lang="fr-CA" dirty="0"/>
              <a:t>Bien que le taux de réponse favorable soit vraiment très bas, </a:t>
            </a:r>
          </a:p>
          <a:p>
            <a:pPr lvl="1"/>
            <a:r>
              <a:rPr lang="fr-CA" dirty="0"/>
              <a:t>Il ne coûte presque rien</a:t>
            </a:r>
          </a:p>
          <a:p>
            <a:r>
              <a:rPr lang="fr-CA" dirty="0"/>
              <a:t>Il est bien connu que le pourriel est nuisible à la société</a:t>
            </a:r>
          </a:p>
          <a:p>
            <a:pPr lvl="1"/>
            <a:r>
              <a:rPr lang="fr-CA" dirty="0"/>
              <a:t>Perte de temps d’individus et employés pour mettre aux déchets plusieurs pourriels chaque jour</a:t>
            </a:r>
          </a:p>
          <a:p>
            <a:pPr lvl="1"/>
            <a:r>
              <a:rPr lang="fr-CA" dirty="0"/>
              <a:t>Requiert des investissements pour acheter et implémenter des filtres et différents moyens de prévention</a:t>
            </a:r>
          </a:p>
          <a:p>
            <a:pPr lvl="2"/>
            <a:r>
              <a:rPr lang="fr-CA" dirty="0"/>
              <a:t>Que les malfaiteurs trouveront la manière de contourner</a:t>
            </a:r>
          </a:p>
          <a:p>
            <a:pPr lvl="1"/>
            <a:r>
              <a:rPr lang="fr-CA" dirty="0"/>
              <a:t>Charge sur les réseaux </a:t>
            </a:r>
          </a:p>
          <a:p>
            <a:pPr lvl="2"/>
            <a:r>
              <a:rPr lang="fr-CA" dirty="0"/>
              <a:t>Voir quelques statistiques dans </a:t>
            </a:r>
            <a:r>
              <a:rPr lang="fr-CA" dirty="0">
                <a:hlinkClick r:id="rId2"/>
              </a:rPr>
              <a:t>https://www.statista.com/</a:t>
            </a:r>
            <a:endParaRPr lang="fr-CA" dirty="0"/>
          </a:p>
          <a:p>
            <a:pPr lvl="3"/>
            <a:r>
              <a:rPr lang="fr-CA" dirty="0"/>
              <a:t>336 milliards par jour en juillet 2021</a:t>
            </a:r>
          </a:p>
          <a:p>
            <a:pPr lvl="3"/>
            <a:r>
              <a:rPr lang="fr-CA" dirty="0"/>
              <a:t>Beaucoup d’autres sites contiennent des statistiques, faciles à trouver</a:t>
            </a:r>
          </a:p>
        </p:txBody>
      </p:sp>
    </p:spTree>
    <p:extLst>
      <p:ext uri="{BB962C8B-B14F-4D97-AF65-F5344CB8AC3E}">
        <p14:creationId xmlns:p14="http://schemas.microsoft.com/office/powerpoint/2010/main" val="1000698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Questions </a:t>
            </a:r>
            <a:r>
              <a:rPr lang="fr-CA"/>
              <a:t>de révision</a:t>
            </a:r>
            <a:endParaRPr lang="fr-CA" dirty="0"/>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20</a:t>
            </a:fld>
            <a:endParaRPr lang="fr-CA">
              <a:solidFill>
                <a:srgbClr val="FFFFFF"/>
              </a:solidFill>
            </a:endParaRPr>
          </a:p>
        </p:txBody>
      </p:sp>
      <p:sp>
        <p:nvSpPr>
          <p:cNvPr id="4" name="Espace réservé du contenu 3"/>
          <p:cNvSpPr>
            <a:spLocks noGrp="1"/>
          </p:cNvSpPr>
          <p:nvPr>
            <p:ph sz="quarter" idx="1"/>
          </p:nvPr>
        </p:nvSpPr>
        <p:spPr/>
        <p:txBody>
          <a:bodyPr>
            <a:normAutofit fontScale="92500"/>
          </a:bodyPr>
          <a:lstStyle/>
          <a:p>
            <a:r>
              <a:rPr lang="fr-CA" dirty="0"/>
              <a:t>Personne ne croit plus aux pourriels, et très souvent ils sont bloqués par des filtres. Cependant, plusieurs malfaiteurs continuent d’en envoyer en masse. Pourquoi?</a:t>
            </a:r>
          </a:p>
          <a:p>
            <a:r>
              <a:rPr lang="fr-CA" dirty="0"/>
              <a:t>Commenter sur le suivant du point de vue des infractions possibles. J’appelle une compagnie pour demander s’ils vendent un certain produit. Ils me demandent mon adresse postale et courriel et je lui les donne.  À partir de ce jour-là, je commence à recevoir dans la poste et dans les courriels leurs circulaires hebdomadaires. </a:t>
            </a:r>
          </a:p>
          <a:p>
            <a:endParaRPr lang="fr-CA" dirty="0"/>
          </a:p>
        </p:txBody>
      </p:sp>
    </p:spTree>
    <p:extLst>
      <p:ext uri="{BB962C8B-B14F-4D97-AF65-F5344CB8AC3E}">
        <p14:creationId xmlns:p14="http://schemas.microsoft.com/office/powerpoint/2010/main" val="1329193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Questions de révision et </a:t>
            </a:r>
            <a:r>
              <a:rPr lang="fr-CA" dirty="0" err="1"/>
              <a:t>réfléxion</a:t>
            </a:r>
            <a:endParaRPr lang="fr-CA" dirty="0"/>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21</a:t>
            </a:fld>
            <a:endParaRPr lang="fr-CA">
              <a:solidFill>
                <a:srgbClr val="FFFFFF"/>
              </a:solidFill>
            </a:endParaRPr>
          </a:p>
        </p:txBody>
      </p:sp>
      <p:sp>
        <p:nvSpPr>
          <p:cNvPr id="4" name="Espace réservé du contenu 3"/>
          <p:cNvSpPr>
            <a:spLocks noGrp="1"/>
          </p:cNvSpPr>
          <p:nvPr>
            <p:ph sz="quarter" idx="1"/>
          </p:nvPr>
        </p:nvSpPr>
        <p:spPr/>
        <p:txBody>
          <a:bodyPr/>
          <a:lstStyle/>
          <a:p>
            <a:r>
              <a:rPr lang="fr-CA" dirty="0"/>
              <a:t>La loi canadienne prévoit trois conditions à respecter afin qu’un message commercial envoyé en masse puisse être permis selon la loi contre le pourriel. Mentionnez-en au moins deux</a:t>
            </a:r>
          </a:p>
          <a:p>
            <a:r>
              <a:rPr lang="fr-CA" dirty="0"/>
              <a:t>Réfléchir sur la connexion possible entre la loi contre la pornographie juvénile et la loi contre le pourriel</a:t>
            </a:r>
          </a:p>
          <a:p>
            <a:r>
              <a:rPr lang="fr-CA" dirty="0"/>
              <a:t>Même question au sujet de la </a:t>
            </a:r>
            <a:r>
              <a:rPr lang="fr-CA" dirty="0" err="1"/>
              <a:t>cyber-intimidation</a:t>
            </a:r>
            <a:endParaRPr lang="fr-CA" dirty="0"/>
          </a:p>
          <a:p>
            <a:endParaRPr lang="fr-CA" dirty="0"/>
          </a:p>
          <a:p>
            <a:endParaRPr lang="fr-CA" dirty="0"/>
          </a:p>
        </p:txBody>
      </p:sp>
    </p:spTree>
    <p:extLst>
      <p:ext uri="{BB962C8B-B14F-4D97-AF65-F5344CB8AC3E}">
        <p14:creationId xmlns:p14="http://schemas.microsoft.com/office/powerpoint/2010/main" val="3427262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5E401D-B6BD-590A-EDCE-54F58D3AB693}"/>
              </a:ext>
            </a:extLst>
          </p:cNvPr>
          <p:cNvSpPr>
            <a:spLocks noGrp="1"/>
          </p:cNvSpPr>
          <p:nvPr>
            <p:ph type="title"/>
          </p:nvPr>
        </p:nvSpPr>
        <p:spPr/>
        <p:txBody>
          <a:bodyPr/>
          <a:lstStyle/>
          <a:p>
            <a:r>
              <a:rPr lang="fr-CA" dirty="0"/>
              <a:t>Buts des pourriels</a:t>
            </a:r>
          </a:p>
        </p:txBody>
      </p:sp>
      <p:sp>
        <p:nvSpPr>
          <p:cNvPr id="3" name="Espace réservé du numéro de diapositive 2">
            <a:extLst>
              <a:ext uri="{FF2B5EF4-FFF2-40B4-BE49-F238E27FC236}">
                <a16:creationId xmlns:a16="http://schemas.microsoft.com/office/drawing/2014/main" id="{701AFDE6-5282-314F-3EC9-2010D2755CD4}"/>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3</a:t>
            </a:fld>
            <a:endParaRPr lang="fr-CA">
              <a:solidFill>
                <a:srgbClr val="FFFFFF"/>
              </a:solidFill>
            </a:endParaRPr>
          </a:p>
        </p:txBody>
      </p:sp>
      <p:sp>
        <p:nvSpPr>
          <p:cNvPr id="4" name="Espace réservé du contenu 3">
            <a:extLst>
              <a:ext uri="{FF2B5EF4-FFF2-40B4-BE49-F238E27FC236}">
                <a16:creationId xmlns:a16="http://schemas.microsoft.com/office/drawing/2014/main" id="{D5A47F6D-31AC-6944-BC35-21BAAC781019}"/>
              </a:ext>
            </a:extLst>
          </p:cNvPr>
          <p:cNvSpPr>
            <a:spLocks noGrp="1"/>
          </p:cNvSpPr>
          <p:nvPr>
            <p:ph sz="quarter" idx="1"/>
          </p:nvPr>
        </p:nvSpPr>
        <p:spPr/>
        <p:txBody>
          <a:bodyPr>
            <a:normAutofit fontScale="92500" lnSpcReduction="20000"/>
          </a:bodyPr>
          <a:lstStyle/>
          <a:p>
            <a:r>
              <a:rPr lang="fr-CA" dirty="0"/>
              <a:t>Publicité de produits (existants ou non: fraude)</a:t>
            </a:r>
          </a:p>
          <a:p>
            <a:r>
              <a:rPr lang="fr-CA" dirty="0"/>
              <a:t>Distribution de </a:t>
            </a:r>
            <a:r>
              <a:rPr lang="fr-CA" dirty="0" err="1"/>
              <a:t>maliciels</a:t>
            </a:r>
            <a:endParaRPr lang="fr-CA" dirty="0"/>
          </a:p>
          <a:p>
            <a:pPr lvl="1"/>
            <a:r>
              <a:rPr lang="fr-CA" dirty="0"/>
              <a:t>Virus</a:t>
            </a:r>
          </a:p>
          <a:p>
            <a:pPr lvl="1"/>
            <a:r>
              <a:rPr lang="fr-CA" dirty="0" err="1"/>
              <a:t>Maliciels</a:t>
            </a:r>
            <a:r>
              <a:rPr lang="fr-CA" dirty="0"/>
              <a:t> qui peuvent créer des botnets</a:t>
            </a:r>
          </a:p>
          <a:p>
            <a:pPr lvl="2"/>
            <a:r>
              <a:rPr lang="fr-CA" dirty="0"/>
              <a:t>Possiblement avec le but de générer plus encore de pourriels</a:t>
            </a:r>
          </a:p>
          <a:p>
            <a:r>
              <a:rPr lang="fr-CA" dirty="0"/>
              <a:t>Hameçonnage, filoutage (phishing)</a:t>
            </a:r>
          </a:p>
          <a:p>
            <a:pPr lvl="1"/>
            <a:r>
              <a:rPr lang="fr-CA" dirty="0"/>
              <a:t>Récolte d’informations utiles aux criminels (ingénierie sociale)</a:t>
            </a:r>
          </a:p>
          <a:p>
            <a:pPr lvl="1"/>
            <a:r>
              <a:rPr lang="fr-CA" dirty="0"/>
              <a:t>Fraude, crimes d’identités</a:t>
            </a:r>
          </a:p>
          <a:p>
            <a:r>
              <a:rPr lang="fr-CA" dirty="0"/>
              <a:t>Possiblement, déni de service, mais il y a maintenant des outils efficaces contre ça</a:t>
            </a:r>
          </a:p>
          <a:p>
            <a:endParaRPr lang="fr-CA" dirty="0"/>
          </a:p>
          <a:p>
            <a:endParaRPr lang="fr-CA" dirty="0"/>
          </a:p>
        </p:txBody>
      </p:sp>
    </p:spTree>
    <p:extLst>
      <p:ext uri="{BB962C8B-B14F-4D97-AF65-F5344CB8AC3E}">
        <p14:creationId xmlns:p14="http://schemas.microsoft.com/office/powerpoint/2010/main" val="1572702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A073B2-0914-3BC3-8FBF-19E57F7E1935}"/>
              </a:ext>
            </a:extLst>
          </p:cNvPr>
          <p:cNvSpPr>
            <a:spLocks noGrp="1"/>
          </p:cNvSpPr>
          <p:nvPr>
            <p:ph type="title"/>
          </p:nvPr>
        </p:nvSpPr>
        <p:spPr/>
        <p:txBody>
          <a:bodyPr>
            <a:normAutofit/>
          </a:bodyPr>
          <a:lstStyle/>
          <a:p>
            <a:r>
              <a:rPr lang="fr-CA" dirty="0"/>
              <a:t>Lois contre le pourriel</a:t>
            </a:r>
          </a:p>
        </p:txBody>
      </p:sp>
      <p:sp>
        <p:nvSpPr>
          <p:cNvPr id="3" name="Espace réservé du numéro de diapositive 2">
            <a:extLst>
              <a:ext uri="{FF2B5EF4-FFF2-40B4-BE49-F238E27FC236}">
                <a16:creationId xmlns:a16="http://schemas.microsoft.com/office/drawing/2014/main" id="{85BE49B2-0BA6-2000-57B6-7AC7B3746350}"/>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4</a:t>
            </a:fld>
            <a:endParaRPr lang="fr-CA">
              <a:solidFill>
                <a:srgbClr val="FFFFFF"/>
              </a:solidFill>
            </a:endParaRPr>
          </a:p>
        </p:txBody>
      </p:sp>
      <p:sp>
        <p:nvSpPr>
          <p:cNvPr id="4" name="Espace réservé du contenu 3">
            <a:extLst>
              <a:ext uri="{FF2B5EF4-FFF2-40B4-BE49-F238E27FC236}">
                <a16:creationId xmlns:a16="http://schemas.microsoft.com/office/drawing/2014/main" id="{0FA0929D-F4AD-4F83-523B-982A815B299D}"/>
              </a:ext>
            </a:extLst>
          </p:cNvPr>
          <p:cNvSpPr>
            <a:spLocks noGrp="1"/>
          </p:cNvSpPr>
          <p:nvPr>
            <p:ph sz="quarter" idx="1"/>
          </p:nvPr>
        </p:nvSpPr>
        <p:spPr/>
        <p:txBody>
          <a:bodyPr/>
          <a:lstStyle/>
          <a:p>
            <a:r>
              <a:rPr lang="fr-CA" dirty="0"/>
              <a:t>Donc les pourriels peuvent constituer infractions à plusieurs lois:</a:t>
            </a:r>
          </a:p>
          <a:p>
            <a:pPr lvl="1"/>
            <a:r>
              <a:rPr lang="fr-CA" dirty="0"/>
              <a:t>Différents types de fraudes</a:t>
            </a:r>
          </a:p>
          <a:p>
            <a:pPr lvl="1"/>
            <a:r>
              <a:rPr lang="fr-CA" dirty="0"/>
              <a:t>Collecte de données d’identification</a:t>
            </a:r>
          </a:p>
          <a:p>
            <a:pPr lvl="1"/>
            <a:r>
              <a:rPr lang="fr-CA" dirty="0"/>
              <a:t>Abus d’ordinateur</a:t>
            </a:r>
          </a:p>
          <a:p>
            <a:pPr lvl="1"/>
            <a:r>
              <a:rPr lang="fr-CA" dirty="0"/>
              <a:t>Harcèlement</a:t>
            </a:r>
          </a:p>
          <a:p>
            <a:endParaRPr lang="fr-CA" dirty="0"/>
          </a:p>
          <a:p>
            <a:endParaRPr lang="fr-CA" dirty="0"/>
          </a:p>
          <a:p>
            <a:pPr marL="0" indent="0">
              <a:buNone/>
            </a:pPr>
            <a:endParaRPr lang="fr-CA" dirty="0"/>
          </a:p>
        </p:txBody>
      </p:sp>
    </p:spTree>
    <p:extLst>
      <p:ext uri="{BB962C8B-B14F-4D97-AF65-F5344CB8AC3E}">
        <p14:creationId xmlns:p14="http://schemas.microsoft.com/office/powerpoint/2010/main" val="2673684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a:t>Infractions pour générer les pourriels</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5</a:t>
            </a:fld>
            <a:endParaRPr lang="fr-CA">
              <a:solidFill>
                <a:srgbClr val="FFFFFF"/>
              </a:solidFill>
            </a:endParaRPr>
          </a:p>
        </p:txBody>
      </p:sp>
      <p:sp>
        <p:nvSpPr>
          <p:cNvPr id="4" name="Espace réservé du contenu 3"/>
          <p:cNvSpPr>
            <a:spLocks noGrp="1"/>
          </p:cNvSpPr>
          <p:nvPr>
            <p:ph sz="quarter" idx="1"/>
          </p:nvPr>
        </p:nvSpPr>
        <p:spPr/>
        <p:txBody>
          <a:bodyPr>
            <a:normAutofit fontScale="92500" lnSpcReduction="10000"/>
          </a:bodyPr>
          <a:lstStyle/>
          <a:p>
            <a:r>
              <a:rPr lang="fr-CA" dirty="0"/>
              <a:t>Récolte d’adresses courriels disponibles dans sources électroniques publiques (pages web, </a:t>
            </a:r>
            <a:r>
              <a:rPr lang="fr-CA" dirty="0" err="1"/>
              <a:t>etc</a:t>
            </a:r>
            <a:r>
              <a:rPr lang="fr-CA" dirty="0"/>
              <a:t>)</a:t>
            </a:r>
          </a:p>
          <a:p>
            <a:r>
              <a:rPr lang="fr-CA" dirty="0"/>
              <a:t>Accès non-autorisé à sites contenant adresses électroniques</a:t>
            </a:r>
          </a:p>
          <a:p>
            <a:pPr lvl="1"/>
            <a:r>
              <a:rPr lang="fr-CA"/>
              <a:t>Bris </a:t>
            </a:r>
            <a:r>
              <a:rPr lang="fr-CA" dirty="0"/>
              <a:t>de </a:t>
            </a:r>
            <a:r>
              <a:rPr lang="fr-CA" dirty="0" err="1"/>
              <a:t>yahoo</a:t>
            </a:r>
            <a:r>
              <a:rPr lang="fr-CA" dirty="0"/>
              <a:t> il y a plusieurs années</a:t>
            </a:r>
          </a:p>
          <a:p>
            <a:pPr lvl="2"/>
            <a:r>
              <a:rPr lang="fr-CA" dirty="0"/>
              <a:t>Chercher: </a:t>
            </a:r>
            <a:r>
              <a:rPr lang="fr-CA" dirty="0" err="1"/>
              <a:t>yahoo</a:t>
            </a:r>
            <a:r>
              <a:rPr lang="fr-CA" dirty="0"/>
              <a:t> hack</a:t>
            </a:r>
          </a:p>
          <a:p>
            <a:pPr lvl="1"/>
            <a:r>
              <a:rPr lang="fr-CA" dirty="0"/>
              <a:t>Netflix plus récemment</a:t>
            </a:r>
          </a:p>
          <a:p>
            <a:pPr lvl="2"/>
            <a:r>
              <a:rPr lang="fr-CA" dirty="0"/>
              <a:t>Chercher: </a:t>
            </a:r>
            <a:r>
              <a:rPr lang="fr-CA" dirty="0" err="1"/>
              <a:t>netflix</a:t>
            </a:r>
            <a:r>
              <a:rPr lang="fr-CA" dirty="0"/>
              <a:t> hack</a:t>
            </a:r>
          </a:p>
          <a:p>
            <a:r>
              <a:rPr lang="fr-CA" dirty="0"/>
              <a:t>Vol d’identité pour falsifier l’origine du pourriel</a:t>
            </a:r>
          </a:p>
          <a:p>
            <a:r>
              <a:rPr lang="fr-CA" dirty="0"/>
              <a:t>Abus d’ordis sans autorisation du propriétaire pour générer pourriels: botnet</a:t>
            </a:r>
          </a:p>
          <a:p>
            <a:endParaRPr lang="fr-CA" dirty="0"/>
          </a:p>
          <a:p>
            <a:endParaRPr lang="fr-CA" dirty="0"/>
          </a:p>
        </p:txBody>
      </p:sp>
    </p:spTree>
    <p:extLst>
      <p:ext uri="{BB962C8B-B14F-4D97-AF65-F5344CB8AC3E}">
        <p14:creationId xmlns:p14="http://schemas.microsoft.com/office/powerpoint/2010/main" val="306694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Exercice</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6</a:t>
            </a:fld>
            <a:endParaRPr lang="fr-CA">
              <a:solidFill>
                <a:srgbClr val="FFFFFF"/>
              </a:solidFill>
            </a:endParaRPr>
          </a:p>
        </p:txBody>
      </p:sp>
      <p:sp>
        <p:nvSpPr>
          <p:cNvPr id="4" name="Espace réservé du contenu 3"/>
          <p:cNvSpPr>
            <a:spLocks noGrp="1"/>
          </p:cNvSpPr>
          <p:nvPr>
            <p:ph sz="quarter" idx="1"/>
          </p:nvPr>
        </p:nvSpPr>
        <p:spPr/>
        <p:txBody>
          <a:bodyPr/>
          <a:lstStyle/>
          <a:p>
            <a:r>
              <a:rPr lang="fr-CA" dirty="0"/>
              <a:t>Réviser les différents types de fraude déjà mentionnés et déterminer la relation avec le pourriel</a:t>
            </a:r>
          </a:p>
        </p:txBody>
      </p:sp>
    </p:spTree>
    <p:extLst>
      <p:ext uri="{BB962C8B-B14F-4D97-AF65-F5344CB8AC3E}">
        <p14:creationId xmlns:p14="http://schemas.microsoft.com/office/powerpoint/2010/main" val="3750786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A" dirty="0"/>
              <a:t>Détails sur la </a:t>
            </a:r>
            <a:r>
              <a:rPr lang="fr-CA" b="1" dirty="0"/>
              <a:t>L</a:t>
            </a:r>
            <a:r>
              <a:rPr lang="fr-CA" dirty="0"/>
              <a:t>oi </a:t>
            </a:r>
            <a:r>
              <a:rPr lang="fr-CA" b="1" dirty="0"/>
              <a:t>ca</a:t>
            </a:r>
            <a:r>
              <a:rPr lang="fr-CA" dirty="0"/>
              <a:t>nadienne contre le </a:t>
            </a:r>
            <a:r>
              <a:rPr lang="fr-CA" b="1" noProof="0" dirty="0"/>
              <a:t>p</a:t>
            </a:r>
            <a:r>
              <a:rPr lang="fr-CA" noProof="0" dirty="0"/>
              <a:t>ourriel LCAP</a:t>
            </a:r>
          </a:p>
        </p:txBody>
      </p:sp>
      <p:sp>
        <p:nvSpPr>
          <p:cNvPr id="3" name="Slide Number Placeholder 2"/>
          <p:cNvSpPr>
            <a:spLocks noGrp="1"/>
          </p:cNvSpPr>
          <p:nvPr>
            <p:ph type="sldNum" sz="quarter" idx="12"/>
          </p:nvPr>
        </p:nvSpPr>
        <p:spPr/>
        <p:txBody>
          <a:bodyPr>
            <a:normAutofit fontScale="85000" lnSpcReduction="20000"/>
          </a:bodyPr>
          <a:lstStyle/>
          <a:p>
            <a:fld id="{1AD93096-5B34-4342-9326-69289CEAE4C2}" type="slidenum">
              <a:rPr lang="en-CA" smtClean="0"/>
              <a:pPr/>
              <a:t>7</a:t>
            </a:fld>
            <a:endParaRPr lang="en-CA">
              <a:solidFill>
                <a:srgbClr val="FFFFFF"/>
              </a:solidFill>
            </a:endParaRPr>
          </a:p>
        </p:txBody>
      </p:sp>
      <p:sp>
        <p:nvSpPr>
          <p:cNvPr id="4" name="Content Placeholder 3"/>
          <p:cNvSpPr>
            <a:spLocks noGrp="1"/>
          </p:cNvSpPr>
          <p:nvPr>
            <p:ph sz="quarter" idx="1"/>
          </p:nvPr>
        </p:nvSpPr>
        <p:spPr/>
        <p:txBody>
          <a:bodyPr>
            <a:normAutofit/>
          </a:bodyPr>
          <a:lstStyle/>
          <a:p>
            <a:r>
              <a:rPr lang="fr-CA" noProof="0" dirty="0">
                <a:hlinkClick r:id="rId2"/>
              </a:rPr>
              <a:t>http://laws-lois.justice.gc.ca/fra/lois/E-1.6/page-2.html#h-6</a:t>
            </a:r>
            <a:endParaRPr lang="fr-CA" noProof="0" dirty="0"/>
          </a:p>
          <a:p>
            <a:r>
              <a:rPr lang="fr-CA" noProof="0" dirty="0"/>
              <a:t>En implémentation de la Convention de Budapest</a:t>
            </a:r>
          </a:p>
          <a:p>
            <a:r>
              <a:rPr lang="fr-CA" dirty="0"/>
              <a:t>Son titre complet (vaut la peine de le lire): </a:t>
            </a:r>
          </a:p>
          <a:p>
            <a:pPr lvl="1"/>
            <a:r>
              <a:rPr lang="fr-CA" sz="1900" b="1" dirty="0"/>
              <a:t>Loi visant à promouvoir l’efficacité et la capacité d’adaptation de l’économie canadienne par la réglementation de certaines </a:t>
            </a:r>
            <a:r>
              <a:rPr lang="fr-CA" sz="1900" b="1" dirty="0">
                <a:solidFill>
                  <a:srgbClr val="FF0000"/>
                </a:solidFill>
              </a:rPr>
              <a:t>pratiques qui découragent l’exercice des activités commerciales</a:t>
            </a:r>
            <a:r>
              <a:rPr lang="fr-CA" sz="1900" b="1" dirty="0"/>
              <a:t> par voie électronique et </a:t>
            </a:r>
            <a:r>
              <a:rPr lang="fr-CA" sz="1900" b="1" dirty="0">
                <a:solidFill>
                  <a:srgbClr val="FF0000"/>
                </a:solidFill>
              </a:rPr>
              <a:t>modifiant</a:t>
            </a:r>
            <a:r>
              <a:rPr lang="fr-CA" sz="1900" b="1" dirty="0"/>
              <a:t> la Loi sur le Conseil de la radiodiffusion et des télécommunications canadiennes, la Loi sur la concurrence, la Loi sur la protection des renseignements personnels et les documents électroniques et la Loi sur les télécommunications</a:t>
            </a:r>
            <a:endParaRPr lang="fr-CA" sz="1900" noProof="0" dirty="0"/>
          </a:p>
        </p:txBody>
      </p:sp>
    </p:spTree>
    <p:extLst>
      <p:ext uri="{BB962C8B-B14F-4D97-AF65-F5344CB8AC3E}">
        <p14:creationId xmlns:p14="http://schemas.microsoft.com/office/powerpoint/2010/main" val="3286646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F50DE4-55F4-88BE-0697-FD5AE6218BD1}"/>
              </a:ext>
            </a:extLst>
          </p:cNvPr>
          <p:cNvSpPr>
            <a:spLocks noGrp="1"/>
          </p:cNvSpPr>
          <p:nvPr>
            <p:ph type="title"/>
          </p:nvPr>
        </p:nvSpPr>
        <p:spPr/>
        <p:txBody>
          <a:bodyPr>
            <a:normAutofit/>
          </a:bodyPr>
          <a:lstStyle/>
          <a:p>
            <a:r>
              <a:rPr lang="fr-CA" dirty="0"/>
              <a:t>Détails déjà visibles dans le titre</a:t>
            </a:r>
          </a:p>
        </p:txBody>
      </p:sp>
      <p:sp>
        <p:nvSpPr>
          <p:cNvPr id="3" name="Espace réservé du numéro de diapositive 2">
            <a:extLst>
              <a:ext uri="{FF2B5EF4-FFF2-40B4-BE49-F238E27FC236}">
                <a16:creationId xmlns:a16="http://schemas.microsoft.com/office/drawing/2014/main" id="{B15C53AF-308C-2AED-61A8-55F3BB050BC2}"/>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8</a:t>
            </a:fld>
            <a:endParaRPr lang="fr-CA">
              <a:solidFill>
                <a:srgbClr val="FFFFFF"/>
              </a:solidFill>
            </a:endParaRPr>
          </a:p>
        </p:txBody>
      </p:sp>
      <p:sp>
        <p:nvSpPr>
          <p:cNvPr id="4" name="Espace réservé du contenu 3">
            <a:extLst>
              <a:ext uri="{FF2B5EF4-FFF2-40B4-BE49-F238E27FC236}">
                <a16:creationId xmlns:a16="http://schemas.microsoft.com/office/drawing/2014/main" id="{23CF6ADD-CCEC-A94A-DADC-7389EA9FEF3A}"/>
              </a:ext>
            </a:extLst>
          </p:cNvPr>
          <p:cNvSpPr>
            <a:spLocks noGrp="1"/>
          </p:cNvSpPr>
          <p:nvPr>
            <p:ph sz="quarter" idx="1"/>
          </p:nvPr>
        </p:nvSpPr>
        <p:spPr/>
        <p:txBody>
          <a:bodyPr/>
          <a:lstStyle/>
          <a:p>
            <a:r>
              <a:rPr lang="fr-CA" i="1" dirty="0"/>
              <a:t>Seulement pour les pourriels commerciaux</a:t>
            </a:r>
          </a:p>
          <a:p>
            <a:r>
              <a:rPr lang="fr-CA" dirty="0"/>
              <a:t>Pas une loi criminelle:</a:t>
            </a:r>
          </a:p>
          <a:p>
            <a:pPr lvl="1"/>
            <a:r>
              <a:rPr lang="fr-CA" dirty="0"/>
              <a:t>Responsable est surtout le </a:t>
            </a:r>
            <a:r>
              <a:rPr lang="fr-CA" sz="2800" b="1" dirty="0"/>
              <a:t>Conseil de la radiodiffusion et des télécommunications canadiennes (CRTC)</a:t>
            </a:r>
          </a:p>
          <a:p>
            <a:pPr lvl="1"/>
            <a:r>
              <a:rPr lang="fr-CA" sz="2800" dirty="0"/>
              <a:t>Des appels aux décisions de ce dernier sont possibles à des tribunaux ordinaires</a:t>
            </a:r>
            <a:endParaRPr lang="fr-CA" dirty="0"/>
          </a:p>
          <a:p>
            <a:endParaRPr lang="fr-CA" dirty="0"/>
          </a:p>
        </p:txBody>
      </p:sp>
    </p:spTree>
    <p:extLst>
      <p:ext uri="{BB962C8B-B14F-4D97-AF65-F5344CB8AC3E}">
        <p14:creationId xmlns:p14="http://schemas.microsoft.com/office/powerpoint/2010/main" val="270617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a:t>Messages électroniques non-sollicités</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9</a:t>
            </a:fld>
            <a:endParaRPr lang="fr-CA">
              <a:solidFill>
                <a:srgbClr val="FFFFFF"/>
              </a:solidFill>
            </a:endParaRPr>
          </a:p>
        </p:txBody>
      </p:sp>
      <p:sp>
        <p:nvSpPr>
          <p:cNvPr id="4" name="Espace réservé du contenu 3"/>
          <p:cNvSpPr>
            <a:spLocks noGrp="1"/>
          </p:cNvSpPr>
          <p:nvPr>
            <p:ph sz="quarter" idx="1"/>
          </p:nvPr>
        </p:nvSpPr>
        <p:spPr/>
        <p:txBody>
          <a:bodyPr/>
          <a:lstStyle/>
          <a:p>
            <a:r>
              <a:rPr lang="fr-CA" b="1" dirty="0"/>
              <a:t>6</a:t>
            </a:r>
            <a:r>
              <a:rPr lang="fr-CA" dirty="0"/>
              <a:t> </a:t>
            </a:r>
            <a:r>
              <a:rPr lang="fr-CA" b="1" dirty="0"/>
              <a:t>(1)</a:t>
            </a:r>
            <a:r>
              <a:rPr lang="fr-CA" dirty="0"/>
              <a:t> Il est interdit </a:t>
            </a:r>
            <a:r>
              <a:rPr lang="fr-CA" i="1" dirty="0"/>
              <a:t>d’envoyer à une adresse électronique un </a:t>
            </a:r>
            <a:r>
              <a:rPr lang="fr-CA" i="1" dirty="0">
                <a:solidFill>
                  <a:srgbClr val="FF0000"/>
                </a:solidFill>
              </a:rPr>
              <a:t>message électronique commercial</a:t>
            </a:r>
            <a:r>
              <a:rPr lang="fr-CA" i="1" dirty="0"/>
              <a:t>, de l’y faire envoyer ou de permettre qu’il y soit envoyé,</a:t>
            </a:r>
            <a:r>
              <a:rPr lang="fr-CA" dirty="0"/>
              <a:t> sauf si :</a:t>
            </a:r>
          </a:p>
          <a:p>
            <a:pPr lvl="1"/>
            <a:r>
              <a:rPr lang="fr-CA" b="1" dirty="0"/>
              <a:t>a)</a:t>
            </a:r>
            <a:r>
              <a:rPr lang="fr-CA" dirty="0"/>
              <a:t> la personne à qui le message est envoyé a </a:t>
            </a:r>
            <a:r>
              <a:rPr lang="fr-CA" i="1" dirty="0"/>
              <a:t>consenti expressément</a:t>
            </a:r>
            <a:r>
              <a:rPr lang="fr-CA" dirty="0"/>
              <a:t> ou </a:t>
            </a:r>
            <a:r>
              <a:rPr lang="fr-CA" i="1" dirty="0"/>
              <a:t>tacitement</a:t>
            </a:r>
            <a:r>
              <a:rPr lang="fr-CA" dirty="0"/>
              <a:t> à le recevoir;</a:t>
            </a:r>
          </a:p>
          <a:p>
            <a:pPr lvl="1"/>
            <a:r>
              <a:rPr lang="fr-CA" b="1" dirty="0"/>
              <a:t>b)</a:t>
            </a:r>
            <a:r>
              <a:rPr lang="fr-CA" dirty="0"/>
              <a:t> le message est conforme au paragraphe (2).</a:t>
            </a:r>
          </a:p>
          <a:p>
            <a:endParaRPr lang="fr-CA" dirty="0"/>
          </a:p>
        </p:txBody>
      </p:sp>
    </p:spTree>
    <p:extLst>
      <p:ext uri="{BB962C8B-B14F-4D97-AF65-F5344CB8AC3E}">
        <p14:creationId xmlns:p14="http://schemas.microsoft.com/office/powerpoint/2010/main" val="130870516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é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786E968-A0F2-47D4-8CE8-3393AEDB07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Présentation scolaire</Template>
  <TotalTime>0</TotalTime>
  <Words>1567</Words>
  <Application>Microsoft Office PowerPoint</Application>
  <PresentationFormat>Affichage à l'écran (4:3)</PresentationFormat>
  <Paragraphs>135</Paragraphs>
  <Slides>21</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21</vt:i4>
      </vt:variant>
    </vt:vector>
  </HeadingPairs>
  <TitlesOfParts>
    <vt:vector size="27" baseType="lpstr">
      <vt:lpstr>Calibri</vt:lpstr>
      <vt:lpstr>Tw Cen MT</vt:lpstr>
      <vt:lpstr>Verdana</vt:lpstr>
      <vt:lpstr>Wingdings</vt:lpstr>
      <vt:lpstr>Wingdings 2</vt:lpstr>
      <vt:lpstr>Médian</vt:lpstr>
      <vt:lpstr>CYB1033:  Aspects légaux de la cybersécurité  Chapitre 8: Pourriel et LCAP</vt:lpstr>
      <vt:lpstr>Pourriels</vt:lpstr>
      <vt:lpstr>Buts des pourriels</vt:lpstr>
      <vt:lpstr>Lois contre le pourriel</vt:lpstr>
      <vt:lpstr>Infractions pour générer les pourriels</vt:lpstr>
      <vt:lpstr>Exercice</vt:lpstr>
      <vt:lpstr>Détails sur la Loi canadienne contre le pourriel LCAP</vt:lpstr>
      <vt:lpstr>Détails déjà visibles dans le titre</vt:lpstr>
      <vt:lpstr>Messages électroniques non-sollicités</vt:lpstr>
      <vt:lpstr>À noter</vt:lpstr>
      <vt:lpstr>Consentement tacite</vt:lpstr>
      <vt:lpstr>Conditions à respecter (paragr. 2)</vt:lpstr>
      <vt:lpstr>Modification des données de transmission (paraît cibler surtout la fausse publicité)</vt:lpstr>
      <vt:lpstr>Installation d’un programme d’ordinateur (virus, bots, DoD) – même sans pourriel</vt:lpstr>
      <vt:lpstr>Pénalités</vt:lpstr>
      <vt:lpstr>Excessive rigueur de cette loi?</vt:lpstr>
      <vt:lpstr>Questions répondues dans https://fightspam.gc.ca/eic/site/cb-bc.nsf/fra/03765.html</vt:lpstr>
      <vt:lpstr>Point de réflexion</vt:lpstr>
      <vt:lpstr>Des liens officiels</vt:lpstr>
      <vt:lpstr>Questions de révision</vt:lpstr>
      <vt:lpstr>Questions de révision et réfléxion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2016-12-14T20:23:27Z</dcterms:created>
  <dcterms:modified xsi:type="dcterms:W3CDTF">2022-11-11T03:14:33Z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TC101671259990</vt:lpwstr>
  </property>
</Properties>
</file>