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5"/>
  </p:notesMasterIdLst>
  <p:sldIdLst>
    <p:sldId id="271" r:id="rId3"/>
    <p:sldId id="284" r:id="rId4"/>
    <p:sldId id="272" r:id="rId5"/>
    <p:sldId id="274" r:id="rId6"/>
    <p:sldId id="273" r:id="rId7"/>
    <p:sldId id="278" r:id="rId8"/>
    <p:sldId id="275" r:id="rId9"/>
    <p:sldId id="276" r:id="rId10"/>
    <p:sldId id="277" r:id="rId11"/>
    <p:sldId id="285" r:id="rId12"/>
    <p:sldId id="282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1BAB159-7966-44F9-B142-429EF27889B9}">
          <p14:sldIdLst>
            <p14:sldId id="271"/>
            <p14:sldId id="284"/>
          </p14:sldIdLst>
        </p14:section>
        <p14:section name="Section sans titre" id="{6C7E03E6-C254-4DD5-81D0-B5D8A6661BD8}">
          <p14:sldIdLst>
            <p14:sldId id="272"/>
            <p14:sldId id="274"/>
            <p14:sldId id="273"/>
            <p14:sldId id="278"/>
            <p14:sldId id="275"/>
            <p14:sldId id="276"/>
            <p14:sldId id="277"/>
            <p14:sldId id="285"/>
          </p14:sldIdLst>
        </p14:section>
        <p14:section name="Section sans titre" id="{3AA5DDC0-5C01-446E-A43E-17C628B5F0F5}">
          <p14:sldIdLst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29" autoAdjust="0"/>
    <p:restoredTop sz="86364" autoAdjust="0"/>
  </p:normalViewPr>
  <p:slideViewPr>
    <p:cSldViewPr>
      <p:cViewPr varScale="1">
        <p:scale>
          <a:sx n="90" d="100"/>
          <a:sy n="90" d="100"/>
        </p:scale>
        <p:origin x="1176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3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</a:lstStyle>
          <a:p>
            <a:fld id="{2447E72A-D913-4DC2-9E0A-E520CE8FCC86}" type="datetimeFigureOut">
              <a:rPr lang="fr-FR"/>
              <a:pPr/>
              <a:t>10/11/2022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</a:lstStyle>
          <a:p>
            <a:fld id="{A5D78FC6-CE17-4259-A63C-DDFC12E048FC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0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415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latinLnBrk="0">
              <a:defRPr lang="fr-FR" cap="all" baseline="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fr-FR"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latinLnBrk="0">
              <a:defRPr lang="fr-FR" sz="2000">
                <a:solidFill>
                  <a:srgbClr val="FFFFFF"/>
                </a:solidFill>
              </a:defRPr>
            </a:lvl1pPr>
          </a:lstStyle>
          <a:p>
            <a:pPr algn="ctr"/>
            <a:fld id="{AE3F4F96-1AAD-40C9-83F8-F2A2F8E47D19}" type="datetime8">
              <a:rPr lang="fr-FR" smtClean="0"/>
              <a:t>10/11/2022 22:10</a:t>
            </a:fld>
            <a:endParaRPr lang="fr-FR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 latinLnBrk="0">
              <a:defRPr lang="fr-FR">
                <a:solidFill>
                  <a:schemeClr val="tx2"/>
                </a:solidFill>
              </a:defRPr>
            </a:lvl1pPr>
          </a:lstStyle>
          <a:p>
            <a:pPr algn="r"/>
            <a:endParaRPr lang="fr-FR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/>
              <a:pPr/>
              <a:t>‹N°›</a:t>
            </a:fld>
            <a:endParaRPr lang="fr-FR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DC5B-DA1D-49E2-995A-FC8083FCC14E}" type="datetime8">
              <a:rPr lang="fr-FR" smtClean="0">
                <a:solidFill>
                  <a:schemeClr val="tx2"/>
                </a:solidFill>
              </a:rPr>
              <a:t>10/11/2022 22:10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fr-FR" sz="1200">
                <a:solidFill>
                  <a:schemeClr val="tx2"/>
                </a:solidFill>
              </a:rPr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82809ED-18EC-4D4F-8199-F886851F5D60}" type="datetime8">
              <a:rPr lang="fr-FR" smtClean="0">
                <a:solidFill>
                  <a:schemeClr val="tx2"/>
                </a:solidFill>
              </a:rPr>
              <a:t>10/11/2022 22:10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fr-FR" sz="1200">
                <a:solidFill>
                  <a:schemeClr val="tx2"/>
                </a:solidFill>
              </a:rPr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EB90-4302-4F9C-ABC6-5BEBA7592DF9}" type="datetime8">
              <a:rPr lang="fr-FR" smtClean="0"/>
              <a:t>10/11/2022 22:10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latinLnBrk="0">
              <a:buNone/>
              <a:defRPr lang="fr-FR" sz="2800">
                <a:solidFill>
                  <a:schemeClr val="tx2"/>
                </a:solidFill>
              </a:defRPr>
            </a:lvl1pPr>
            <a:lvl2pPr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 latinLnBrk="0">
              <a:buNone/>
              <a:defRPr lang="fr-FR" sz="4400" b="0" cap="none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5D49-3BF6-4688-8E0B-B222D5C78A16}" type="datetime8">
              <a:rPr lang="fr-FR" smtClean="0"/>
              <a:t>10/11/2022 22:10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 latinLnBrk="0">
              <a:defRPr lang="fr-FR"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CE5F9F-2501-4CCB-847F-9006506A00DA}" type="datetime8">
              <a:rPr lang="fr-FR" smtClean="0"/>
              <a:t>10/11/2022 22:10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 latinLnBrk="0">
              <a:defRPr lang="fr-FR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7FDE6C-4276-4FF6-8E9A-FF61D5089139}" type="datetime8">
              <a:rPr lang="fr-FR" smtClean="0"/>
              <a:t>10/11/2022 22:10</a:t>
            </a:fld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 latinLnBrk="0">
              <a:buFontTx/>
              <a:buNone/>
              <a:defRPr lang="fr-FR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 latinLnBrk="0">
              <a:buFontTx/>
              <a:buNone/>
              <a:defRPr lang="fr-FR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C002-30BE-4618-8328-F40A8694E8A1}" type="datetime8">
              <a:rPr lang="fr-FR" smtClean="0"/>
              <a:t>10/11/2022 22:10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8681-7E02-47E9-889D-D5804EA54A5E}" type="datetime8">
              <a:rPr lang="fr-FR" smtClean="0"/>
              <a:t>10/11/2022 22:10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 latinLnBrk="0">
              <a:buNone/>
              <a:defRPr lang="fr-FR" sz="4400" b="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7C78-59E6-423F-9EE6-03E8B81A0FC5}" type="datetime8">
              <a:rPr lang="fr-FR" smtClean="0"/>
              <a:t>10/11/2022 22:10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latinLnBrk="0">
              <a:spcAft>
                <a:spcPts val="1000"/>
              </a:spcAft>
              <a:buNone/>
              <a:defRPr lang="fr-FR" sz="1800"/>
            </a:lvl1pPr>
            <a:lvl2pPr>
              <a:buNone/>
              <a:defRPr lang="fr-FR" sz="1200"/>
            </a:lvl2pPr>
            <a:lvl3pPr>
              <a:buNone/>
              <a:defRPr lang="fr-FR" sz="1000"/>
            </a:lvl3pPr>
            <a:lvl4pPr>
              <a:buNone/>
              <a:defRPr lang="fr-FR" sz="900"/>
            </a:lvl4pPr>
            <a:lvl5pPr>
              <a:buNone/>
              <a:defRPr lang="fr-FR" sz="900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 latinLnBrk="0">
              <a:buFontTx/>
              <a:buNone/>
              <a:defRPr lang="fr-FR" sz="1700"/>
            </a:lvl1pPr>
            <a:lvl2pPr>
              <a:buFontTx/>
              <a:buNone/>
              <a:defRPr lang="fr-FR" sz="1200"/>
            </a:lvl2pPr>
            <a:lvl3pPr>
              <a:buFontTx/>
              <a:buNone/>
              <a:defRPr lang="fr-FR" sz="1000"/>
            </a:lvl3pPr>
            <a:lvl4pPr>
              <a:buFontTx/>
              <a:buNone/>
              <a:defRPr lang="fr-FR" sz="900"/>
            </a:lvl4pPr>
            <a:lvl5pPr>
              <a:buFontTx/>
              <a:buNone/>
              <a:defRPr lang="fr-FR" sz="900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 latinLnBrk="0">
              <a:buNone/>
              <a:defRPr lang="fr-FR"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A5DD1CC-B466-4667-812A-6BF84995B105}" type="datetime8">
              <a:rPr lang="fr-FR" smtClean="0"/>
              <a:t>10/11/2022 22:10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 latinLnBrk="0">
              <a:defRPr lang="fr-FR" sz="2800"/>
            </a:lvl1pPr>
          </a:lstStyle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 latinLnBrk="0">
              <a:buNone/>
              <a:defRPr lang="fr-FR" sz="3200"/>
            </a:lvl1pPr>
          </a:lstStyle>
          <a:p>
            <a:r>
              <a:rPr lang="fr-FR"/>
              <a:t>Cliquez sur l'icône pour ajouter une image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  <a:p>
            <a:pPr lvl="5"/>
            <a:r>
              <a:rPr lang="fr-FR"/>
              <a:t>Sixième niveau</a:t>
            </a:r>
          </a:p>
          <a:p>
            <a:pPr lvl="6"/>
            <a:r>
              <a:rPr lang="fr-FR"/>
              <a:t>Septième niveau</a:t>
            </a:r>
          </a:p>
          <a:p>
            <a:pPr lvl="7"/>
            <a:r>
              <a:rPr lang="fr-FR"/>
              <a:t>Huitième niveau</a:t>
            </a:r>
          </a:p>
          <a:p>
            <a:pPr lvl="8"/>
            <a:r>
              <a:rPr lang="fr-FR"/>
              <a:t>Neuvième niveau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lang="fr-FR" sz="1400">
                <a:solidFill>
                  <a:schemeClr val="tx2"/>
                </a:solidFill>
              </a:defRPr>
            </a:lvl1pPr>
          </a:lstStyle>
          <a:p>
            <a:fld id="{E934F4DB-20EE-4C3D-8ACF-E8451C54EF35}" type="datetime8">
              <a:rPr lang="fr-FR" smtClean="0">
                <a:solidFill>
                  <a:schemeClr val="tx2"/>
                </a:solidFill>
              </a:rPr>
              <a:t>10/11/2022 22:10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latinLnBrk="0">
              <a:defRPr lang="fr-FR" sz="1400">
                <a:solidFill>
                  <a:schemeClr val="tx2"/>
                </a:solidFill>
              </a:defRPr>
            </a:lvl1pPr>
          </a:lstStyle>
          <a:p>
            <a:pPr algn="r"/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latinLnBrk="0">
              <a:defRPr lang="fr-FR"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fr-FR" sz="1200">
                <a:solidFill>
                  <a:schemeClr val="tx2"/>
                </a:solidFill>
              </a:rPr>
              <a:pPr algn="ctr"/>
              <a:t>‹N°›</a:t>
            </a:fld>
            <a:endParaRPr lang="fr-FR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lang="fr-FR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lang="fr-F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lang="fr-F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lang="fr-F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ronics.com/news/blog/7-types-of-cyber-criminals/" TargetMode="External"/><Relationship Id="rId2" Type="http://schemas.openxmlformats.org/officeDocument/2006/relationships/hyperlink" Target="http://www.itsecurity.com/features/top-10-cybercriminals-091007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esystems.com/en/cybersecurity/feature/the-unusual-suspec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3568" y="4038600"/>
            <a:ext cx="8155632" cy="1828800"/>
          </a:xfrm>
        </p:spPr>
        <p:txBody>
          <a:bodyPr>
            <a:normAutofit fontScale="90000"/>
          </a:bodyPr>
          <a:lstStyle/>
          <a:p>
            <a:r>
              <a:rPr lang="fr-CA" noProof="0" dirty="0"/>
              <a:t>CYB 1033: </a:t>
            </a:r>
            <a:br>
              <a:rPr lang="fr-CA" noProof="0" dirty="0"/>
            </a:br>
            <a:r>
              <a:rPr kumimoji="0" lang="fr-CA" sz="44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Aspects légaux de la cybersécurité</a:t>
            </a:r>
            <a:r>
              <a:rPr lang="fr-CA" noProof="0" dirty="0"/>
              <a:t> </a:t>
            </a:r>
            <a:br>
              <a:rPr lang="fr-CA" noProof="0" dirty="0"/>
            </a:br>
            <a:r>
              <a:rPr lang="fr-CA" noProof="0" dirty="0"/>
              <a:t>Chapitre </a:t>
            </a:r>
            <a:r>
              <a:rPr lang="fr-CA" dirty="0"/>
              <a:t>7</a:t>
            </a:r>
            <a:br>
              <a:rPr lang="fr-CA" sz="3600" noProof="0" dirty="0"/>
            </a:br>
            <a:r>
              <a:rPr lang="fr-CA" sz="3600" dirty="0"/>
              <a:t>Typologie des cybercriminels</a:t>
            </a:r>
            <a:endParaRPr lang="fr-CA" noProof="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noProof="0" dirty="0"/>
              <a:t>      Luigi Logrippo w3.uqo.ca/</a:t>
            </a:r>
            <a:r>
              <a:rPr lang="fr-CA" b="1" noProof="0" dirty="0" err="1"/>
              <a:t>luigi</a:t>
            </a:r>
            <a:r>
              <a:rPr lang="fr-CA" noProof="0" dirty="0"/>
              <a:t>/CYB 1033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3568" y="62373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UQO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fr-CA" smtClean="0"/>
              <a:pPr/>
              <a:t>1</a:t>
            </a:fld>
            <a:endParaRPr lang="fr-CA">
              <a:solidFill>
                <a:schemeClr val="tx2"/>
              </a:solidFill>
            </a:endParaRPr>
          </a:p>
        </p:txBody>
      </p:sp>
      <p:pic>
        <p:nvPicPr>
          <p:cNvPr id="6" name="Image 1" descr="cid:image002.jpg@01D12769.B42862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021462"/>
            <a:ext cx="12192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2" descr="Image result for no copyright symb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7136" y="6159293"/>
            <a:ext cx="448129" cy="44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72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Dilettantes: Catégories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10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Beaucoup de slang associé à ces concepts</a:t>
            </a:r>
          </a:p>
          <a:p>
            <a:pPr lvl="1"/>
            <a:r>
              <a:rPr lang="fr-CA" dirty="0"/>
              <a:t>Hackers: souvent des individus qui ont une certaine compétence et étique et pourraient même chercher à faire du bien</a:t>
            </a:r>
          </a:p>
          <a:p>
            <a:pPr lvl="2"/>
            <a:r>
              <a:rPr lang="fr-CA" dirty="0"/>
              <a:t>Investiguer, informer, hacker ‘étique’</a:t>
            </a:r>
          </a:p>
          <a:p>
            <a:pPr lvl="1"/>
            <a:r>
              <a:rPr lang="fr-CA" dirty="0"/>
              <a:t>Script </a:t>
            </a:r>
            <a:r>
              <a:rPr lang="fr-CA" dirty="0" err="1"/>
              <a:t>kiddies</a:t>
            </a:r>
            <a:r>
              <a:rPr lang="fr-CA" dirty="0"/>
              <a:t>: travaillent à un niveau élémentaire mais encore avec une certaine compétence et persistance</a:t>
            </a:r>
          </a:p>
          <a:p>
            <a:pPr lvl="1"/>
            <a:r>
              <a:rPr lang="fr-CA" dirty="0" err="1"/>
              <a:t>Lamers</a:t>
            </a:r>
            <a:r>
              <a:rPr lang="fr-CA" dirty="0"/>
              <a:t>, jouent avec des connaissances minimales et ne font que recopier bêtement</a:t>
            </a:r>
          </a:p>
          <a:p>
            <a:pPr lvl="1"/>
            <a:r>
              <a:rPr lang="fr-CA" dirty="0"/>
              <a:t>Novices, </a:t>
            </a:r>
            <a:r>
              <a:rPr lang="fr-CA" dirty="0" err="1"/>
              <a:t>newbies</a:t>
            </a:r>
            <a:endParaRPr lang="fr-CA" dirty="0"/>
          </a:p>
          <a:p>
            <a:pPr lvl="1"/>
            <a:r>
              <a:rPr lang="fr-CA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2386028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manipulateur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11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Il utilise l’internet pour fins malicieux personnels </a:t>
            </a:r>
          </a:p>
          <a:p>
            <a:pPr lvl="1"/>
            <a:r>
              <a:rPr lang="fr-CA" dirty="0"/>
              <a:t>Souvent pas à fins de gain monétaire</a:t>
            </a:r>
          </a:p>
          <a:p>
            <a:pPr lvl="1"/>
            <a:r>
              <a:rPr lang="fr-CA" dirty="0"/>
              <a:t>Mais surtout pour manipuler, contrôler, épouvanter des personnes</a:t>
            </a:r>
          </a:p>
          <a:p>
            <a:r>
              <a:rPr lang="fr-CA" dirty="0"/>
              <a:t>Souvent dans les réseaux sociaux</a:t>
            </a:r>
          </a:p>
          <a:p>
            <a:r>
              <a:rPr lang="fr-CA" dirty="0"/>
              <a:t>Un bon nombre d’infractions contre la personne sont l’</a:t>
            </a:r>
            <a:r>
              <a:rPr lang="fr-CA" dirty="0" err="1"/>
              <a:t>oeuvre</a:t>
            </a:r>
            <a:r>
              <a:rPr lang="fr-CA" dirty="0"/>
              <a:t> d’individus dans cette catégorie:</a:t>
            </a:r>
          </a:p>
          <a:p>
            <a:pPr lvl="1"/>
            <a:r>
              <a:rPr lang="fr-CA" dirty="0"/>
              <a:t>Leurre, harcèlement, intimidation, voyeurisme, …</a:t>
            </a:r>
          </a:p>
        </p:txBody>
      </p:sp>
    </p:spTree>
    <p:extLst>
      <p:ext uri="{BB962C8B-B14F-4D97-AF65-F5344CB8AC3E}">
        <p14:creationId xmlns:p14="http://schemas.microsoft.com/office/powerpoint/2010/main" val="1331230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Autres?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12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On peut évidemment penser à autres catégories</a:t>
            </a:r>
          </a:p>
          <a:p>
            <a:r>
              <a:rPr lang="fr-CA" dirty="0"/>
              <a:t>Beaucoup d’informations dispo à ce sujet, p.ex. voir:</a:t>
            </a:r>
          </a:p>
          <a:p>
            <a:pPr lvl="1"/>
            <a:r>
              <a:rPr lang="en-CA" sz="2900" u="sng" dirty="0">
                <a:hlinkClick r:id="rId2"/>
              </a:rPr>
              <a:t>http://www.itsecurity.com/features/top-10-cybercriminals-091007/</a:t>
            </a:r>
            <a:endParaRPr lang="fr-CA" sz="2900" dirty="0"/>
          </a:p>
          <a:p>
            <a:pPr lvl="1"/>
            <a:r>
              <a:rPr lang="en-CA" sz="2900" u="sng" dirty="0">
                <a:hlinkClick r:id="rId3"/>
              </a:rPr>
              <a:t>http://www.faronics.com/news/blog/7-types-of-cyber-criminals/</a:t>
            </a:r>
            <a:endParaRPr lang="en-CA" sz="2900" u="sng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7021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Typologie de cybercriminels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2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La cybercriminalité est devenue une occupation pour plusieurs personnes</a:t>
            </a:r>
          </a:p>
          <a:p>
            <a:r>
              <a:rPr lang="fr-CA" dirty="0"/>
              <a:t>Nous chercherons à classer ces personnes dans des catégories, suivant l’exemple de:</a:t>
            </a:r>
          </a:p>
          <a:p>
            <a:pPr lvl="1"/>
            <a:r>
              <a:rPr lang="fr-CA" sz="2900" dirty="0">
                <a:hlinkClick r:id="rId2"/>
              </a:rPr>
              <a:t>http://www.baesystems.com/en/cybersecurity/feature/the-unusual-suspects</a:t>
            </a:r>
            <a:endParaRPr lang="fr-CA" sz="2900" dirty="0"/>
          </a:p>
          <a:p>
            <a:r>
              <a:rPr lang="fr-CA" dirty="0"/>
              <a:t>Il est recommandé de lire cette référence, car elle contient des descriptions et des détails intéressants</a:t>
            </a:r>
          </a:p>
        </p:txBody>
      </p:sp>
    </p:spTree>
    <p:extLst>
      <p:ext uri="{BB962C8B-B14F-4D97-AF65-F5344CB8AC3E}">
        <p14:creationId xmlns:p14="http://schemas.microsoft.com/office/powerpoint/2010/main" val="718519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Types principaux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3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Le professionnel</a:t>
            </a:r>
          </a:p>
          <a:p>
            <a:r>
              <a:rPr lang="fr-CA" dirty="0"/>
              <a:t>Le mulet</a:t>
            </a:r>
          </a:p>
          <a:p>
            <a:r>
              <a:rPr lang="fr-CA" dirty="0"/>
              <a:t>L’interne</a:t>
            </a:r>
          </a:p>
          <a:p>
            <a:r>
              <a:rPr lang="fr-CA" dirty="0"/>
              <a:t>L’employé de l’attaque informatique</a:t>
            </a:r>
          </a:p>
          <a:p>
            <a:r>
              <a:rPr lang="fr-CA" dirty="0"/>
              <a:t>L’activiste</a:t>
            </a:r>
          </a:p>
          <a:p>
            <a:r>
              <a:rPr lang="fr-CA" dirty="0"/>
              <a:t>Le dilettante</a:t>
            </a:r>
          </a:p>
          <a:p>
            <a:r>
              <a:rPr lang="fr-CA" dirty="0"/>
              <a:t>Le manipulateur social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7946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professionnel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4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Son but est le profit</a:t>
            </a:r>
          </a:p>
          <a:p>
            <a:r>
              <a:rPr lang="fr-CA" dirty="0"/>
              <a:t>Souvent se cache derrière une activité apparemment légitime, mais en réalité est un criminel probablement  à temps plein</a:t>
            </a:r>
          </a:p>
          <a:p>
            <a:r>
              <a:rPr lang="fr-CA" dirty="0"/>
              <a:t>Il a une bonne compréhension des contextes commerciaux et industriels qu’il menace</a:t>
            </a:r>
          </a:p>
          <a:p>
            <a:r>
              <a:rPr lang="fr-CA" dirty="0"/>
              <a:t>Il maîtrise certains mécanismes informatiques reliés à ces contextes</a:t>
            </a:r>
          </a:p>
          <a:p>
            <a:r>
              <a:rPr lang="fr-CA" dirty="0"/>
              <a:t>Il est un organisateur et un concepteur de différents </a:t>
            </a:r>
            <a:r>
              <a:rPr lang="fr-CA" dirty="0" err="1"/>
              <a:t>maliciels</a:t>
            </a:r>
            <a:r>
              <a:rPr lang="fr-CA" dirty="0"/>
              <a:t> à fins lucratifs: </a:t>
            </a:r>
            <a:r>
              <a:rPr lang="fr-CA" dirty="0" err="1"/>
              <a:t>phishing</a:t>
            </a:r>
            <a:r>
              <a:rPr lang="fr-CA" dirty="0"/>
              <a:t>, </a:t>
            </a:r>
            <a:r>
              <a:rPr lang="fr-CA" dirty="0" err="1"/>
              <a:t>rançongiciels</a:t>
            </a:r>
            <a:r>
              <a:rPr lang="fr-CA" dirty="0"/>
              <a:t> …</a:t>
            </a:r>
          </a:p>
          <a:p>
            <a:r>
              <a:rPr lang="fr-CA" dirty="0"/>
              <a:t>Souvent il s’appuie sur une chaîne de collaborateurs à distance</a:t>
            </a:r>
          </a:p>
          <a:p>
            <a:pPr lvl="1"/>
            <a:r>
              <a:rPr lang="fr-CA" dirty="0"/>
              <a:t>Les ‘mulets’</a:t>
            </a:r>
          </a:p>
          <a:p>
            <a:r>
              <a:rPr lang="fr-CA" dirty="0"/>
              <a:t>Infractions: fraude, extorsion, blanchiment d’argent …</a:t>
            </a:r>
          </a:p>
        </p:txBody>
      </p:sp>
    </p:spTree>
    <p:extLst>
      <p:ext uri="{BB962C8B-B14F-4D97-AF65-F5344CB8AC3E}">
        <p14:creationId xmlns:p14="http://schemas.microsoft.com/office/powerpoint/2010/main" val="192514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mulet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5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Le mulet est un travailleur dans une chaîne criminelle</a:t>
            </a:r>
          </a:p>
          <a:p>
            <a:pPr lvl="1"/>
            <a:r>
              <a:rPr lang="fr-CA" dirty="0"/>
              <a:t>Une roue dans un mécanisme …</a:t>
            </a:r>
          </a:p>
          <a:p>
            <a:pPr lvl="1"/>
            <a:r>
              <a:rPr lang="fr-CA" dirty="0"/>
              <a:t>Pourrait ne pas comprendre le rôle qu’il joue</a:t>
            </a:r>
          </a:p>
          <a:p>
            <a:r>
              <a:rPr lang="fr-CA" dirty="0"/>
              <a:t>Récompensé, de quelque manière</a:t>
            </a:r>
          </a:p>
          <a:p>
            <a:r>
              <a:rPr lang="fr-CA" dirty="0"/>
              <a:t>Pourrait:</a:t>
            </a:r>
          </a:p>
          <a:p>
            <a:pPr lvl="1"/>
            <a:r>
              <a:rPr lang="fr-CA" dirty="0"/>
              <a:t>Revendre ou distribuer des biens obtenus dans activités criminelles</a:t>
            </a:r>
          </a:p>
          <a:p>
            <a:pPr lvl="1"/>
            <a:r>
              <a:rPr lang="fr-CA" dirty="0"/>
              <a:t>Utiliser des cartes de crédit volées</a:t>
            </a:r>
          </a:p>
          <a:p>
            <a:pPr lvl="1"/>
            <a:r>
              <a:rPr lang="fr-CA" dirty="0"/>
              <a:t>Obtenir des sommes qu’il pourrait recycler et blanchir</a:t>
            </a:r>
          </a:p>
          <a:p>
            <a:r>
              <a:rPr lang="fr-CA" dirty="0"/>
              <a:t>Faire suite aux pourriels offrant travail ‘facile’ à la maison</a:t>
            </a:r>
          </a:p>
          <a:p>
            <a:r>
              <a:rPr lang="fr-CA" dirty="0"/>
              <a:t>On pourrait mettre dans une catégorie à part les </a:t>
            </a:r>
            <a:r>
              <a:rPr lang="fr-CA" i="1" dirty="0"/>
              <a:t>professionnels</a:t>
            </a:r>
            <a:r>
              <a:rPr lang="fr-CA" dirty="0"/>
              <a:t> qui aident la criminalité: comptables, avocats … </a:t>
            </a:r>
          </a:p>
          <a:p>
            <a:r>
              <a:rPr lang="fr-CA" dirty="0"/>
              <a:t>Infractions: </a:t>
            </a:r>
            <a:r>
              <a:rPr lang="fr-CA" i="1" dirty="0"/>
              <a:t>complicité</a:t>
            </a:r>
            <a:r>
              <a:rPr lang="fr-CA" dirty="0"/>
              <a:t> dans les crimes d’autres</a:t>
            </a:r>
          </a:p>
        </p:txBody>
      </p:sp>
    </p:spTree>
    <p:extLst>
      <p:ext uri="{BB962C8B-B14F-4D97-AF65-F5344CB8AC3E}">
        <p14:creationId xmlns:p14="http://schemas.microsoft.com/office/powerpoint/2010/main" val="3566022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L’interne (the </a:t>
            </a:r>
            <a:r>
              <a:rPr lang="fr-CA" dirty="0" err="1"/>
              <a:t>insider</a:t>
            </a:r>
            <a:r>
              <a:rPr lang="fr-CA" dirty="0"/>
              <a:t>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6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/>
              <a:t>Un employé d’une organisation qui s’engage dans  des activités de gain, espionnage ou sabotage au frais de son employeur</a:t>
            </a:r>
          </a:p>
          <a:p>
            <a:r>
              <a:rPr lang="fr-CA" dirty="0"/>
              <a:t>Normalement un employé considéré fiable, il a beaucoup d’informations qui lui permettent de réaliser ses buts</a:t>
            </a:r>
          </a:p>
          <a:p>
            <a:pPr lvl="1"/>
            <a:r>
              <a:rPr lang="fr-CA" dirty="0"/>
              <a:t>Accès à fichiers secrets, mots clés, comptabilité</a:t>
            </a:r>
          </a:p>
          <a:p>
            <a:pPr lvl="1"/>
            <a:r>
              <a:rPr lang="fr-CA" dirty="0"/>
              <a:t>Aide ou complicité d’autres employés qui pourraient ne pas connaître ses buts</a:t>
            </a:r>
          </a:p>
          <a:p>
            <a:pPr lvl="1"/>
            <a:r>
              <a:rPr lang="fr-CA" dirty="0"/>
              <a:t>Souvent habilité à écrire des programmes délicats: comptabilité, etc.</a:t>
            </a:r>
          </a:p>
          <a:p>
            <a:r>
              <a:rPr lang="fr-CA" dirty="0"/>
              <a:t>Peut causer des dommages énormes, jusqu’à la faillite d’une compagnie</a:t>
            </a:r>
          </a:p>
          <a:p>
            <a:pPr lvl="1"/>
            <a:r>
              <a:rPr lang="fr-CA" dirty="0"/>
              <a:t>Siphonner des gains de la </a:t>
            </a:r>
            <a:r>
              <a:rPr lang="fr-CA" dirty="0" err="1"/>
              <a:t>cie</a:t>
            </a:r>
            <a:endParaRPr lang="fr-CA" dirty="0"/>
          </a:p>
          <a:p>
            <a:pPr lvl="1"/>
            <a:r>
              <a:rPr lang="fr-CA" dirty="0"/>
              <a:t>Espionnage industriel</a:t>
            </a:r>
          </a:p>
          <a:p>
            <a:pPr lvl="1"/>
            <a:r>
              <a:rPr lang="fr-CA" dirty="0"/>
              <a:t>Sabotage pur et simple de la </a:t>
            </a:r>
            <a:r>
              <a:rPr lang="fr-CA" dirty="0" err="1"/>
              <a:t>cie</a:t>
            </a:r>
            <a:endParaRPr lang="fr-CA" dirty="0"/>
          </a:p>
          <a:p>
            <a:r>
              <a:rPr lang="fr-CA" dirty="0"/>
              <a:t>Il s’agit du type de criminel informatique </a:t>
            </a:r>
            <a:r>
              <a:rPr lang="fr-CA" b="1" dirty="0"/>
              <a:t>le plus commun</a:t>
            </a:r>
            <a:r>
              <a:rPr lang="fr-CA" dirty="0"/>
              <a:t>!</a:t>
            </a:r>
          </a:p>
          <a:p>
            <a:r>
              <a:rPr lang="fr-CA" dirty="0"/>
              <a:t>Infractions: fraude, détournement de fonds, sabotage, espionnage, utilisation non autorisée d’équipement</a:t>
            </a:r>
          </a:p>
        </p:txBody>
      </p:sp>
    </p:spTree>
    <p:extLst>
      <p:ext uri="{BB962C8B-B14F-4D97-AF65-F5344CB8AC3E}">
        <p14:creationId xmlns:p14="http://schemas.microsoft.com/office/powerpoint/2010/main" val="135899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L’employé de l’attaque informatique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7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CA" dirty="0"/>
              <a:t>Travaille pour un état ou organisation qui utilise l’informatique pour l’espionnage, le piratage ou la propagande </a:t>
            </a:r>
          </a:p>
          <a:p>
            <a:pPr lvl="1"/>
            <a:r>
              <a:rPr lang="fr-CA" dirty="0"/>
              <a:t>Contre des autres états ou organisations </a:t>
            </a:r>
          </a:p>
          <a:p>
            <a:r>
              <a:rPr lang="fr-CA" dirty="0"/>
              <a:t>Très bien entraîné</a:t>
            </a:r>
          </a:p>
          <a:p>
            <a:r>
              <a:rPr lang="fr-CA" dirty="0"/>
              <a:t>Protégé par son organisation ou pays</a:t>
            </a:r>
          </a:p>
          <a:p>
            <a:r>
              <a:rPr lang="fr-CA" dirty="0"/>
              <a:t>Fourni d’outils techniques de la meilleure qualité</a:t>
            </a:r>
          </a:p>
          <a:p>
            <a:r>
              <a:rPr lang="fr-CA" dirty="0"/>
              <a:t>Peut aussi travailler à la </a:t>
            </a:r>
            <a:r>
              <a:rPr lang="fr-CA" i="1" dirty="0"/>
              <a:t>défense</a:t>
            </a:r>
            <a:r>
              <a:rPr lang="fr-CA" dirty="0"/>
              <a:t> de son état ou organisation</a:t>
            </a:r>
          </a:p>
          <a:p>
            <a:r>
              <a:rPr lang="fr-CA" dirty="0"/>
              <a:t>En guerre avec ses pairs dans autres états et organisations, les surveille et peut s’inspirer à leurs méthodes</a:t>
            </a:r>
          </a:p>
          <a:p>
            <a:r>
              <a:rPr lang="fr-CA" dirty="0"/>
              <a:t>S’il attaque à l’extérieur de son pays, probablement ne commet aucune infraction dans ce pays et risque peu</a:t>
            </a:r>
          </a:p>
          <a:p>
            <a:r>
              <a:rPr lang="fr-CA" dirty="0"/>
              <a:t>Mais, par rapport aux états ou organisations attaquées, il commet du sabotage et de l’espionnage, ainsi que des infractions ayant l’ordi comme cible</a:t>
            </a:r>
          </a:p>
          <a:p>
            <a:r>
              <a:rPr lang="fr-CA" dirty="0"/>
              <a:t>Pourrait s’excuser citant ‘les ordres’ surtout s’il est militaire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49961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L’activiste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8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Fait du sabotage informatique ou du cyber-terrorisme pour une cause politique, religieuse ou sociale</a:t>
            </a:r>
          </a:p>
          <a:p>
            <a:r>
              <a:rPr lang="fr-CA" dirty="0"/>
              <a:t>Son but n’est pas le profit</a:t>
            </a:r>
          </a:p>
          <a:p>
            <a:pPr lvl="1"/>
            <a:r>
              <a:rPr lang="fr-CA" dirty="0"/>
              <a:t>On peut mettre dans cette catégorie les organisateurs de Wikileaks et semblables (Assange, </a:t>
            </a:r>
            <a:r>
              <a:rPr lang="fr-CA" dirty="0" err="1"/>
              <a:t>Snowden</a:t>
            </a:r>
            <a:r>
              <a:rPr lang="fr-CA" dirty="0"/>
              <a:t>)</a:t>
            </a:r>
          </a:p>
          <a:p>
            <a:r>
              <a:rPr lang="fr-CA" dirty="0"/>
              <a:t>Contrairement aux autres, il est souvent intéressé à ce que ses activités soient bien connues</a:t>
            </a:r>
          </a:p>
          <a:p>
            <a:pPr lvl="1"/>
            <a:r>
              <a:rPr lang="fr-CA" dirty="0"/>
              <a:t>Tout en cachant son identité</a:t>
            </a:r>
          </a:p>
          <a:p>
            <a:r>
              <a:rPr lang="fr-CA" dirty="0"/>
              <a:t>Parfois aidé et subventionné par des individus qui partagent ses intentions</a:t>
            </a:r>
          </a:p>
          <a:p>
            <a:r>
              <a:rPr lang="fr-CA" dirty="0"/>
              <a:t>Ses infractions sont normalement dans les catégorie des </a:t>
            </a:r>
          </a:p>
          <a:p>
            <a:pPr lvl="1"/>
            <a:r>
              <a:rPr lang="fr-CA" dirty="0"/>
              <a:t>Infractions ayant l’ordi ou </a:t>
            </a:r>
            <a:r>
              <a:rPr lang="fr-CA"/>
              <a:t>les données comme </a:t>
            </a:r>
            <a:r>
              <a:rPr lang="fr-CA" dirty="0"/>
              <a:t>cible</a:t>
            </a:r>
          </a:p>
          <a:p>
            <a:pPr lvl="1"/>
            <a:r>
              <a:rPr lang="fr-CA" dirty="0"/>
              <a:t>Infractions sur le contenu (contenu haineux)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462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dilettante, ou le bénévole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9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Une personne qui s’amuse à tester ce qu’il peut arriver à faire, sans </a:t>
            </a:r>
            <a:r>
              <a:rPr lang="fr-CA" dirty="0" err="1"/>
              <a:t>retribution</a:t>
            </a:r>
            <a:endParaRPr lang="fr-CA" dirty="0"/>
          </a:p>
          <a:p>
            <a:r>
              <a:rPr lang="fr-CA" dirty="0"/>
              <a:t>Pourrait avoir des buts bénévoles, d’aider à trouver les points faibles dans les logiciels en distribution</a:t>
            </a:r>
          </a:p>
          <a:p>
            <a:r>
              <a:rPr lang="fr-CA" dirty="0"/>
              <a:t>Travaille souvent avec des connaissances et des outils élémentaires, mais utilisés de manière ingénieuse et patiente</a:t>
            </a:r>
          </a:p>
          <a:p>
            <a:r>
              <a:rPr lang="fr-CA" dirty="0"/>
              <a:t>Il veut faire connaître ses activités, mais tout en cachant son identité</a:t>
            </a:r>
          </a:p>
          <a:p>
            <a:pPr lvl="1"/>
            <a:r>
              <a:rPr lang="fr-CA" dirty="0"/>
              <a:t>Ne pas se faire identifier est partie de son jeu</a:t>
            </a:r>
          </a:p>
          <a:p>
            <a:r>
              <a:rPr lang="fr-CA" dirty="0"/>
              <a:t>Peut plus tard devenir professionnel, employé, etc.</a:t>
            </a:r>
          </a:p>
          <a:p>
            <a:r>
              <a:rPr lang="fr-CA" dirty="0"/>
              <a:t>Ses infractions sont normalement dans la catégorie des infractions ayant l’ordi ou </a:t>
            </a:r>
            <a:r>
              <a:rPr lang="fr-CA"/>
              <a:t>les données comme </a:t>
            </a:r>
            <a:r>
              <a:rPr lang="fr-CA" dirty="0"/>
              <a:t>cible</a:t>
            </a:r>
          </a:p>
          <a:p>
            <a:r>
              <a:rPr lang="fr-CA" dirty="0"/>
              <a:t>Normalement il peut prouver l’absence d’intention criminelle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55971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786E968-A0F2-47D4-8CE8-3393AEDB07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scolaire</Template>
  <TotalTime>0</TotalTime>
  <Words>935</Words>
  <Application>Microsoft Office PowerPoint</Application>
  <PresentationFormat>Affichage à l'écran (4:3)</PresentationFormat>
  <Paragraphs>112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Calibri</vt:lpstr>
      <vt:lpstr>Tw Cen MT</vt:lpstr>
      <vt:lpstr>Verdana</vt:lpstr>
      <vt:lpstr>Wingdings</vt:lpstr>
      <vt:lpstr>Wingdings 2</vt:lpstr>
      <vt:lpstr>Médian</vt:lpstr>
      <vt:lpstr>CYB 1033:  Aspects légaux de la cybersécurité  Chapitre 7 Typologie des cybercriminels</vt:lpstr>
      <vt:lpstr>Typologie de cybercriminels</vt:lpstr>
      <vt:lpstr>Types principaux</vt:lpstr>
      <vt:lpstr>Le professionnel</vt:lpstr>
      <vt:lpstr>Le mulet</vt:lpstr>
      <vt:lpstr>L’interne (the insider)</vt:lpstr>
      <vt:lpstr>L’employé de l’attaque informatique</vt:lpstr>
      <vt:lpstr>L’activiste</vt:lpstr>
      <vt:lpstr>Le dilettante, ou le bénévole</vt:lpstr>
      <vt:lpstr>Dilettantes: Catégories</vt:lpstr>
      <vt:lpstr>Le manipulateur</vt:lpstr>
      <vt:lpstr>Autres?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2016-12-14T20:23:27Z</dcterms:created>
  <dcterms:modified xsi:type="dcterms:W3CDTF">2022-11-11T03:11:09Z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