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55"/>
  </p:notesMasterIdLst>
  <p:sldIdLst>
    <p:sldId id="271" r:id="rId3"/>
    <p:sldId id="275" r:id="rId4"/>
    <p:sldId id="305" r:id="rId5"/>
    <p:sldId id="289" r:id="rId6"/>
    <p:sldId id="272" r:id="rId7"/>
    <p:sldId id="273" r:id="rId8"/>
    <p:sldId id="278" r:id="rId9"/>
    <p:sldId id="290" r:id="rId10"/>
    <p:sldId id="291" r:id="rId11"/>
    <p:sldId id="257" r:id="rId12"/>
    <p:sldId id="292" r:id="rId13"/>
    <p:sldId id="270" r:id="rId14"/>
    <p:sldId id="259" r:id="rId15"/>
    <p:sldId id="260" r:id="rId16"/>
    <p:sldId id="306" r:id="rId17"/>
    <p:sldId id="281" r:id="rId18"/>
    <p:sldId id="307" r:id="rId19"/>
    <p:sldId id="293" r:id="rId20"/>
    <p:sldId id="294" r:id="rId21"/>
    <p:sldId id="282" r:id="rId22"/>
    <p:sldId id="286" r:id="rId23"/>
    <p:sldId id="287" r:id="rId24"/>
    <p:sldId id="283" r:id="rId25"/>
    <p:sldId id="295" r:id="rId26"/>
    <p:sldId id="296" r:id="rId27"/>
    <p:sldId id="284" r:id="rId28"/>
    <p:sldId id="285" r:id="rId29"/>
    <p:sldId id="258" r:id="rId30"/>
    <p:sldId id="269" r:id="rId31"/>
    <p:sldId id="261" r:id="rId32"/>
    <p:sldId id="262" r:id="rId33"/>
    <p:sldId id="277" r:id="rId34"/>
    <p:sldId id="263" r:id="rId35"/>
    <p:sldId id="309" r:id="rId36"/>
    <p:sldId id="310" r:id="rId37"/>
    <p:sldId id="264" r:id="rId38"/>
    <p:sldId id="266" r:id="rId39"/>
    <p:sldId id="265" r:id="rId40"/>
    <p:sldId id="267" r:id="rId41"/>
    <p:sldId id="280" r:id="rId42"/>
    <p:sldId id="268" r:id="rId43"/>
    <p:sldId id="279" r:id="rId44"/>
    <p:sldId id="297" r:id="rId45"/>
    <p:sldId id="298" r:id="rId46"/>
    <p:sldId id="299" r:id="rId47"/>
    <p:sldId id="300" r:id="rId48"/>
    <p:sldId id="301" r:id="rId49"/>
    <p:sldId id="304" r:id="rId50"/>
    <p:sldId id="302" r:id="rId51"/>
    <p:sldId id="288" r:id="rId52"/>
    <p:sldId id="303" r:id="rId53"/>
    <p:sldId id="308" r:id="rId54"/>
  </p:sldIdLst>
  <p:sldSz cx="9144000" cy="6858000" type="screen4x3"/>
  <p:notesSz cx="70104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eu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781" autoAdjust="0"/>
  </p:normalViewPr>
  <p:slideViewPr>
    <p:cSldViewPr>
      <p:cViewPr varScale="1">
        <p:scale>
          <a:sx n="81" d="100"/>
          <a:sy n="81" d="100"/>
        </p:scale>
        <p:origin x="1068"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latinLnBrk="0">
              <a:defRPr lang="fr-FR" sz="1200"/>
            </a:lvl1pPr>
          </a:lstStyle>
          <a:p>
            <a:endParaRPr lang="fr-F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latinLnBrk="0">
              <a:defRPr lang="fr-FR" sz="1200"/>
            </a:lvl1pPr>
          </a:lstStyle>
          <a:p>
            <a:fld id="{2447E72A-D913-4DC2-9E0A-E520CE8FCC86}" type="datetimeFigureOut">
              <a:rPr lang="fr-FR"/>
              <a:pPr/>
              <a:t>15/12/2022</a:t>
            </a:fld>
            <a:endParaRPr lang="fr-F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F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latinLnBrk="0">
              <a:defRPr lang="fr-FR" sz="1200"/>
            </a:lvl1pPr>
          </a:lstStyle>
          <a:p>
            <a:endParaRPr lang="fr-F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latinLnBrk="0">
              <a:defRPr lang="fr-FR" sz="1200"/>
            </a:lvl1pPr>
          </a:lstStyle>
          <a:p>
            <a:fld id="{A5D78FC6-CE17-4259-A63C-DDFC12E048FC}" type="slidenum">
              <a:rPr/>
              <a:pPr/>
              <a:t>‹N°›</a:t>
            </a:fld>
            <a:endParaRPr lang="fr-FR"/>
          </a:p>
        </p:txBody>
      </p:sp>
    </p:spTree>
    <p:extLst>
      <p:ext uri="{BB962C8B-B14F-4D97-AF65-F5344CB8AC3E}">
        <p14:creationId xmlns:p14="http://schemas.microsoft.com/office/powerpoint/2010/main" val="263409145"/>
      </p:ext>
    </p:extLst>
  </p:cSld>
  <p:clrMap bg1="lt1" tx1="dk1" bg2="lt2" tx2="dk2" accent1="accent1" accent2="accent2" accent3="accent3" accent4="accent4" accent5="accent5" accent6="accent6" hlink="hlink" folHlink="folHlink"/>
  <p:notesStyle>
    <a:lvl1pPr marL="0" algn="l" rtl="0" latinLnBrk="0">
      <a:defRPr lang="fr-FR" sz="1200" kern="1200">
        <a:solidFill>
          <a:schemeClr val="tx1"/>
        </a:solidFill>
        <a:latin typeface="+mn-lt"/>
        <a:ea typeface="+mn-ea"/>
        <a:cs typeface="+mn-cs"/>
      </a:defRPr>
    </a:lvl1pPr>
    <a:lvl2pPr marL="457200" algn="l" rtl="0">
      <a:defRPr lang="fr-FR" sz="1200" kern="1200">
        <a:solidFill>
          <a:schemeClr val="tx1"/>
        </a:solidFill>
        <a:latin typeface="+mn-lt"/>
        <a:ea typeface="+mn-ea"/>
        <a:cs typeface="+mn-cs"/>
      </a:defRPr>
    </a:lvl2pPr>
    <a:lvl3pPr marL="914400" algn="l" rtl="0">
      <a:defRPr lang="fr-FR" sz="1200" kern="1200">
        <a:solidFill>
          <a:schemeClr val="tx1"/>
        </a:solidFill>
        <a:latin typeface="+mn-lt"/>
        <a:ea typeface="+mn-ea"/>
        <a:cs typeface="+mn-cs"/>
      </a:defRPr>
    </a:lvl3pPr>
    <a:lvl4pPr marL="1371600" algn="l" rtl="0">
      <a:defRPr lang="fr-FR" sz="1200" kern="1200">
        <a:solidFill>
          <a:schemeClr val="tx1"/>
        </a:solidFill>
        <a:latin typeface="+mn-lt"/>
        <a:ea typeface="+mn-ea"/>
        <a:cs typeface="+mn-cs"/>
      </a:defRPr>
    </a:lvl4pPr>
    <a:lvl5pPr marL="1828800" algn="l" rtl="0">
      <a:defRPr lang="fr-FR" sz="1200" kern="1200">
        <a:solidFill>
          <a:schemeClr val="tx1"/>
        </a:solidFill>
        <a:latin typeface="+mn-lt"/>
        <a:ea typeface="+mn-ea"/>
        <a:cs typeface="+mn-cs"/>
      </a:defRPr>
    </a:lvl5pPr>
    <a:lvl6pPr marL="2286000" algn="l" rtl="0">
      <a:defRPr lang="fr-FR" sz="1200" kern="1200">
        <a:solidFill>
          <a:schemeClr val="tx1"/>
        </a:solidFill>
        <a:latin typeface="+mn-lt"/>
        <a:ea typeface="+mn-ea"/>
        <a:cs typeface="+mn-cs"/>
      </a:defRPr>
    </a:lvl6pPr>
    <a:lvl7pPr marL="2743200" algn="l" rtl="0">
      <a:defRPr lang="fr-FR" sz="1200" kern="1200">
        <a:solidFill>
          <a:schemeClr val="tx1"/>
        </a:solidFill>
        <a:latin typeface="+mn-lt"/>
        <a:ea typeface="+mn-ea"/>
        <a:cs typeface="+mn-cs"/>
      </a:defRPr>
    </a:lvl7pPr>
    <a:lvl8pPr marL="3200400" algn="l" rtl="0">
      <a:defRPr lang="fr-FR" sz="1200" kern="1200">
        <a:solidFill>
          <a:schemeClr val="tx1"/>
        </a:solidFill>
        <a:latin typeface="+mn-lt"/>
        <a:ea typeface="+mn-ea"/>
        <a:cs typeface="+mn-cs"/>
      </a:defRPr>
    </a:lvl8pPr>
    <a:lvl9pPr marL="3657600" algn="l" rtl="0">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1</a:t>
            </a:fld>
            <a:endParaRPr lang="fr-FR"/>
          </a:p>
        </p:txBody>
      </p:sp>
    </p:spTree>
    <p:extLst>
      <p:ext uri="{BB962C8B-B14F-4D97-AF65-F5344CB8AC3E}">
        <p14:creationId xmlns:p14="http://schemas.microsoft.com/office/powerpoint/2010/main" val="1887415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Title 7"/>
          <p:cNvSpPr>
            <a:spLocks noGrp="1"/>
          </p:cNvSpPr>
          <p:nvPr>
            <p:ph type="ctrTitle"/>
          </p:nvPr>
        </p:nvSpPr>
        <p:spPr>
          <a:xfrm>
            <a:off x="2362200" y="4038600"/>
            <a:ext cx="6477000" cy="1828800"/>
          </a:xfrm>
        </p:spPr>
        <p:txBody>
          <a:bodyPr anchor="b"/>
          <a:lstStyle>
            <a:lvl1pPr latinLnBrk="0">
              <a:defRPr lang="fr-FR" cap="all" baseline="0"/>
            </a:lvl1pPr>
          </a:lstStyle>
          <a:p>
            <a:r>
              <a:rPr lang="fr-FR"/>
              <a:t>Modifiez le style du titre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latinLnBrk="0">
              <a:buNone/>
              <a:defRPr lang="fr-F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Modifier le style des sous-titres du masque</a:t>
            </a:r>
          </a:p>
        </p:txBody>
      </p:sp>
      <p:sp>
        <p:nvSpPr>
          <p:cNvPr id="28" name="Date Placeholder 27"/>
          <p:cNvSpPr>
            <a:spLocks noGrp="1"/>
          </p:cNvSpPr>
          <p:nvPr>
            <p:ph type="dt" sz="half" idx="10"/>
          </p:nvPr>
        </p:nvSpPr>
        <p:spPr>
          <a:xfrm>
            <a:off x="76200" y="6068699"/>
            <a:ext cx="2057400" cy="685800"/>
          </a:xfrm>
        </p:spPr>
        <p:txBody>
          <a:bodyPr>
            <a:noAutofit/>
          </a:bodyPr>
          <a:lstStyle>
            <a:lvl1pPr algn="ctr" latinLnBrk="0">
              <a:defRPr lang="fr-FR" sz="2000">
                <a:solidFill>
                  <a:srgbClr val="FFFFFF"/>
                </a:solidFill>
              </a:defRPr>
            </a:lvl1pPr>
          </a:lstStyle>
          <a:p>
            <a:pPr algn="ctr"/>
            <a:fld id="{AE3F4F96-1AAD-40C9-83F8-F2A2F8E47D19}" type="datetime8">
              <a:rPr lang="fr-FR" smtClean="0"/>
              <a:t>15/12/2022 17:05</a:t>
            </a:fld>
            <a:endParaRPr lang="fr-FR" sz="200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latinLnBrk="0">
              <a:defRPr lang="fr-FR">
                <a:solidFill>
                  <a:schemeClr val="tx2"/>
                </a:solidFill>
              </a:defRPr>
            </a:lvl1pPr>
          </a:lstStyle>
          <a:p>
            <a:pPr algn="r"/>
            <a:endParaRPr lang="fr-FR">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latinLnBrk="0">
              <a:defRPr lang="fr-FR">
                <a:solidFill>
                  <a:schemeClr val="tx2"/>
                </a:solidFill>
              </a:defRPr>
            </a:lvl1pPr>
          </a:lstStyle>
          <a:p>
            <a:fld id="{72AC53DF-4216-466D-99A7-94400E6C2A25}" type="slidenum">
              <a:rPr/>
              <a:pPr/>
              <a:t>‹N°›</a:t>
            </a:fld>
            <a:endParaRPr lang="fr-FR">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a:spLocks noGrp="1"/>
          </p:cNvSpPr>
          <p:nvPr>
            <p:ph type="dt" sz="half" idx="10"/>
          </p:nvPr>
        </p:nvSpPr>
        <p:spPr/>
        <p:txBody>
          <a:bodyPr/>
          <a:lstStyle/>
          <a:p>
            <a:fld id="{F833DC5B-DA1D-49E2-995A-FC8083FCC14E}" type="datetime8">
              <a:rPr lang="fr-FR" smtClean="0">
                <a:solidFill>
                  <a:schemeClr val="tx2"/>
                </a:solidFill>
              </a:rPr>
              <a:t>15/12/2022 17:05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AC53DF-4216-466D-99A7-94400E6C2A25}" type="slidenum">
              <a:rPr lang="fr-FR" sz="1200">
                <a:solidFill>
                  <a:schemeClr val="tx2"/>
                </a:solidFill>
              </a: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fr-FR"/>
              <a:t>Modifiez le style du titre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a:spLocks noGrp="1"/>
          </p:cNvSpPr>
          <p:nvPr>
            <p:ph type="dt" sz="half" idx="10"/>
          </p:nvPr>
        </p:nvSpPr>
        <p:spPr>
          <a:xfrm>
            <a:off x="6553200" y="6248402"/>
            <a:ext cx="2209800" cy="365125"/>
          </a:xfrm>
        </p:spPr>
        <p:txBody>
          <a:bodyPr/>
          <a:lstStyle/>
          <a:p>
            <a:fld id="{282809ED-18EC-4D4F-8199-F886851F5D60}" type="datetime8">
              <a:rPr lang="fr-FR" smtClean="0">
                <a:solidFill>
                  <a:schemeClr val="tx2"/>
                </a:solidFill>
              </a:rPr>
              <a:t>15/12/2022 17:05</a:t>
            </a:fld>
            <a:endParaRPr lang="fr-FR"/>
          </a:p>
        </p:txBody>
      </p:sp>
      <p:sp>
        <p:nvSpPr>
          <p:cNvPr id="5" name="Footer Placeholder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fr-FR"/>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fr-FR" sz="1200">
                <a:solidFill>
                  <a:schemeClr val="tx2"/>
                </a:solidFill>
              </a: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fr-FR"/>
              <a:t>Modifiez le style du titre</a:t>
            </a:r>
          </a:p>
        </p:txBody>
      </p:sp>
      <p:sp>
        <p:nvSpPr>
          <p:cNvPr id="4" name="Date Placeholder 3"/>
          <p:cNvSpPr>
            <a:spLocks noGrp="1"/>
          </p:cNvSpPr>
          <p:nvPr>
            <p:ph type="dt" sz="half" idx="10"/>
          </p:nvPr>
        </p:nvSpPr>
        <p:spPr/>
        <p:txBody>
          <a:bodyPr/>
          <a:lstStyle/>
          <a:p>
            <a:fld id="{60BBEB90-4302-4F9C-ABC6-5BEBA7592DF9}" type="datetime8">
              <a:rPr lang="fr-FR" smtClean="0"/>
              <a:t>15/12/2022 17:05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latinLnBrk="0">
              <a:buNone/>
              <a:defRPr lang="fr-FR" sz="2800">
                <a:solidFill>
                  <a:schemeClr val="tx2"/>
                </a:solidFill>
              </a:defRPr>
            </a:lvl1pPr>
            <a:lvl2pPr>
              <a:buNone/>
              <a:defRPr lang="fr-FR" sz="1800">
                <a:solidFill>
                  <a:schemeClr val="tx1">
                    <a:tint val="75000"/>
                  </a:schemeClr>
                </a:solidFill>
              </a:defRPr>
            </a:lvl2pPr>
            <a:lvl3pPr>
              <a:buNone/>
              <a:defRPr lang="fr-FR" sz="1600">
                <a:solidFill>
                  <a:schemeClr val="tx1">
                    <a:tint val="75000"/>
                  </a:schemeClr>
                </a:solidFill>
              </a:defRPr>
            </a:lvl3pPr>
            <a:lvl4pPr>
              <a:buNone/>
              <a:defRPr lang="fr-FR" sz="1400">
                <a:solidFill>
                  <a:schemeClr val="tx1">
                    <a:tint val="75000"/>
                  </a:schemeClr>
                </a:solidFill>
              </a:defRPr>
            </a:lvl4pPr>
            <a:lvl5pPr>
              <a:buNone/>
              <a:defRPr lang="fr-FR" sz="1400">
                <a:solidFill>
                  <a:schemeClr val="tx1">
                    <a:tint val="75000"/>
                  </a:schemeClr>
                </a:solidFill>
              </a:defRPr>
            </a:lvl5pPr>
          </a:lstStyle>
          <a:p>
            <a:pPr lvl="0"/>
            <a:r>
              <a:rPr lang="fr-FR"/>
              <a:t>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 name="Title 1"/>
          <p:cNvSpPr>
            <a:spLocks noGrp="1"/>
          </p:cNvSpPr>
          <p:nvPr>
            <p:ph type="title"/>
          </p:nvPr>
        </p:nvSpPr>
        <p:spPr>
          <a:xfrm>
            <a:off x="1371600" y="1600200"/>
            <a:ext cx="7620000" cy="990600"/>
          </a:xfrm>
        </p:spPr>
        <p:txBody>
          <a:bodyPr/>
          <a:lstStyle>
            <a:lvl1pPr algn="l" latinLnBrk="0">
              <a:buNone/>
              <a:defRPr lang="fr-FR" sz="4400" b="0" cap="none">
                <a:solidFill>
                  <a:srgbClr val="FFFFFF"/>
                </a:solidFill>
              </a:defRPr>
            </a:lvl1pPr>
          </a:lstStyle>
          <a:p>
            <a:r>
              <a:rPr lang="fr-FR"/>
              <a:t>Modifiez le style du titre</a:t>
            </a:r>
          </a:p>
        </p:txBody>
      </p:sp>
      <p:sp>
        <p:nvSpPr>
          <p:cNvPr id="12" name="Date Placeholder 11"/>
          <p:cNvSpPr>
            <a:spLocks noGrp="1"/>
          </p:cNvSpPr>
          <p:nvPr>
            <p:ph type="dt" sz="half" idx="10"/>
          </p:nvPr>
        </p:nvSpPr>
        <p:spPr/>
        <p:txBody>
          <a:bodyPr/>
          <a:lstStyle/>
          <a:p>
            <a:fld id="{37DB5D49-3BF6-4688-8E0B-B222D5C78A16}" type="datetime8">
              <a:rPr lang="fr-FR" smtClean="0"/>
              <a:t>15/12/2022 17:05</a:t>
            </a:fld>
            <a:endParaRPr lang="fr-FR"/>
          </a:p>
        </p:txBody>
      </p:sp>
      <p:sp>
        <p:nvSpPr>
          <p:cNvPr id="13" name="Slide Number Placeholder 12"/>
          <p:cNvSpPr>
            <a:spLocks noGrp="1"/>
          </p:cNvSpPr>
          <p:nvPr>
            <p:ph type="sldNum" sz="quarter" idx="11"/>
          </p:nvPr>
        </p:nvSpPr>
        <p:spPr>
          <a:xfrm>
            <a:off x="0" y="1752600"/>
            <a:ext cx="1295400" cy="701676"/>
          </a:xfrm>
        </p:spPr>
        <p:txBody>
          <a:bodyPr>
            <a:noAutofit/>
          </a:bodyPr>
          <a:lstStyle>
            <a:lvl1pPr latinLnBrk="0">
              <a:defRPr lang="fr-FR" sz="2400">
                <a:solidFill>
                  <a:srgbClr val="FFFFFF"/>
                </a:solidFill>
              </a:defRPr>
            </a:lvl1pPr>
          </a:lstStyle>
          <a:p>
            <a:pPr algn="ctr"/>
            <a:fld id="{1AD93096-5B34-4342-9326-69289CEAE4C2}" type="slidenum">
              <a:rPr/>
              <a:pPr algn="ctr"/>
              <a:t>‹N°›</a:t>
            </a:fld>
            <a:endParaRPr lang="fr-FR" sz="2400">
              <a:solidFill>
                <a:srgbClr val="FFFFFF"/>
              </a:solidFill>
            </a:endParaRPr>
          </a:p>
        </p:txBody>
      </p:sp>
      <p:sp>
        <p:nvSpPr>
          <p:cNvPr id="14" name="Footer Placeholder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9" name="Content Placeholder 8"/>
          <p:cNvSpPr>
            <a:spLocks noGrp="1"/>
          </p:cNvSpPr>
          <p:nvPr>
            <p:ph sz="quarter" idx="1"/>
          </p:nvPr>
        </p:nvSpPr>
        <p:spPr>
          <a:xfrm>
            <a:off x="609600" y="1589567"/>
            <a:ext cx="3886200" cy="4572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1" name="Content Placeholder 10"/>
          <p:cNvSpPr>
            <a:spLocks noGrp="1"/>
          </p:cNvSpPr>
          <p:nvPr>
            <p:ph sz="quarter" idx="2"/>
          </p:nvPr>
        </p:nvSpPr>
        <p:spPr>
          <a:xfrm>
            <a:off x="4844901" y="1589567"/>
            <a:ext cx="3886200" cy="4572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Date Placeholder 7"/>
          <p:cNvSpPr>
            <a:spLocks noGrp="1"/>
          </p:cNvSpPr>
          <p:nvPr>
            <p:ph type="dt" sz="half" idx="15"/>
          </p:nvPr>
        </p:nvSpPr>
        <p:spPr/>
        <p:txBody>
          <a:bodyPr rtlCol="0"/>
          <a:lstStyle/>
          <a:p>
            <a:fld id="{80CE5F9F-2501-4CCB-847F-9006506A00DA}" type="datetime8">
              <a:rPr lang="fr-FR" smtClean="0"/>
              <a:t>15/12/2022 17:05</a:t>
            </a:fld>
            <a:endParaRPr lang="fr-FR"/>
          </a:p>
        </p:txBody>
      </p:sp>
      <p:sp>
        <p:nvSpPr>
          <p:cNvPr id="10" name="Slide Number Placeholder 9"/>
          <p:cNvSpPr>
            <a:spLocks noGrp="1"/>
          </p:cNvSpPr>
          <p:nvPr>
            <p:ph type="sldNum" sz="quarter" idx="16"/>
          </p:nvPr>
        </p:nvSpPr>
        <p:spPr/>
        <p:txBody>
          <a:bodyPr rtlCol="0"/>
          <a:lstStyle/>
          <a:p>
            <a:pPr algn="ctr"/>
            <a:fld id="{1AD93096-5B34-4342-9326-69289CEAE4C2}" type="slidenum">
              <a:rPr/>
              <a:pPr algn="ctr"/>
              <a:t>‹N°›</a:t>
            </a:fld>
            <a:endParaRPr lang="fr-FR"/>
          </a:p>
        </p:txBody>
      </p:sp>
      <p:sp>
        <p:nvSpPr>
          <p:cNvPr id="12" name="Footer Placeholder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latinLnBrk="0">
              <a:defRPr lang="fr-FR"/>
            </a:lvl1pPr>
          </a:lstStyle>
          <a:p>
            <a:r>
              <a:rPr lang="fr-FR"/>
              <a:t>Modifiez le style du titre</a:t>
            </a:r>
          </a:p>
        </p:txBody>
      </p:sp>
      <p:sp>
        <p:nvSpPr>
          <p:cNvPr id="11" name="Content Placeholder 10"/>
          <p:cNvSpPr>
            <a:spLocks noGrp="1"/>
          </p:cNvSpPr>
          <p:nvPr>
            <p:ph sz="quarter" idx="2"/>
          </p:nvPr>
        </p:nvSpPr>
        <p:spPr>
          <a:xfrm>
            <a:off x="609600" y="2438400"/>
            <a:ext cx="3886200" cy="35814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3" name="Content Placeholder 12"/>
          <p:cNvSpPr>
            <a:spLocks noGrp="1"/>
          </p:cNvSpPr>
          <p:nvPr>
            <p:ph sz="quarter" idx="4"/>
          </p:nvPr>
        </p:nvSpPr>
        <p:spPr>
          <a:xfrm>
            <a:off x="4800600" y="2438400"/>
            <a:ext cx="3886200" cy="35814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Date Placeholder 9"/>
          <p:cNvSpPr>
            <a:spLocks noGrp="1"/>
          </p:cNvSpPr>
          <p:nvPr>
            <p:ph type="dt" sz="half" idx="15"/>
          </p:nvPr>
        </p:nvSpPr>
        <p:spPr/>
        <p:txBody>
          <a:bodyPr rtlCol="0"/>
          <a:lstStyle/>
          <a:p>
            <a:fld id="{B17FDE6C-4276-4FF6-8E9A-FF61D5089139}" type="datetime8">
              <a:rPr lang="fr-FR" smtClean="0"/>
              <a:t>15/12/2022 17:05</a:t>
            </a:fld>
            <a:endParaRPr lang="fr-FR"/>
          </a:p>
        </p:txBody>
      </p:sp>
      <p:sp>
        <p:nvSpPr>
          <p:cNvPr id="12" name="Slide Number Placeholder 11"/>
          <p:cNvSpPr>
            <a:spLocks noGrp="1"/>
          </p:cNvSpPr>
          <p:nvPr>
            <p:ph type="sldNum" sz="quarter" idx="16"/>
          </p:nvPr>
        </p:nvSpPr>
        <p:spPr/>
        <p:txBody>
          <a:bodyPr rtlCol="0"/>
          <a:lstStyle/>
          <a:p>
            <a:pPr algn="ctr"/>
            <a:fld id="{1AD93096-5B34-4342-9326-69289CEAE4C2}" type="slidenum">
              <a:rPr/>
              <a:pPr algn="ctr"/>
              <a:t>‹N°›</a:t>
            </a:fld>
            <a:endParaRPr lang="fr-FR"/>
          </a:p>
        </p:txBody>
      </p:sp>
      <p:sp>
        <p:nvSpPr>
          <p:cNvPr id="14" name="Footer Placeholder 13"/>
          <p:cNvSpPr>
            <a:spLocks noGrp="1"/>
          </p:cNvSpPr>
          <p:nvPr>
            <p:ph type="ftr" sz="quarter" idx="17"/>
          </p:nvPr>
        </p:nvSpPr>
        <p:spPr/>
        <p:txBody>
          <a:bodyPr rtlCol="0"/>
          <a:lstStyle/>
          <a:p>
            <a:endParaRPr lang="fr-F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latinLnBrk="0">
              <a:buFontTx/>
              <a:buNone/>
              <a:defRPr lang="fr-FR" sz="2000" b="1">
                <a:solidFill>
                  <a:srgbClr val="FFFFFF"/>
                </a:solidFill>
              </a:defRPr>
            </a:lvl1pPr>
          </a:lstStyle>
          <a:p>
            <a:pPr lvl="0"/>
            <a:r>
              <a:rPr lang="fr-FR"/>
              <a:t>Modifier les styles du texte du masque</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latinLnBrk="0">
              <a:buFontTx/>
              <a:buNone/>
              <a:defRPr lang="fr-FR" sz="2000" b="1">
                <a:solidFill>
                  <a:srgbClr val="FFFFFF"/>
                </a:solidFill>
              </a:defRPr>
            </a:lvl1pPr>
          </a:lstStyle>
          <a:p>
            <a:pPr lvl="0"/>
            <a:r>
              <a:rPr lang="fr-FR"/>
              <a:t>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3" name="Date Placeholder 2"/>
          <p:cNvSpPr>
            <a:spLocks noGrp="1"/>
          </p:cNvSpPr>
          <p:nvPr>
            <p:ph type="dt" sz="half" idx="10"/>
          </p:nvPr>
        </p:nvSpPr>
        <p:spPr/>
        <p:txBody>
          <a:bodyPr/>
          <a:lstStyle/>
          <a:p>
            <a:fld id="{F7B6C002-30BE-4618-8328-F40A8694E8A1}" type="datetime8">
              <a:rPr lang="fr-FR" smtClean="0"/>
              <a:t>15/12/2022 17:05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C8681-7E02-47E9-889D-D5804EA54A5E}" type="datetime8">
              <a:rPr lang="fr-FR" smtClean="0"/>
              <a:t>15/12/2022 17:05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0" y="6248400"/>
            <a:ext cx="533400" cy="381000"/>
          </a:xfrm>
        </p:spPr>
        <p:txBody>
          <a:bodyPr/>
          <a:lstStyle>
            <a:lvl1pPr latinLnBrk="0">
              <a:defRPr lang="fr-FR">
                <a:solidFill>
                  <a:schemeClr val="tx2"/>
                </a:solidFill>
              </a:defRPr>
            </a:lvl1pPr>
          </a:lstStyle>
          <a:p>
            <a:fld id="{1AD93096-5B34-4342-9326-69289CEAE4C2}" type="slidenum">
              <a:rPr/>
              <a:pPr/>
              <a:t>‹N°›</a:t>
            </a:fld>
            <a:endParaRPr lang="fr-FR">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latinLnBrk="0">
              <a:buNone/>
              <a:defRPr lang="fr-FR" sz="4400" b="0"/>
            </a:lvl1pPr>
          </a:lstStyle>
          <a:p>
            <a:r>
              <a:rPr lang="fr-FR"/>
              <a:t>Modifiez le style du titre</a:t>
            </a:r>
          </a:p>
        </p:txBody>
      </p:sp>
      <p:sp>
        <p:nvSpPr>
          <p:cNvPr id="5" name="Date Placeholder 4"/>
          <p:cNvSpPr>
            <a:spLocks noGrp="1"/>
          </p:cNvSpPr>
          <p:nvPr>
            <p:ph type="dt" sz="half" idx="10"/>
          </p:nvPr>
        </p:nvSpPr>
        <p:spPr/>
        <p:txBody>
          <a:bodyPr/>
          <a:lstStyle/>
          <a:p>
            <a:fld id="{E92E7C78-59E6-423F-9EE6-03E8B81A0FC5}" type="datetime8">
              <a:rPr lang="fr-FR" smtClean="0"/>
              <a:t>15/12/2022 17:05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lvl1pPr latinLnBrk="0">
              <a:defRPr lang="fr-FR">
                <a:solidFill>
                  <a:srgbClr val="FFFFFF"/>
                </a:solidFill>
              </a:defRPr>
            </a:lvl1pPr>
          </a:lstStyle>
          <a:p>
            <a:fld id="{1AD93096-5B34-4342-9326-69289CEAE4C2}" type="slidenum">
              <a:rPr/>
              <a:pPr/>
              <a:t>‹N°›</a:t>
            </a:fld>
            <a:endParaRPr lang="fr-FR">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latinLnBrk="0">
              <a:spcAft>
                <a:spcPts val="1000"/>
              </a:spcAft>
              <a:buNone/>
              <a:defRPr lang="fr-FR" sz="1800"/>
            </a:lvl1pPr>
            <a:lvl2pPr>
              <a:buNone/>
              <a:defRPr lang="fr-FR" sz="1200"/>
            </a:lvl2pPr>
            <a:lvl3pPr>
              <a:buNone/>
              <a:defRPr lang="fr-FR" sz="1000"/>
            </a:lvl3pPr>
            <a:lvl4pPr>
              <a:buNone/>
              <a:defRPr lang="fr-FR" sz="900"/>
            </a:lvl4pPr>
            <a:lvl5pPr>
              <a:buNone/>
              <a:defRPr lang="fr-FR" sz="900"/>
            </a:lvl5pPr>
          </a:lstStyle>
          <a:p>
            <a:pPr lvl="0"/>
            <a:r>
              <a:rPr lang="fr-FR"/>
              <a:t>Modifier les styles du texte du masque</a:t>
            </a:r>
          </a:p>
        </p:txBody>
      </p:sp>
      <p:sp>
        <p:nvSpPr>
          <p:cNvPr id="9" name="Content Placeholder 8"/>
          <p:cNvSpPr>
            <a:spLocks noGrp="1"/>
          </p:cNvSpPr>
          <p:nvPr>
            <p:ph sz="quarter" idx="1"/>
          </p:nvPr>
        </p:nvSpPr>
        <p:spPr>
          <a:xfrm>
            <a:off x="2362200" y="1752600"/>
            <a:ext cx="6400800" cy="44196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latinLnBrk="0">
              <a:buFontTx/>
              <a:buNone/>
              <a:defRPr lang="fr-FR" sz="1700"/>
            </a:lvl1pPr>
            <a:lvl2pPr>
              <a:buFontTx/>
              <a:buNone/>
              <a:defRPr lang="fr-FR" sz="1200"/>
            </a:lvl2pPr>
            <a:lvl3pPr>
              <a:buFontTx/>
              <a:buNone/>
              <a:defRPr lang="fr-FR" sz="1000"/>
            </a:lvl3pPr>
            <a:lvl4pPr>
              <a:buFontTx/>
              <a:buNone/>
              <a:defRPr lang="fr-FR" sz="900"/>
            </a:lvl4pPr>
            <a:lvl5pPr>
              <a:buFontTx/>
              <a:buNone/>
              <a:defRPr lang="fr-FR" sz="900"/>
            </a:lvl5pPr>
          </a:lstStyle>
          <a:p>
            <a:pPr lvl="0"/>
            <a:r>
              <a:rPr lang="fr-FR"/>
              <a:t>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 name="Title 1"/>
          <p:cNvSpPr>
            <a:spLocks noGrp="1"/>
          </p:cNvSpPr>
          <p:nvPr>
            <p:ph type="title"/>
          </p:nvPr>
        </p:nvSpPr>
        <p:spPr>
          <a:xfrm>
            <a:off x="1600200" y="4648200"/>
            <a:ext cx="7315200" cy="685800"/>
          </a:xfrm>
        </p:spPr>
        <p:txBody>
          <a:bodyPr anchor="ctr"/>
          <a:lstStyle>
            <a:lvl1pPr algn="l" latinLnBrk="0">
              <a:buNone/>
              <a:defRPr lang="fr-FR" sz="2800" b="0">
                <a:solidFill>
                  <a:srgbClr val="FFFFFF"/>
                </a:solidFill>
              </a:defRPr>
            </a:lvl1pPr>
          </a:lstStyle>
          <a:p>
            <a:r>
              <a:rPr lang="fr-FR"/>
              <a:t>Modifiez le style du titre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2" name="Date Placeholder 11"/>
          <p:cNvSpPr>
            <a:spLocks noGrp="1"/>
          </p:cNvSpPr>
          <p:nvPr>
            <p:ph type="dt" sz="half" idx="10"/>
          </p:nvPr>
        </p:nvSpPr>
        <p:spPr>
          <a:xfrm>
            <a:off x="6248400" y="6248400"/>
            <a:ext cx="2667000" cy="365125"/>
          </a:xfrm>
        </p:spPr>
        <p:txBody>
          <a:bodyPr rtlCol="0"/>
          <a:lstStyle/>
          <a:p>
            <a:fld id="{2A5DD1CC-B466-4667-812A-6BF84995B105}" type="datetime8">
              <a:rPr lang="fr-FR" smtClean="0"/>
              <a:t>15/12/2022 17:05</a:t>
            </a:fld>
            <a:endParaRPr lang="fr-FR"/>
          </a:p>
        </p:txBody>
      </p:sp>
      <p:sp>
        <p:nvSpPr>
          <p:cNvPr id="13" name="Slide Number Placeholder 12"/>
          <p:cNvSpPr>
            <a:spLocks noGrp="1"/>
          </p:cNvSpPr>
          <p:nvPr>
            <p:ph type="sldNum" sz="quarter" idx="11"/>
          </p:nvPr>
        </p:nvSpPr>
        <p:spPr>
          <a:xfrm>
            <a:off x="0" y="4667249"/>
            <a:ext cx="1447800" cy="663578"/>
          </a:xfrm>
        </p:spPr>
        <p:txBody>
          <a:bodyPr rtlCol="0"/>
          <a:lstStyle>
            <a:lvl1pPr latinLnBrk="0">
              <a:defRPr lang="fr-FR" sz="2800"/>
            </a:lvl1pPr>
          </a:lstStyle>
          <a:p>
            <a:pPr algn="ctr"/>
            <a:fld id="{1AD93096-5B34-4342-9326-69289CEAE4C2}" type="slidenum">
              <a:rPr/>
              <a:pPr algn="ctr"/>
              <a:t>‹N°›</a:t>
            </a:fld>
            <a:endParaRPr lang="fr-FR" sz="2800"/>
          </a:p>
        </p:txBody>
      </p:sp>
      <p:sp>
        <p:nvSpPr>
          <p:cNvPr id="14" name="Footer Placeholder 13"/>
          <p:cNvSpPr>
            <a:spLocks noGrp="1"/>
          </p:cNvSpPr>
          <p:nvPr>
            <p:ph type="ftr" sz="quarter" idx="12"/>
          </p:nvPr>
        </p:nvSpPr>
        <p:spPr>
          <a:xfrm>
            <a:off x="1600200" y="6248206"/>
            <a:ext cx="4572000" cy="365125"/>
          </a:xfrm>
        </p:spPr>
        <p:txBody>
          <a:bodyPr rtlCol="0"/>
          <a:lstStyle/>
          <a:p>
            <a:endParaRPr lang="fr-F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latinLnBrk="0">
              <a:buNone/>
              <a:defRPr lang="fr-FR" sz="3200"/>
            </a:lvl1pPr>
          </a:lstStyle>
          <a:p>
            <a:r>
              <a:rPr lang="fr-FR"/>
              <a:t>Cliquez sur l'icône pour ajouter une image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fr-FR"/>
              <a:t>Cliquez pour modifier le style du titre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a:p>
            <a:pPr lvl="7"/>
            <a:r>
              <a:rPr lang="fr-FR"/>
              <a:t>Huitième niveau</a:t>
            </a:r>
          </a:p>
          <a:p>
            <a:pPr lvl="8"/>
            <a:r>
              <a:rPr lang="fr-FR"/>
              <a:t>Neuvième niveau</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latinLnBrk="0">
              <a:defRPr lang="fr-FR" sz="1400">
                <a:solidFill>
                  <a:schemeClr val="tx2"/>
                </a:solidFill>
              </a:defRPr>
            </a:lvl1pPr>
          </a:lstStyle>
          <a:p>
            <a:fld id="{E934F4DB-20EE-4C3D-8ACF-E8451C54EF35}" type="datetime8">
              <a:rPr lang="fr-FR" smtClean="0">
                <a:solidFill>
                  <a:schemeClr val="tx2"/>
                </a:solidFill>
              </a:rPr>
              <a:t>15/12/2022 17:05</a:t>
            </a:fld>
            <a:endParaRPr lang="fr-FR" sz="140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latinLnBrk="0">
              <a:defRPr lang="fr-FR" sz="1400">
                <a:solidFill>
                  <a:schemeClr val="tx2"/>
                </a:solidFill>
              </a:defRPr>
            </a:lvl1pPr>
          </a:lstStyle>
          <a:p>
            <a:pPr algn="r"/>
            <a:endParaRPr lang="fr-FR" sz="140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latinLnBrk="0">
              <a:defRPr lang="fr-FR" sz="1400" b="1">
                <a:solidFill>
                  <a:srgbClr val="FFFFFF"/>
                </a:solidFill>
              </a:defRPr>
            </a:lvl1pPr>
          </a:lstStyle>
          <a:p>
            <a:pPr algn="ctr"/>
            <a:fld id="{72AC53DF-4216-466D-99A7-94400E6C2A25}" type="slidenum">
              <a:rPr lang="fr-FR" sz="1200">
                <a:solidFill>
                  <a:schemeClr val="tx2"/>
                </a:solidFill>
              </a:rPr>
              <a:pPr algn="ctr"/>
              <a:t>‹N°›</a:t>
            </a:fld>
            <a:endParaRPr lang="fr-FR" sz="1400" b="1">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rtl="0" eaLnBrk="1" latinLnBrk="0" hangingPunct="1">
        <a:spcBef>
          <a:spcPct val="0"/>
        </a:spcBef>
        <a:buNone/>
        <a:defRPr lang="fr-F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lang="fr-F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lang="fr-F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lang="fr-F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lang="fr-F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lang="fr-F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lang="fr-F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lang="fr-F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lang="fr-F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lang="fr-FR" sz="1800" kern="1200" baseline="0">
          <a:solidFill>
            <a:schemeClr val="tx1"/>
          </a:solidFill>
          <a:latin typeface="+mn-lt"/>
          <a:ea typeface="+mn-ea"/>
          <a:cs typeface="+mn-cs"/>
        </a:defRPr>
      </a:lvl9pPr>
    </p:bodyStyle>
    <p:otherStyle>
      <a:lvl1pPr marL="0" algn="l" rtl="0" eaLnBrk="1" latinLnBrk="0" hangingPunct="1">
        <a:defRPr lang="fr-FR" kern="1200">
          <a:solidFill>
            <a:schemeClr val="tx1"/>
          </a:solidFill>
          <a:latin typeface="+mn-lt"/>
          <a:ea typeface="+mn-ea"/>
          <a:cs typeface="+mn-cs"/>
        </a:defRPr>
      </a:lvl1pPr>
      <a:lvl2pPr marL="457200" algn="l" rtl="0" eaLnBrk="1" hangingPunct="1">
        <a:defRPr lang="fr-FR" kern="1200">
          <a:solidFill>
            <a:schemeClr val="tx1"/>
          </a:solidFill>
          <a:latin typeface="+mn-lt"/>
          <a:ea typeface="+mn-ea"/>
          <a:cs typeface="+mn-cs"/>
        </a:defRPr>
      </a:lvl2pPr>
      <a:lvl3pPr marL="914400" algn="l" rtl="0" eaLnBrk="1" hangingPunct="1">
        <a:defRPr lang="fr-FR" kern="1200">
          <a:solidFill>
            <a:schemeClr val="tx1"/>
          </a:solidFill>
          <a:latin typeface="+mn-lt"/>
          <a:ea typeface="+mn-ea"/>
          <a:cs typeface="+mn-cs"/>
        </a:defRPr>
      </a:lvl3pPr>
      <a:lvl4pPr marL="1371600" algn="l" rtl="0" eaLnBrk="1" hangingPunct="1">
        <a:defRPr lang="fr-FR" kern="1200">
          <a:solidFill>
            <a:schemeClr val="tx1"/>
          </a:solidFill>
          <a:latin typeface="+mn-lt"/>
          <a:ea typeface="+mn-ea"/>
          <a:cs typeface="+mn-cs"/>
        </a:defRPr>
      </a:lvl4pPr>
      <a:lvl5pPr marL="1828800" algn="l" rtl="0" eaLnBrk="1" hangingPunct="1">
        <a:defRPr lang="fr-FR" kern="1200">
          <a:solidFill>
            <a:schemeClr val="tx1"/>
          </a:solidFill>
          <a:latin typeface="+mn-lt"/>
          <a:ea typeface="+mn-ea"/>
          <a:cs typeface="+mn-cs"/>
        </a:defRPr>
      </a:lvl5pPr>
      <a:lvl6pPr marL="2286000" algn="l" rtl="0" eaLnBrk="1" hangingPunct="1">
        <a:defRPr lang="fr-FR" kern="1200">
          <a:solidFill>
            <a:schemeClr val="tx1"/>
          </a:solidFill>
          <a:latin typeface="+mn-lt"/>
          <a:ea typeface="+mn-ea"/>
          <a:cs typeface="+mn-cs"/>
        </a:defRPr>
      </a:lvl6pPr>
      <a:lvl7pPr marL="2743200" algn="l" rtl="0" eaLnBrk="1" hangingPunct="1">
        <a:defRPr lang="fr-FR" kern="1200">
          <a:solidFill>
            <a:schemeClr val="tx1"/>
          </a:solidFill>
          <a:latin typeface="+mn-lt"/>
          <a:ea typeface="+mn-ea"/>
          <a:cs typeface="+mn-cs"/>
        </a:defRPr>
      </a:lvl7pPr>
      <a:lvl8pPr marL="3200400" algn="l" rtl="0" eaLnBrk="1" hangingPunct="1">
        <a:defRPr lang="fr-FR" kern="1200">
          <a:solidFill>
            <a:schemeClr val="tx1"/>
          </a:solidFill>
          <a:latin typeface="+mn-lt"/>
          <a:ea typeface="+mn-ea"/>
          <a:cs typeface="+mn-cs"/>
        </a:defRPr>
      </a:lvl8pPr>
      <a:lvl9pPr marL="3657600" algn="l" rtl="0" eaLnBrk="1" hangingPunct="1">
        <a:defRPr lang="fr-F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logueducrl.com/2016/05/10-jugements-essentiels-quant-l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lois-laws.justice.gc.ca/fra/lois/C-5/TexteComplet.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legisquebec.gouv.qc.ca/fr/document/lc/C-25.1"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ccagueborlack.com/emails/articles/spoliation.html#:~:text=parties%20in%20Canada%20can%20be,the%20unintentional%20destruction%20of%20evide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83568" y="4038600"/>
            <a:ext cx="8155632" cy="1828800"/>
          </a:xfrm>
        </p:spPr>
        <p:txBody>
          <a:bodyPr>
            <a:normAutofit fontScale="90000"/>
          </a:bodyPr>
          <a:lstStyle/>
          <a:p>
            <a:r>
              <a:rPr kumimoji="0" lang="fr-FR" sz="4400" b="0" i="0" u="none" strike="noStrike" kern="1200" cap="all" spc="0" normalizeH="0" baseline="0" noProof="0" dirty="0">
                <a:ln>
                  <a:noFill/>
                </a:ln>
                <a:solidFill>
                  <a:srgbClr val="EBDDC3"/>
                </a:solidFill>
                <a:effectLst/>
                <a:uLnTx/>
                <a:uFillTx/>
                <a:latin typeface="Tw Cen MT"/>
                <a:ea typeface="+mj-ea"/>
                <a:cs typeface="+mj-cs"/>
              </a:rPr>
              <a:t>CYB 1033: </a:t>
            </a:r>
            <a:br>
              <a:rPr kumimoji="0" lang="fr-FR" sz="4400" b="0" i="0" u="none" strike="noStrike" kern="1200" cap="all" spc="0" normalizeH="0" baseline="0" noProof="0" dirty="0">
                <a:ln>
                  <a:noFill/>
                </a:ln>
                <a:solidFill>
                  <a:srgbClr val="EBDDC3"/>
                </a:solidFill>
                <a:effectLst/>
                <a:uLnTx/>
                <a:uFillTx/>
                <a:latin typeface="Tw Cen MT"/>
                <a:ea typeface="+mj-ea"/>
                <a:cs typeface="+mj-cs"/>
              </a:rPr>
            </a:br>
            <a:r>
              <a:rPr kumimoji="0" lang="fr-CA" sz="4400" b="1" i="0" u="none" strike="noStrike" kern="1200" cap="all"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Arial" panose="020B0604020202020204" pitchFamily="34" charset="0"/>
              </a:rPr>
              <a:t>Aspects légaux de la cybersécurité</a:t>
            </a:r>
            <a:br>
              <a:rPr kumimoji="0" lang="fr-FR" sz="4400" b="0" i="0" u="none" strike="noStrike" kern="1200" cap="all" spc="0" normalizeH="0" baseline="0" noProof="0" dirty="0">
                <a:ln>
                  <a:noFill/>
                </a:ln>
                <a:solidFill>
                  <a:srgbClr val="EBDDC3"/>
                </a:solidFill>
                <a:effectLst/>
                <a:uLnTx/>
                <a:uFillTx/>
                <a:latin typeface="Tw Cen MT"/>
                <a:ea typeface="+mj-ea"/>
                <a:cs typeface="+mj-cs"/>
              </a:rPr>
            </a:br>
            <a:r>
              <a:rPr lang="fr-CA" noProof="0" dirty="0"/>
              <a:t>Chapitre 6</a:t>
            </a:r>
            <a:br>
              <a:rPr lang="fr-CA" sz="3600" noProof="0" dirty="0"/>
            </a:br>
            <a:r>
              <a:rPr lang="fr-CA" sz="3600" noProof="0" dirty="0"/>
              <a:t>L’INVESTIGATION</a:t>
            </a:r>
            <a:endParaRPr lang="fr-CA" noProof="0" dirty="0"/>
          </a:p>
        </p:txBody>
      </p:sp>
      <p:sp>
        <p:nvSpPr>
          <p:cNvPr id="3" name="Rectangle 2"/>
          <p:cNvSpPr>
            <a:spLocks noGrp="1"/>
          </p:cNvSpPr>
          <p:nvPr>
            <p:ph type="subTitle" idx="1"/>
          </p:nvPr>
        </p:nvSpPr>
        <p:spPr/>
        <p:txBody>
          <a:bodyPr>
            <a:normAutofit/>
          </a:bodyPr>
          <a:lstStyle/>
          <a:p>
            <a:r>
              <a:rPr lang="fr-CA" noProof="0" dirty="0"/>
              <a:t>      Luigi Logrippo w3.uqo.ca/</a:t>
            </a:r>
            <a:r>
              <a:rPr lang="fr-CA" b="1" noProof="0" dirty="0" err="1"/>
              <a:t>luigi</a:t>
            </a:r>
            <a:r>
              <a:rPr lang="fr-CA" noProof="0"/>
              <a:t>/CYB1033</a:t>
            </a:r>
            <a:endParaRPr lang="fr-CA" noProof="0" dirty="0"/>
          </a:p>
        </p:txBody>
      </p:sp>
      <p:sp>
        <p:nvSpPr>
          <p:cNvPr id="4" name="ZoneTexte 3"/>
          <p:cNvSpPr txBox="1"/>
          <p:nvPr/>
        </p:nvSpPr>
        <p:spPr>
          <a:xfrm>
            <a:off x="683568" y="6237312"/>
            <a:ext cx="1008112" cy="369332"/>
          </a:xfrm>
          <a:prstGeom prst="rect">
            <a:avLst/>
          </a:prstGeom>
          <a:noFill/>
        </p:spPr>
        <p:txBody>
          <a:bodyPr wrap="square" rtlCol="0">
            <a:spAutoFit/>
          </a:bodyPr>
          <a:lstStyle/>
          <a:p>
            <a:r>
              <a:rPr lang="fr-CA" dirty="0"/>
              <a:t>UQO</a:t>
            </a:r>
          </a:p>
        </p:txBody>
      </p:sp>
      <p:sp>
        <p:nvSpPr>
          <p:cNvPr id="5" name="Espace réservé du numéro de diapositive 4"/>
          <p:cNvSpPr>
            <a:spLocks noGrp="1"/>
          </p:cNvSpPr>
          <p:nvPr>
            <p:ph type="sldNum" sz="quarter" idx="12"/>
          </p:nvPr>
        </p:nvSpPr>
        <p:spPr/>
        <p:txBody>
          <a:bodyPr/>
          <a:lstStyle/>
          <a:p>
            <a:fld id="{72AC53DF-4216-466D-99A7-94400E6C2A25}" type="slidenum">
              <a:rPr lang="fr-CA" smtClean="0"/>
              <a:pPr/>
              <a:t>1</a:t>
            </a:fld>
            <a:endParaRPr lang="fr-CA">
              <a:solidFill>
                <a:schemeClr val="tx2"/>
              </a:solidFill>
            </a:endParaRPr>
          </a:p>
        </p:txBody>
      </p:sp>
      <p:pic>
        <p:nvPicPr>
          <p:cNvPr id="6" name="Image 1" descr="cid:image002.jpg@01D12769.B42862D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021462"/>
            <a:ext cx="12192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2" descr="Image result for no copyright symb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9" name="Image 8"/>
          <p:cNvPicPr>
            <a:picLocks noChangeAspect="1"/>
          </p:cNvPicPr>
          <p:nvPr/>
        </p:nvPicPr>
        <p:blipFill>
          <a:blip r:embed="rId4"/>
          <a:stretch>
            <a:fillRect/>
          </a:stretch>
        </p:blipFill>
        <p:spPr>
          <a:xfrm>
            <a:off x="2367136" y="6159293"/>
            <a:ext cx="448129" cy="448129"/>
          </a:xfrm>
          <a:prstGeom prst="rect">
            <a:avLst/>
          </a:prstGeom>
        </p:spPr>
      </p:pic>
    </p:spTree>
    <p:extLst>
      <p:ext uri="{BB962C8B-B14F-4D97-AF65-F5344CB8AC3E}">
        <p14:creationId xmlns:p14="http://schemas.microsoft.com/office/powerpoint/2010/main" val="449272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dirty="0"/>
              <a:t>Obtention légale des preuves</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10</a:t>
            </a:fld>
            <a:endParaRPr lang="en-CA">
              <a:solidFill>
                <a:srgbClr val="FFFFFF"/>
              </a:solidFill>
            </a:endParaRPr>
          </a:p>
        </p:txBody>
      </p:sp>
      <p:sp>
        <p:nvSpPr>
          <p:cNvPr id="4" name="Content Placeholder 3"/>
          <p:cNvSpPr>
            <a:spLocks noGrp="1"/>
          </p:cNvSpPr>
          <p:nvPr>
            <p:ph sz="quarter" idx="1"/>
          </p:nvPr>
        </p:nvSpPr>
        <p:spPr/>
        <p:txBody>
          <a:bodyPr>
            <a:normAutofit fontScale="32500" lnSpcReduction="20000"/>
          </a:bodyPr>
          <a:lstStyle/>
          <a:p>
            <a:r>
              <a:rPr lang="fr-CA" sz="7400" noProof="0" dirty="0"/>
              <a:t>Ici on note l’influence de la </a:t>
            </a:r>
            <a:r>
              <a:rPr lang="fr-CA" sz="7400" i="1" noProof="0" dirty="0"/>
              <a:t>Charte Canadienne des Droits et Libertés</a:t>
            </a:r>
          </a:p>
          <a:p>
            <a:r>
              <a:rPr lang="fr-CA" sz="7400" noProof="0" dirty="0"/>
              <a:t>Ainsi que des principes pour la </a:t>
            </a:r>
            <a:r>
              <a:rPr lang="fr-CA" sz="7400" i="1" noProof="0" dirty="0"/>
              <a:t>protection de la vie privée</a:t>
            </a:r>
          </a:p>
          <a:p>
            <a:r>
              <a:rPr lang="fr-CA" sz="7400" noProof="0" dirty="0"/>
              <a:t>Normalement, la cueillette de preuves requiert un </a:t>
            </a:r>
            <a:r>
              <a:rPr lang="fr-CA" sz="7400" b="1" noProof="0" dirty="0"/>
              <a:t>mandat de perquisition </a:t>
            </a:r>
            <a:r>
              <a:rPr lang="fr-CA" sz="7400" noProof="0" dirty="0"/>
              <a:t>ou</a:t>
            </a:r>
            <a:r>
              <a:rPr lang="fr-CA" sz="7400" b="1" noProof="0" dirty="0"/>
              <a:t> de surveillance </a:t>
            </a:r>
            <a:r>
              <a:rPr lang="fr-CA" sz="7400" noProof="0" dirty="0"/>
              <a:t>signé par un juge</a:t>
            </a:r>
          </a:p>
          <a:p>
            <a:r>
              <a:rPr lang="fr-CA" sz="7400" noProof="0" dirty="0"/>
              <a:t>Ceci peut être peu approprié pour les investigations informatiques car les preuves peuvent être très volatiles</a:t>
            </a:r>
          </a:p>
          <a:p>
            <a:pPr lvl="1"/>
            <a:r>
              <a:rPr lang="fr-CA" sz="7400" noProof="0" dirty="0"/>
              <a:t>Des preuves conclusives contre un pirate informatique peuvent parfois être obtenues seulement au moment où il effectue son action</a:t>
            </a:r>
          </a:p>
          <a:p>
            <a:pPr lvl="1"/>
            <a:r>
              <a:rPr lang="fr-CA" sz="7400" dirty="0"/>
              <a:t>Bien que normalement les pirates habituels ont des arsenaux informatiques substantiels, qu’on peut trouver par perquisition régulière</a:t>
            </a:r>
            <a:endParaRPr lang="fr-CA" sz="7400" noProof="0" dirty="0"/>
          </a:p>
          <a:p>
            <a:pPr marL="365760" lvl="1" indent="0">
              <a:buNone/>
            </a:pPr>
            <a:r>
              <a:rPr lang="fr-CA" noProof="0" dirty="0"/>
              <a:t> </a:t>
            </a:r>
          </a:p>
        </p:txBody>
      </p:sp>
    </p:spTree>
    <p:extLst>
      <p:ext uri="{BB962C8B-B14F-4D97-AF65-F5344CB8AC3E}">
        <p14:creationId xmlns:p14="http://schemas.microsoft.com/office/powerpoint/2010/main" val="2630605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5EDA7B-1815-4A4C-9BEE-B622FF717312}"/>
              </a:ext>
            </a:extLst>
          </p:cNvPr>
          <p:cNvSpPr>
            <a:spLocks noGrp="1"/>
          </p:cNvSpPr>
          <p:nvPr>
            <p:ph type="title"/>
          </p:nvPr>
        </p:nvSpPr>
        <p:spPr/>
        <p:txBody>
          <a:bodyPr>
            <a:normAutofit/>
          </a:bodyPr>
          <a:lstStyle/>
          <a:p>
            <a:r>
              <a:rPr lang="fr-CA" dirty="0"/>
              <a:t>Le fardeau de la preuve</a:t>
            </a:r>
          </a:p>
        </p:txBody>
      </p:sp>
      <p:sp>
        <p:nvSpPr>
          <p:cNvPr id="3" name="Espace réservé du numéro de diapositive 2">
            <a:extLst>
              <a:ext uri="{FF2B5EF4-FFF2-40B4-BE49-F238E27FC236}">
                <a16:creationId xmlns:a16="http://schemas.microsoft.com/office/drawing/2014/main" id="{FEB31A98-3FBA-4E34-A700-7BC5603B9070}"/>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11</a:t>
            </a:fld>
            <a:endParaRPr lang="fr-CA">
              <a:solidFill>
                <a:srgbClr val="FFFFFF"/>
              </a:solidFill>
            </a:endParaRPr>
          </a:p>
        </p:txBody>
      </p:sp>
      <p:sp>
        <p:nvSpPr>
          <p:cNvPr id="4" name="Espace réservé du contenu 3">
            <a:extLst>
              <a:ext uri="{FF2B5EF4-FFF2-40B4-BE49-F238E27FC236}">
                <a16:creationId xmlns:a16="http://schemas.microsoft.com/office/drawing/2014/main" id="{8B6D07B1-8055-4D88-AF37-ED00FDA7C299}"/>
              </a:ext>
            </a:extLst>
          </p:cNvPr>
          <p:cNvSpPr>
            <a:spLocks noGrp="1"/>
          </p:cNvSpPr>
          <p:nvPr>
            <p:ph sz="quarter" idx="1"/>
          </p:nvPr>
        </p:nvSpPr>
        <p:spPr/>
        <p:txBody>
          <a:bodyPr>
            <a:normAutofit fontScale="92500"/>
          </a:bodyPr>
          <a:lstStyle/>
          <a:p>
            <a:r>
              <a:rPr lang="fr-CA" dirty="0"/>
              <a:t>Présomption d’innocence de l’accusé</a:t>
            </a:r>
          </a:p>
          <a:p>
            <a:pPr lvl="1"/>
            <a:r>
              <a:rPr lang="fr-CA" dirty="0"/>
              <a:t>Traditionnelle dans notre système légal criminel</a:t>
            </a:r>
          </a:p>
          <a:p>
            <a:r>
              <a:rPr lang="fr-CA" dirty="0"/>
              <a:t>Comporte deux éléments essentiels, </a:t>
            </a:r>
          </a:p>
          <a:p>
            <a:pPr lvl="1"/>
            <a:r>
              <a:rPr lang="fr-CA" dirty="0"/>
              <a:t>(1) que la culpabilité de l’accusé doit être prouvée au-delà de tout doute raisonnable, et </a:t>
            </a:r>
          </a:p>
          <a:p>
            <a:pPr lvl="1"/>
            <a:r>
              <a:rPr lang="fr-CA" dirty="0"/>
              <a:t>(2) que le fardeau de faire cette preuve incombe au procurateur</a:t>
            </a:r>
          </a:p>
          <a:p>
            <a:pPr lvl="2"/>
            <a:r>
              <a:rPr lang="fr-CA" dirty="0"/>
              <a:t>Charte des droits et libertés, Art 7, alinéa 11</a:t>
            </a:r>
            <a:r>
              <a:rPr lang="fr-CA" baseline="30000" dirty="0"/>
              <a:t>d</a:t>
            </a:r>
            <a:r>
              <a:rPr lang="fr-CA" dirty="0"/>
              <a:t>) « Tout inculpé a le droit: … d) d’être présumé innocent tant qu’il n’est pas déclaré coupable, conformément à la loi, par un tribunal indépendant et impartial à l’issue d’un procès public et équitable; »</a:t>
            </a:r>
          </a:p>
        </p:txBody>
      </p:sp>
    </p:spTree>
    <p:extLst>
      <p:ext uri="{BB962C8B-B14F-4D97-AF65-F5344CB8AC3E}">
        <p14:creationId xmlns:p14="http://schemas.microsoft.com/office/powerpoint/2010/main" val="457748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dirty="0"/>
              <a:t>Forces en contraste</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12</a:t>
            </a:fld>
            <a:endParaRPr lang="en-CA">
              <a:solidFill>
                <a:srgbClr val="FFFFFF"/>
              </a:solidFill>
            </a:endParaRPr>
          </a:p>
        </p:txBody>
      </p:sp>
      <p:sp>
        <p:nvSpPr>
          <p:cNvPr id="4" name="Content Placeholder 3"/>
          <p:cNvSpPr>
            <a:spLocks noGrp="1"/>
          </p:cNvSpPr>
          <p:nvPr>
            <p:ph sz="quarter" idx="1"/>
          </p:nvPr>
        </p:nvSpPr>
        <p:spPr/>
        <p:txBody>
          <a:bodyPr/>
          <a:lstStyle/>
          <a:p>
            <a:r>
              <a:rPr lang="fr-CA" noProof="0" dirty="0"/>
              <a:t>Besoin de protéger la société contre la criminalité informatique, qui est en plein développement</a:t>
            </a:r>
          </a:p>
          <a:p>
            <a:r>
              <a:rPr lang="fr-CA" noProof="0" dirty="0"/>
              <a:t>Besoin de protéger les personnes contre les intrusions et accusations non-justifiées de la police</a:t>
            </a:r>
          </a:p>
          <a:p>
            <a:pPr lvl="1"/>
            <a:r>
              <a:rPr lang="fr-CA" noProof="0" dirty="0"/>
              <a:t>Ceci est loin d’être un domaine établi, la jurisprudence est en flux et un certain temps sera nécessaire pour arriver à la stabilité</a:t>
            </a:r>
          </a:p>
          <a:p>
            <a:pPr lvl="1"/>
            <a:r>
              <a:rPr lang="fr-CA" dirty="0"/>
              <a:t>Dans une situation de doute, il faut suivre les règles les plus sûres</a:t>
            </a:r>
            <a:endParaRPr lang="fr-CA" noProof="0" dirty="0"/>
          </a:p>
        </p:txBody>
      </p:sp>
    </p:spTree>
    <p:extLst>
      <p:ext uri="{BB962C8B-B14F-4D97-AF65-F5344CB8AC3E}">
        <p14:creationId xmlns:p14="http://schemas.microsoft.com/office/powerpoint/2010/main" val="548628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noProof="0" dirty="0"/>
              <a:t>La Charte des droits et libertés Art. 8</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13</a:t>
            </a:fld>
            <a:endParaRPr lang="en-CA">
              <a:solidFill>
                <a:srgbClr val="FFFFFF"/>
              </a:solidFill>
            </a:endParaRPr>
          </a:p>
        </p:txBody>
      </p:sp>
      <p:sp>
        <p:nvSpPr>
          <p:cNvPr id="4" name="Content Placeholder 3"/>
          <p:cNvSpPr>
            <a:spLocks noGrp="1"/>
          </p:cNvSpPr>
          <p:nvPr>
            <p:ph sz="quarter" idx="1"/>
          </p:nvPr>
        </p:nvSpPr>
        <p:spPr/>
        <p:txBody>
          <a:bodyPr/>
          <a:lstStyle/>
          <a:p>
            <a:r>
              <a:rPr lang="fr-CA" noProof="0" dirty="0"/>
              <a:t>Art. 8: « Chacun a droit à la protection contre les fouilles, les perquisitions ou les saisies abusives. »</a:t>
            </a:r>
          </a:p>
          <a:p>
            <a:pPr lvl="1"/>
            <a:r>
              <a:rPr lang="fr-CA" noProof="0" dirty="0"/>
              <a:t>Interprétation courante: Une fouille ou une perquisition est une technique d'enquête qui diminue </a:t>
            </a:r>
            <a:r>
              <a:rPr lang="fr-CA" i="1" noProof="0" dirty="0"/>
              <a:t>l'attente </a:t>
            </a:r>
            <a:r>
              <a:rPr lang="fr-CA" b="1" i="1" noProof="0" dirty="0"/>
              <a:t>raisonnable</a:t>
            </a:r>
            <a:r>
              <a:rPr lang="fr-CA" i="1" noProof="0" dirty="0"/>
              <a:t> d'un individu au respect de sa vie privée</a:t>
            </a:r>
            <a:r>
              <a:rPr lang="fr-CA" noProof="0" dirty="0"/>
              <a:t>. </a:t>
            </a:r>
          </a:p>
          <a:p>
            <a:pPr lvl="2"/>
            <a:r>
              <a:rPr lang="fr-CA" noProof="0" dirty="0"/>
              <a:t>Un policier qui vous demande votre permis de conduire ne fait pas une fouille</a:t>
            </a:r>
          </a:p>
          <a:p>
            <a:pPr lvl="2"/>
            <a:r>
              <a:rPr lang="fr-CA" noProof="0" dirty="0"/>
              <a:t>Un policier qui regarde dans votre voiture ne fait pas une fouille mais oui s’il regarde dans votre sac</a:t>
            </a:r>
          </a:p>
        </p:txBody>
      </p:sp>
    </p:spTree>
    <p:extLst>
      <p:ext uri="{BB962C8B-B14F-4D97-AF65-F5344CB8AC3E}">
        <p14:creationId xmlns:p14="http://schemas.microsoft.com/office/powerpoint/2010/main" val="3161434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dirty="0"/>
              <a:t>La Charte Art. 24(2)</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14</a:t>
            </a:fld>
            <a:endParaRPr lang="en-CA">
              <a:solidFill>
                <a:srgbClr val="FFFFFF"/>
              </a:solidFill>
            </a:endParaRPr>
          </a:p>
        </p:txBody>
      </p:sp>
      <p:sp>
        <p:nvSpPr>
          <p:cNvPr id="4" name="Content Placeholder 3"/>
          <p:cNvSpPr>
            <a:spLocks noGrp="1"/>
          </p:cNvSpPr>
          <p:nvPr>
            <p:ph sz="quarter" idx="1"/>
          </p:nvPr>
        </p:nvSpPr>
        <p:spPr/>
        <p:txBody>
          <a:bodyPr/>
          <a:lstStyle/>
          <a:p>
            <a:r>
              <a:rPr lang="fr-CA" noProof="0" dirty="0"/>
              <a:t>« Lorsque, … le tribunal a conclu que des éléments de preuve ont été obtenus dans </a:t>
            </a:r>
            <a:r>
              <a:rPr lang="fr-CA" b="1" noProof="0" dirty="0"/>
              <a:t>des conditions qui portent atteinte aux droits ou libertés </a:t>
            </a:r>
            <a:r>
              <a:rPr lang="fr-CA" noProof="0" dirty="0"/>
              <a:t>garantis par la présente charte, </a:t>
            </a:r>
            <a:r>
              <a:rPr lang="fr-CA" b="1" noProof="0" dirty="0"/>
              <a:t>ces éléments de preuve sont écartés</a:t>
            </a:r>
            <a:r>
              <a:rPr lang="fr-CA" noProof="0" dirty="0"/>
              <a:t> s'il est établi … que leur utilisation est </a:t>
            </a:r>
            <a:r>
              <a:rPr lang="fr-CA" i="1" noProof="0" dirty="0"/>
              <a:t>susceptible de </a:t>
            </a:r>
            <a:r>
              <a:rPr lang="fr-CA" b="1" i="1" noProof="0" dirty="0"/>
              <a:t>déconsidérer</a:t>
            </a:r>
            <a:r>
              <a:rPr lang="fr-CA" i="1" noProof="0" dirty="0"/>
              <a:t> l'administration de la justice</a:t>
            </a:r>
            <a:r>
              <a:rPr lang="fr-CA" noProof="0" dirty="0"/>
              <a:t>. »</a:t>
            </a:r>
          </a:p>
          <a:p>
            <a:pPr lvl="1"/>
            <a:r>
              <a:rPr lang="fr-CA" dirty="0"/>
              <a:t>Faire perdre d’estime … </a:t>
            </a:r>
          </a:p>
          <a:p>
            <a:pPr lvl="2"/>
            <a:r>
              <a:rPr lang="fr-CA" noProof="0" dirty="0"/>
              <a:t>Mots très vagues</a:t>
            </a:r>
          </a:p>
        </p:txBody>
      </p:sp>
    </p:spTree>
    <p:extLst>
      <p:ext uri="{BB962C8B-B14F-4D97-AF65-F5344CB8AC3E}">
        <p14:creationId xmlns:p14="http://schemas.microsoft.com/office/powerpoint/2010/main" val="2745563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06DDC7-F224-5C14-C97A-5DE7FEBF8E66}"/>
              </a:ext>
            </a:extLst>
          </p:cNvPr>
          <p:cNvSpPr>
            <a:spLocks noGrp="1"/>
          </p:cNvSpPr>
          <p:nvPr>
            <p:ph type="title"/>
          </p:nvPr>
        </p:nvSpPr>
        <p:spPr/>
        <p:txBody>
          <a:bodyPr>
            <a:normAutofit fontScale="90000"/>
          </a:bodyPr>
          <a:lstStyle/>
          <a:p>
            <a:r>
              <a:rPr lang="fr-CA" dirty="0"/>
              <a:t>Déconsidérer: </a:t>
            </a:r>
            <a:br>
              <a:rPr lang="fr-CA" dirty="0"/>
            </a:br>
            <a:r>
              <a:rPr lang="fr-CA" dirty="0"/>
              <a:t>Sentence de la Cour </a:t>
            </a:r>
            <a:r>
              <a:rPr lang="fr-CA" dirty="0" err="1"/>
              <a:t>Suprème</a:t>
            </a:r>
            <a:endParaRPr lang="fr-CA" dirty="0"/>
          </a:p>
        </p:txBody>
      </p:sp>
      <p:sp>
        <p:nvSpPr>
          <p:cNvPr id="3" name="Espace réservé du numéro de diapositive 2">
            <a:extLst>
              <a:ext uri="{FF2B5EF4-FFF2-40B4-BE49-F238E27FC236}">
                <a16:creationId xmlns:a16="http://schemas.microsoft.com/office/drawing/2014/main" id="{CBC97F75-EC46-8BEC-6465-CFACD360595F}"/>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15</a:t>
            </a:fld>
            <a:endParaRPr lang="fr-CA">
              <a:solidFill>
                <a:srgbClr val="FFFFFF"/>
              </a:solidFill>
            </a:endParaRPr>
          </a:p>
        </p:txBody>
      </p:sp>
      <p:sp>
        <p:nvSpPr>
          <p:cNvPr id="4" name="Espace réservé du contenu 3">
            <a:extLst>
              <a:ext uri="{FF2B5EF4-FFF2-40B4-BE49-F238E27FC236}">
                <a16:creationId xmlns:a16="http://schemas.microsoft.com/office/drawing/2014/main" id="{060681AD-A20B-57EA-336C-2F870BA57651}"/>
              </a:ext>
            </a:extLst>
          </p:cNvPr>
          <p:cNvSpPr>
            <a:spLocks noGrp="1"/>
          </p:cNvSpPr>
          <p:nvPr>
            <p:ph sz="quarter" idx="1"/>
          </p:nvPr>
        </p:nvSpPr>
        <p:spPr/>
        <p:txBody>
          <a:bodyPr/>
          <a:lstStyle/>
          <a:p>
            <a:r>
              <a:rPr lang="fr-CA" dirty="0"/>
              <a:t>Dans le cas Spencer c. R., la Cour a décidé que des preuves de porno juvénile recueillies par la police sans mandat sont admissibles car la manière dont elles ont été recueillies n’est pas susceptible de déconsidérer l’administration de la justice</a:t>
            </a:r>
          </a:p>
          <a:p>
            <a:pPr lvl="1"/>
            <a:r>
              <a:rPr lang="fr-CA" dirty="0">
                <a:hlinkClick r:id="rId2"/>
              </a:rPr>
              <a:t>10 jugements essentiels quant à la perquisition informatique - Blogue du CRL</a:t>
            </a:r>
            <a:endParaRPr lang="fr-CA" dirty="0"/>
          </a:p>
        </p:txBody>
      </p:sp>
    </p:spTree>
    <p:extLst>
      <p:ext uri="{BB962C8B-B14F-4D97-AF65-F5344CB8AC3E}">
        <p14:creationId xmlns:p14="http://schemas.microsoft.com/office/powerpoint/2010/main" val="1826510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Charte des droits et libertés, Québec</a:t>
            </a:r>
            <a:br>
              <a:rPr lang="fr-CA" dirty="0"/>
            </a:br>
            <a:r>
              <a:rPr lang="fr-CA" sz="2000" dirty="0"/>
              <a:t>http://legisquebec.gouv.qc.ca/fr/showdoc/cs/C-12</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16</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24.1. Nul ne peut faire l’objet de saisies, perquisitions ou fouilles </a:t>
            </a:r>
            <a:r>
              <a:rPr lang="fr-CA" i="1" dirty="0"/>
              <a:t>abusives</a:t>
            </a:r>
            <a:r>
              <a:rPr lang="fr-CA" dirty="0"/>
              <a:t>.</a:t>
            </a:r>
          </a:p>
        </p:txBody>
      </p:sp>
    </p:spTree>
    <p:extLst>
      <p:ext uri="{BB962C8B-B14F-4D97-AF65-F5344CB8AC3E}">
        <p14:creationId xmlns:p14="http://schemas.microsoft.com/office/powerpoint/2010/main" val="2002717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450AFE-30AB-D1D0-B4B0-451302496469}"/>
              </a:ext>
            </a:extLst>
          </p:cNvPr>
          <p:cNvSpPr>
            <a:spLocks noGrp="1"/>
          </p:cNvSpPr>
          <p:nvPr>
            <p:ph type="title"/>
          </p:nvPr>
        </p:nvSpPr>
        <p:spPr/>
        <p:txBody>
          <a:bodyPr/>
          <a:lstStyle/>
          <a:p>
            <a:r>
              <a:rPr lang="fr-CA"/>
              <a:t>Étude détaillé disponible</a:t>
            </a:r>
            <a:endParaRPr lang="fr-CA" dirty="0"/>
          </a:p>
        </p:txBody>
      </p:sp>
      <p:sp>
        <p:nvSpPr>
          <p:cNvPr id="3" name="Espace réservé du numéro de diapositive 2">
            <a:extLst>
              <a:ext uri="{FF2B5EF4-FFF2-40B4-BE49-F238E27FC236}">
                <a16:creationId xmlns:a16="http://schemas.microsoft.com/office/drawing/2014/main" id="{24603905-144E-3B52-74E5-17F94624E4F4}"/>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17</a:t>
            </a:fld>
            <a:endParaRPr lang="fr-CA">
              <a:solidFill>
                <a:srgbClr val="FFFFFF"/>
              </a:solidFill>
            </a:endParaRPr>
          </a:p>
        </p:txBody>
      </p:sp>
      <p:sp>
        <p:nvSpPr>
          <p:cNvPr id="4" name="Espace réservé du contenu 3">
            <a:extLst>
              <a:ext uri="{FF2B5EF4-FFF2-40B4-BE49-F238E27FC236}">
                <a16:creationId xmlns:a16="http://schemas.microsoft.com/office/drawing/2014/main" id="{87276D5B-40FE-A6B3-134B-9158D862BC07}"/>
              </a:ext>
            </a:extLst>
          </p:cNvPr>
          <p:cNvSpPr>
            <a:spLocks noGrp="1"/>
          </p:cNvSpPr>
          <p:nvPr>
            <p:ph sz="quarter" idx="1"/>
          </p:nvPr>
        </p:nvSpPr>
        <p:spPr/>
        <p:txBody>
          <a:bodyPr/>
          <a:lstStyle/>
          <a:p>
            <a:pPr lvl="1"/>
            <a:r>
              <a:rPr lang="fr-CA" dirty="0"/>
              <a:t>Laura </a:t>
            </a:r>
            <a:r>
              <a:rPr lang="fr-CA" dirty="0" err="1"/>
              <a:t>Ellyson</a:t>
            </a:r>
            <a:r>
              <a:rPr lang="fr-CA" dirty="0"/>
              <a:t>: Fouilles, saisies et perquisitions de données informatiques : attente raisonnable de vie privée et infonuagique. Mémoire de l’Université de Montréal, 2018 (150 pages)</a:t>
            </a:r>
          </a:p>
          <a:p>
            <a:pPr lvl="1"/>
            <a:r>
              <a:rPr lang="fr-CA" dirty="0"/>
              <a:t>Mémoire de l’Université de Montréal – 2019</a:t>
            </a:r>
          </a:p>
          <a:p>
            <a:pPr lvl="2"/>
            <a:r>
              <a:rPr lang="fr-CA" dirty="0"/>
              <a:t>https://papyrus.bib.umontreal.ca/xmlui/bitstream/handle/1866/22849/Ellyson_Laura_2018_memoire.pdf?sequence=2&amp;isAllowed=y</a:t>
            </a:r>
          </a:p>
          <a:p>
            <a:pPr lvl="1"/>
            <a:endParaRPr lang="fr-CA" dirty="0"/>
          </a:p>
        </p:txBody>
      </p:sp>
    </p:spTree>
    <p:extLst>
      <p:ext uri="{BB962C8B-B14F-4D97-AF65-F5344CB8AC3E}">
        <p14:creationId xmlns:p14="http://schemas.microsoft.com/office/powerpoint/2010/main" val="1329595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DE9184-9C2B-4965-BE65-DD0FF0A7939D}"/>
              </a:ext>
            </a:extLst>
          </p:cNvPr>
          <p:cNvSpPr>
            <a:spLocks noGrp="1"/>
          </p:cNvSpPr>
          <p:nvPr>
            <p:ph type="title"/>
          </p:nvPr>
        </p:nvSpPr>
        <p:spPr/>
        <p:txBody>
          <a:bodyPr/>
          <a:lstStyle/>
          <a:p>
            <a:r>
              <a:rPr lang="fr-CA" dirty="0"/>
              <a:t>Code criminel sur la preuve</a:t>
            </a:r>
          </a:p>
        </p:txBody>
      </p:sp>
      <p:sp>
        <p:nvSpPr>
          <p:cNvPr id="3" name="Espace réservé du numéro de diapositive 2">
            <a:extLst>
              <a:ext uri="{FF2B5EF4-FFF2-40B4-BE49-F238E27FC236}">
                <a16:creationId xmlns:a16="http://schemas.microsoft.com/office/drawing/2014/main" id="{92A3C288-A9C6-47C9-A61D-59A77A0FD8A4}"/>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18</a:t>
            </a:fld>
            <a:endParaRPr lang="fr-CA">
              <a:solidFill>
                <a:srgbClr val="FFFFFF"/>
              </a:solidFill>
            </a:endParaRPr>
          </a:p>
        </p:txBody>
      </p:sp>
      <p:sp>
        <p:nvSpPr>
          <p:cNvPr id="6" name="ZoneTexte 5">
            <a:extLst>
              <a:ext uri="{FF2B5EF4-FFF2-40B4-BE49-F238E27FC236}">
                <a16:creationId xmlns:a16="http://schemas.microsoft.com/office/drawing/2014/main" id="{5242574F-B823-4480-8D25-4F40BD6B8E4C}"/>
              </a:ext>
            </a:extLst>
          </p:cNvPr>
          <p:cNvSpPr txBox="1"/>
          <p:nvPr/>
        </p:nvSpPr>
        <p:spPr>
          <a:xfrm>
            <a:off x="537286" y="1844824"/>
            <a:ext cx="8143056" cy="3693319"/>
          </a:xfrm>
          <a:prstGeom prst="rect">
            <a:avLst/>
          </a:prstGeom>
          <a:noFill/>
        </p:spPr>
        <p:txBody>
          <a:bodyPr wrap="square">
            <a:spAutoFit/>
          </a:bodyPr>
          <a:lstStyle/>
          <a:p>
            <a:r>
              <a:rPr lang="fr-CA" b="1" dirty="0"/>
              <a:t>Art. 724 (3)</a:t>
            </a:r>
          </a:p>
          <a:p>
            <a:r>
              <a:rPr lang="fr-CA" dirty="0"/>
              <a:t>Faits contestés</a:t>
            </a:r>
          </a:p>
          <a:p>
            <a:r>
              <a:rPr lang="fr-CA" dirty="0"/>
              <a:t>(3) Les règles suivantes s’appliquent lorsqu’un fait pertinent est contesté :</a:t>
            </a:r>
          </a:p>
          <a:p>
            <a:r>
              <a:rPr lang="fr-CA" dirty="0"/>
              <a:t>a) sauf s’il est convaincu que des éléments de preuve suffisants ont été présentés lors du procès, le tribunal exige que le fait soit établi en preuve;</a:t>
            </a:r>
          </a:p>
          <a:p>
            <a:r>
              <a:rPr lang="fr-CA" dirty="0"/>
              <a:t>b) la partie qui a l’intention de se fonder sur le fait pertinent, notamment si celui-ci figure au rapport </a:t>
            </a:r>
            <a:r>
              <a:rPr lang="fr-CA" dirty="0" err="1"/>
              <a:t>présentenciel</a:t>
            </a:r>
            <a:r>
              <a:rPr lang="fr-CA" dirty="0"/>
              <a:t>, a la charge de l’établir en preuve;</a:t>
            </a:r>
          </a:p>
          <a:p>
            <a:r>
              <a:rPr lang="fr-CA" dirty="0"/>
              <a:t>c) …</a:t>
            </a:r>
          </a:p>
          <a:p>
            <a:r>
              <a:rPr lang="fr-CA" dirty="0"/>
              <a:t>d) sous réserve de l’alinéa e), le tribunal doit être convaincu, par une preuve prépondérante, de l’existence du fait contesté sur lequel il se fonde pour déterminer la peine;</a:t>
            </a:r>
          </a:p>
          <a:p>
            <a:r>
              <a:rPr lang="fr-CA" dirty="0"/>
              <a:t>e) le poursuivant est tenu de prouver hors de tout doute raisonnable tout fait aggravant ou toute condamnation antérieure du délinquant.</a:t>
            </a:r>
          </a:p>
        </p:txBody>
      </p:sp>
      <p:sp>
        <p:nvSpPr>
          <p:cNvPr id="4" name="Ellipse 3">
            <a:extLst>
              <a:ext uri="{FF2B5EF4-FFF2-40B4-BE49-F238E27FC236}">
                <a16:creationId xmlns:a16="http://schemas.microsoft.com/office/drawing/2014/main" id="{CE19887F-2C8E-4131-A192-060DA350D61C}"/>
              </a:ext>
            </a:extLst>
          </p:cNvPr>
          <p:cNvSpPr/>
          <p:nvPr/>
        </p:nvSpPr>
        <p:spPr>
          <a:xfrm>
            <a:off x="495925" y="4365104"/>
            <a:ext cx="1518320"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ZoneTexte 4">
            <a:extLst>
              <a:ext uri="{FF2B5EF4-FFF2-40B4-BE49-F238E27FC236}">
                <a16:creationId xmlns:a16="http://schemas.microsoft.com/office/drawing/2014/main" id="{328527FC-9E8A-4B74-9C8E-F4E43F0FD904}"/>
              </a:ext>
            </a:extLst>
          </p:cNvPr>
          <p:cNvSpPr txBox="1"/>
          <p:nvPr/>
        </p:nvSpPr>
        <p:spPr>
          <a:xfrm>
            <a:off x="1835696" y="5877272"/>
            <a:ext cx="6264696" cy="646331"/>
          </a:xfrm>
          <a:prstGeom prst="rect">
            <a:avLst/>
          </a:prstGeom>
          <a:solidFill>
            <a:schemeClr val="bg2"/>
          </a:solidFill>
        </p:spPr>
        <p:txBody>
          <a:bodyPr wrap="square" rtlCol="0">
            <a:spAutoFit/>
          </a:bodyPr>
          <a:lstStyle/>
          <a:p>
            <a:r>
              <a:rPr lang="fr-CA" dirty="0"/>
              <a:t>Dans le cas criminel :</a:t>
            </a:r>
          </a:p>
          <a:p>
            <a:r>
              <a:rPr lang="fr-CA" dirty="0"/>
              <a:t>Preuve </a:t>
            </a:r>
            <a:r>
              <a:rPr lang="fr-CA" dirty="0" err="1"/>
              <a:t>préponderante</a:t>
            </a:r>
            <a:r>
              <a:rPr lang="fr-CA" dirty="0"/>
              <a:t> = hors de toute doute raisonnable </a:t>
            </a:r>
          </a:p>
        </p:txBody>
      </p:sp>
      <p:pic>
        <p:nvPicPr>
          <p:cNvPr id="7" name="Image 6">
            <a:extLst>
              <a:ext uri="{FF2B5EF4-FFF2-40B4-BE49-F238E27FC236}">
                <a16:creationId xmlns:a16="http://schemas.microsoft.com/office/drawing/2014/main" id="{CEE4D6F7-9236-875D-476D-6FC3DF138DFE}"/>
              </a:ext>
            </a:extLst>
          </p:cNvPr>
          <p:cNvPicPr>
            <a:picLocks noChangeAspect="1"/>
          </p:cNvPicPr>
          <p:nvPr/>
        </p:nvPicPr>
        <p:blipFill>
          <a:blip r:embed="rId2"/>
          <a:stretch>
            <a:fillRect/>
          </a:stretch>
        </p:blipFill>
        <p:spPr>
          <a:xfrm>
            <a:off x="3921185" y="4869160"/>
            <a:ext cx="2883063" cy="377985"/>
          </a:xfrm>
          <a:prstGeom prst="rect">
            <a:avLst/>
          </a:prstGeom>
        </p:spPr>
      </p:pic>
    </p:spTree>
    <p:extLst>
      <p:ext uri="{BB962C8B-B14F-4D97-AF65-F5344CB8AC3E}">
        <p14:creationId xmlns:p14="http://schemas.microsoft.com/office/powerpoint/2010/main" val="2115321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7AF489-27A3-46DB-A996-B8534C6B4F27}"/>
              </a:ext>
            </a:extLst>
          </p:cNvPr>
          <p:cNvSpPr>
            <a:spLocks noGrp="1"/>
          </p:cNvSpPr>
          <p:nvPr>
            <p:ph type="title"/>
          </p:nvPr>
        </p:nvSpPr>
        <p:spPr/>
        <p:txBody>
          <a:bodyPr/>
          <a:lstStyle/>
          <a:p>
            <a:endParaRPr lang="fr-CA"/>
          </a:p>
        </p:txBody>
      </p:sp>
      <p:sp>
        <p:nvSpPr>
          <p:cNvPr id="3" name="Espace réservé du numéro de diapositive 2">
            <a:extLst>
              <a:ext uri="{FF2B5EF4-FFF2-40B4-BE49-F238E27FC236}">
                <a16:creationId xmlns:a16="http://schemas.microsoft.com/office/drawing/2014/main" id="{811C19ED-AA08-47AC-814A-F4DD95CF6920}"/>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19</a:t>
            </a:fld>
            <a:endParaRPr lang="fr-CA">
              <a:solidFill>
                <a:srgbClr val="FFFFFF"/>
              </a:solidFill>
            </a:endParaRPr>
          </a:p>
        </p:txBody>
      </p:sp>
      <p:pic>
        <p:nvPicPr>
          <p:cNvPr id="1026" name="Picture 2">
            <a:extLst>
              <a:ext uri="{FF2B5EF4-FFF2-40B4-BE49-F238E27FC236}">
                <a16:creationId xmlns:a16="http://schemas.microsoft.com/office/drawing/2014/main" id="{009A57EB-460A-4CC4-846A-F90BD3498AF6}"/>
              </a:ext>
            </a:extLst>
          </p:cNvPr>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1916832"/>
            <a:ext cx="1798320" cy="4495800"/>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9B80FD61-0A87-4F81-910E-65386011163E}"/>
              </a:ext>
            </a:extLst>
          </p:cNvPr>
          <p:cNvSpPr txBox="1"/>
          <p:nvPr/>
        </p:nvSpPr>
        <p:spPr>
          <a:xfrm>
            <a:off x="4689348" y="5589240"/>
            <a:ext cx="4032448" cy="923330"/>
          </a:xfrm>
          <a:prstGeom prst="rect">
            <a:avLst/>
          </a:prstGeom>
          <a:noFill/>
        </p:spPr>
        <p:txBody>
          <a:bodyPr wrap="square" rtlCol="0">
            <a:spAutoFit/>
          </a:bodyPr>
          <a:lstStyle/>
          <a:p>
            <a:r>
              <a:rPr lang="fr-CA" dirty="0"/>
              <a:t>https://educaloi.qc.ca/wp</a:t>
            </a:r>
            <a:r>
              <a:rPr lang="fr-CA" dirty="0">
                <a:highlight>
                  <a:srgbClr val="FFFF00"/>
                </a:highlight>
              </a:rPr>
              <a:t>-</a:t>
            </a:r>
            <a:r>
              <a:rPr lang="fr-CA" dirty="0"/>
              <a:t>content/uploads/infographie_actu_doute_raisonnable.png</a:t>
            </a:r>
          </a:p>
        </p:txBody>
      </p:sp>
      <p:sp>
        <p:nvSpPr>
          <p:cNvPr id="4" name="Flèche : gauche 3">
            <a:extLst>
              <a:ext uri="{FF2B5EF4-FFF2-40B4-BE49-F238E27FC236}">
                <a16:creationId xmlns:a16="http://schemas.microsoft.com/office/drawing/2014/main" id="{CD82A8FF-E159-4C26-8C36-07348615E9F4}"/>
              </a:ext>
            </a:extLst>
          </p:cNvPr>
          <p:cNvSpPr/>
          <p:nvPr/>
        </p:nvSpPr>
        <p:spPr>
          <a:xfrm>
            <a:off x="4355976" y="2996952"/>
            <a:ext cx="1080120" cy="1897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FD3F2015-6959-4701-81F4-24E943BC8693}"/>
              </a:ext>
            </a:extLst>
          </p:cNvPr>
          <p:cNvSpPr txBox="1"/>
          <p:nvPr/>
        </p:nvSpPr>
        <p:spPr>
          <a:xfrm>
            <a:off x="5952705" y="2907153"/>
            <a:ext cx="1725344" cy="369332"/>
          </a:xfrm>
          <a:prstGeom prst="rect">
            <a:avLst/>
          </a:prstGeom>
          <a:noFill/>
        </p:spPr>
        <p:txBody>
          <a:bodyPr wrap="none" rtlCol="0">
            <a:spAutoFit/>
          </a:bodyPr>
          <a:lstStyle/>
          <a:p>
            <a:r>
              <a:rPr lang="fr-CA" dirty="0"/>
              <a:t>Preuve criminelle</a:t>
            </a:r>
          </a:p>
        </p:txBody>
      </p:sp>
    </p:spTree>
    <p:extLst>
      <p:ext uri="{BB962C8B-B14F-4D97-AF65-F5344CB8AC3E}">
        <p14:creationId xmlns:p14="http://schemas.microsoft.com/office/powerpoint/2010/main" val="3858113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Buts principaux du processus d’investigation</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2</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Identification des situations d’infraction</a:t>
            </a:r>
          </a:p>
          <a:p>
            <a:r>
              <a:rPr lang="fr-CA" dirty="0"/>
              <a:t>Recueil des éléments de preuve selon la loi</a:t>
            </a:r>
          </a:p>
          <a:p>
            <a:r>
              <a:rPr lang="fr-CA" dirty="0"/>
              <a:t>Préservation des éléments de preuve pour le jugement</a:t>
            </a:r>
          </a:p>
          <a:p>
            <a:r>
              <a:rPr lang="fr-CA" dirty="0"/>
              <a:t>Présentation au tribunal</a:t>
            </a:r>
          </a:p>
          <a:p>
            <a:endParaRPr lang="fr-CA" dirty="0"/>
          </a:p>
        </p:txBody>
      </p:sp>
    </p:spTree>
    <p:extLst>
      <p:ext uri="{BB962C8B-B14F-4D97-AF65-F5344CB8AC3E}">
        <p14:creationId xmlns:p14="http://schemas.microsoft.com/office/powerpoint/2010/main" val="454135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Pouvoirs de la police</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20</a:t>
            </a:fld>
            <a:endParaRPr lang="fr-CA">
              <a:solidFill>
                <a:srgbClr val="FFFFFF"/>
              </a:solidFill>
            </a:endParaRPr>
          </a:p>
        </p:txBody>
      </p:sp>
      <p:sp>
        <p:nvSpPr>
          <p:cNvPr id="4" name="Espace réservé du contenu 3"/>
          <p:cNvSpPr>
            <a:spLocks noGrp="1"/>
          </p:cNvSpPr>
          <p:nvPr>
            <p:ph sz="quarter" idx="1"/>
          </p:nvPr>
        </p:nvSpPr>
        <p:spPr/>
        <p:txBody>
          <a:bodyPr>
            <a:normAutofit fontScale="77500" lnSpcReduction="20000"/>
          </a:bodyPr>
          <a:lstStyle/>
          <a:p>
            <a:r>
              <a:rPr lang="fr-CA" dirty="0"/>
              <a:t>La question des pouvoirs de la police est toujours en discussion, avec des cas où les actions de la police sont plus tard considérées invalides par les tribunaux</a:t>
            </a:r>
          </a:p>
          <a:p>
            <a:pPr lvl="1"/>
            <a:r>
              <a:rPr lang="fr-CA" dirty="0"/>
              <a:t>Inadmissibilité de preuves etc.</a:t>
            </a:r>
          </a:p>
          <a:p>
            <a:pPr lvl="1"/>
            <a:r>
              <a:rPr lang="fr-CA" dirty="0"/>
              <a:t>Différences entre types d’infractions et juridictions</a:t>
            </a:r>
          </a:p>
          <a:p>
            <a:r>
              <a:rPr lang="fr-CA" dirty="0"/>
              <a:t>La police a le pouvoir de recueillir les preuves </a:t>
            </a:r>
            <a:r>
              <a:rPr lang="fr-CA" i="1" dirty="0"/>
              <a:t>quand il y a arrestation ou un fait criminel évident</a:t>
            </a:r>
          </a:p>
          <a:p>
            <a:pPr lvl="1"/>
            <a:r>
              <a:rPr lang="fr-CA" dirty="0"/>
              <a:t>On parle de ‘objets bien en vue’</a:t>
            </a:r>
          </a:p>
          <a:p>
            <a:pPr lvl="1"/>
            <a:r>
              <a:rPr lang="fr-CA" dirty="0"/>
              <a:t>Elle peut fouiller rapidement un téléphone, un ordi </a:t>
            </a:r>
          </a:p>
          <a:p>
            <a:pPr lvl="2"/>
            <a:r>
              <a:rPr lang="fr-CA" dirty="0"/>
              <a:t>https://ici.radio-canada.ca/nouvelle/697784/cour-supreme-telephone-cellulaire-fouille-policiers-droit</a:t>
            </a:r>
          </a:p>
          <a:p>
            <a:r>
              <a:rPr lang="fr-CA" dirty="0"/>
              <a:t>La police peut questionner les personnes d’‘intérêt’</a:t>
            </a:r>
          </a:p>
          <a:p>
            <a:r>
              <a:rPr lang="fr-CA" dirty="0"/>
              <a:t>Pour investigations de faits qui pourraient conduire à une incrimination, elle doit demander l’autorisation d’un juge</a:t>
            </a:r>
          </a:p>
          <a:p>
            <a:endParaRPr lang="fr-CA" dirty="0"/>
          </a:p>
          <a:p>
            <a:pPr lvl="1"/>
            <a:endParaRPr lang="fr-CA" dirty="0"/>
          </a:p>
        </p:txBody>
      </p:sp>
      <p:pic>
        <p:nvPicPr>
          <p:cNvPr id="5" name="Image 4" descr="National Bureau of Criminal &lt;strong&gt;Investigation&lt;/strong&gt; - Wikipedi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118750"/>
            <a:ext cx="2702895" cy="1513622"/>
          </a:xfrm>
          <a:prstGeom prst="rect">
            <a:avLst/>
          </a:prstGeom>
        </p:spPr>
      </p:pic>
    </p:spTree>
    <p:extLst>
      <p:ext uri="{BB962C8B-B14F-4D97-AF65-F5344CB8AC3E}">
        <p14:creationId xmlns:p14="http://schemas.microsoft.com/office/powerpoint/2010/main" val="2523252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Droit d’accès légal à l’ordi</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21</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Afin qu’une preuve informatique soit reconnue acceptable, elle devra être recueillie par un individu ayant </a:t>
            </a:r>
            <a:r>
              <a:rPr lang="fr-CA" i="1" dirty="0"/>
              <a:t>pouvoir d’accès légal </a:t>
            </a:r>
            <a:r>
              <a:rPr lang="fr-CA" dirty="0"/>
              <a:t>à l’ordi</a:t>
            </a:r>
          </a:p>
          <a:p>
            <a:r>
              <a:rPr lang="fr-CA" dirty="0"/>
              <a:t>Si l’ordi est propriété d’une organisation, l’organisation a normalement ce droit</a:t>
            </a:r>
          </a:p>
        </p:txBody>
      </p:sp>
    </p:spTree>
    <p:extLst>
      <p:ext uri="{BB962C8B-B14F-4D97-AF65-F5344CB8AC3E}">
        <p14:creationId xmlns:p14="http://schemas.microsoft.com/office/powerpoint/2010/main" val="1567398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Pouvoirs de la police sans mandat</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22</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La police a droit de fouille dans un ordi sans mandat si la fouille est:</a:t>
            </a:r>
          </a:p>
          <a:p>
            <a:pPr lvl="1"/>
            <a:r>
              <a:rPr lang="fr-CA" dirty="0"/>
              <a:t>Après un arrêt</a:t>
            </a:r>
          </a:p>
          <a:p>
            <a:pPr lvl="1"/>
            <a:r>
              <a:rPr lang="fr-CA" dirty="0"/>
              <a:t>Auxiliaire à l’arrêt plutôt que la raison de l’arrêt</a:t>
            </a:r>
          </a:p>
          <a:p>
            <a:pPr lvl="1"/>
            <a:r>
              <a:rPr lang="fr-CA" dirty="0"/>
              <a:t>Limitée aux endroits de l’ordi où les preuves pourraient probablement être trouvées</a:t>
            </a:r>
          </a:p>
          <a:p>
            <a:pPr lvl="1"/>
            <a:r>
              <a:rPr lang="fr-CA" dirty="0"/>
              <a:t>Documentée en détail par l’agent responsable</a:t>
            </a:r>
          </a:p>
          <a:p>
            <a:pPr lvl="2"/>
            <a:r>
              <a:rPr lang="fr-CA" dirty="0"/>
              <a:t>https://hillnotes.ca/2016/03/10/computer-privacy-and-security-lawful-and-unlawful-access</a:t>
            </a:r>
          </a:p>
          <a:p>
            <a:pPr lvl="1"/>
            <a:endParaRPr lang="fr-CA"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5301208"/>
            <a:ext cx="2178546" cy="1444471"/>
          </a:xfrm>
          <a:prstGeom prst="rect">
            <a:avLst/>
          </a:prstGeom>
        </p:spPr>
      </p:pic>
    </p:spTree>
    <p:extLst>
      <p:ext uri="{BB962C8B-B14F-4D97-AF65-F5344CB8AC3E}">
        <p14:creationId xmlns:p14="http://schemas.microsoft.com/office/powerpoint/2010/main" val="1908168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Mandats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23</a:t>
            </a:fld>
            <a:endParaRPr lang="fr-CA">
              <a:solidFill>
                <a:srgbClr val="FFFFFF"/>
              </a:solidFill>
            </a:endParaRPr>
          </a:p>
        </p:txBody>
      </p:sp>
      <p:sp>
        <p:nvSpPr>
          <p:cNvPr id="4" name="Espace réservé du contenu 3"/>
          <p:cNvSpPr>
            <a:spLocks noGrp="1"/>
          </p:cNvSpPr>
          <p:nvPr>
            <p:ph sz="quarter" idx="1"/>
          </p:nvPr>
        </p:nvSpPr>
        <p:spPr/>
        <p:txBody>
          <a:bodyPr>
            <a:normAutofit fontScale="85000" lnSpcReduction="20000"/>
          </a:bodyPr>
          <a:lstStyle/>
          <a:p>
            <a:r>
              <a:rPr lang="fr-CA" dirty="0"/>
              <a:t>Code criminel, Art. 487: « Un juge de paix qui est convaincu, à la suite d’une dénonciation faite sous serment …, qu’il existe des motifs raisonnables … » peut décerner à la police un mandat de perquisition</a:t>
            </a:r>
          </a:p>
          <a:p>
            <a:pPr lvl="1"/>
            <a:r>
              <a:rPr lang="fr-CA" dirty="0"/>
              <a:t>D’autres types de juges ou fonctionnaires peuvent aussi émettre des mandats, voir code criminel</a:t>
            </a:r>
          </a:p>
          <a:p>
            <a:r>
              <a:rPr lang="fr-CA" dirty="0"/>
              <a:t>Ce mandat autorise seulement à des actions précisément délimitées</a:t>
            </a:r>
          </a:p>
          <a:p>
            <a:pPr lvl="1"/>
            <a:r>
              <a:rPr lang="fr-CA" dirty="0"/>
              <a:t>Pour arriver à des résultats spécifiques</a:t>
            </a:r>
          </a:p>
          <a:p>
            <a:pPr lvl="1"/>
            <a:r>
              <a:rPr lang="fr-CA" dirty="0"/>
              <a:t>Pour un temps limité</a:t>
            </a:r>
          </a:p>
          <a:p>
            <a:r>
              <a:rPr lang="fr-CA" dirty="0"/>
              <a:t>La police peut aussi demander un ‘mandat général’ qui lui donne plus de pouvoirs mais exige l’autorisation d’un juge de cour provinciale ou supérieure</a:t>
            </a:r>
          </a:p>
          <a:p>
            <a:pPr lvl="1"/>
            <a:endParaRPr lang="fr-CA" dirty="0"/>
          </a:p>
          <a:p>
            <a:pPr lvl="1"/>
            <a:endParaRPr lang="fr-CA" dirty="0"/>
          </a:p>
        </p:txBody>
      </p:sp>
    </p:spTree>
    <p:extLst>
      <p:ext uri="{BB962C8B-B14F-4D97-AF65-F5344CB8AC3E}">
        <p14:creationId xmlns:p14="http://schemas.microsoft.com/office/powerpoint/2010/main" val="2692695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0C78BC-80D4-4472-9624-B89EE1829F7C}"/>
              </a:ext>
            </a:extLst>
          </p:cNvPr>
          <p:cNvSpPr>
            <a:spLocks noGrp="1"/>
          </p:cNvSpPr>
          <p:nvPr>
            <p:ph type="title"/>
          </p:nvPr>
        </p:nvSpPr>
        <p:spPr/>
        <p:txBody>
          <a:bodyPr/>
          <a:lstStyle/>
          <a:p>
            <a:r>
              <a:rPr lang="fr-CA" dirty="0"/>
              <a:t>Détails dans l’art. 487</a:t>
            </a:r>
          </a:p>
        </p:txBody>
      </p:sp>
      <p:sp>
        <p:nvSpPr>
          <p:cNvPr id="3" name="Espace réservé du numéro de diapositive 2">
            <a:extLst>
              <a:ext uri="{FF2B5EF4-FFF2-40B4-BE49-F238E27FC236}">
                <a16:creationId xmlns:a16="http://schemas.microsoft.com/office/drawing/2014/main" id="{E46C983A-7515-4AAB-835D-CF30D5203423}"/>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24</a:t>
            </a:fld>
            <a:endParaRPr lang="fr-CA">
              <a:solidFill>
                <a:srgbClr val="FFFFFF"/>
              </a:solidFill>
            </a:endParaRPr>
          </a:p>
        </p:txBody>
      </p:sp>
      <p:sp>
        <p:nvSpPr>
          <p:cNvPr id="4" name="Espace réservé du contenu 3">
            <a:extLst>
              <a:ext uri="{FF2B5EF4-FFF2-40B4-BE49-F238E27FC236}">
                <a16:creationId xmlns:a16="http://schemas.microsoft.com/office/drawing/2014/main" id="{11426B7B-0E3D-446E-9461-F378C0D80959}"/>
              </a:ext>
            </a:extLst>
          </p:cNvPr>
          <p:cNvSpPr>
            <a:spLocks noGrp="1"/>
          </p:cNvSpPr>
          <p:nvPr>
            <p:ph sz="quarter" idx="1"/>
          </p:nvPr>
        </p:nvSpPr>
        <p:spPr/>
        <p:txBody>
          <a:bodyPr/>
          <a:lstStyle/>
          <a:p>
            <a:r>
              <a:rPr lang="fr-CA" dirty="0"/>
              <a:t>Entre les activités permises:</a:t>
            </a:r>
          </a:p>
          <a:p>
            <a:pPr lvl="1"/>
            <a:r>
              <a:rPr lang="fr-CA" dirty="0"/>
              <a:t>Surveillance vidéo ou autre dispositif électronique avec ‘respect raisonnable de la vie privée’</a:t>
            </a:r>
          </a:p>
          <a:p>
            <a:pPr lvl="1"/>
            <a:r>
              <a:rPr lang="fr-CA" dirty="0"/>
              <a:t>Qu’il y ait un avis à la personne surveillée «  dans le délai suivant son exécution que le juge estime indiqué dans les circonstances. »</a:t>
            </a:r>
          </a:p>
        </p:txBody>
      </p:sp>
    </p:spTree>
    <p:extLst>
      <p:ext uri="{BB962C8B-B14F-4D97-AF65-F5344CB8AC3E}">
        <p14:creationId xmlns:p14="http://schemas.microsoft.com/office/powerpoint/2010/main" val="592156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AD732C-034F-4E68-B645-0E03401AB090}"/>
              </a:ext>
            </a:extLst>
          </p:cNvPr>
          <p:cNvSpPr>
            <a:spLocks noGrp="1"/>
          </p:cNvSpPr>
          <p:nvPr>
            <p:ph type="title"/>
          </p:nvPr>
        </p:nvSpPr>
        <p:spPr/>
        <p:txBody>
          <a:bodyPr/>
          <a:lstStyle/>
          <a:p>
            <a:r>
              <a:rPr lang="fr-CA" dirty="0"/>
              <a:t>Ordre de préservation</a:t>
            </a:r>
          </a:p>
        </p:txBody>
      </p:sp>
      <p:sp>
        <p:nvSpPr>
          <p:cNvPr id="3" name="Espace réservé du numéro de diapositive 2">
            <a:extLst>
              <a:ext uri="{FF2B5EF4-FFF2-40B4-BE49-F238E27FC236}">
                <a16:creationId xmlns:a16="http://schemas.microsoft.com/office/drawing/2014/main" id="{3DEF22D7-D328-4283-AB76-F5B009850894}"/>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25</a:t>
            </a:fld>
            <a:endParaRPr lang="fr-CA">
              <a:solidFill>
                <a:srgbClr val="FFFFFF"/>
              </a:solidFill>
            </a:endParaRPr>
          </a:p>
        </p:txBody>
      </p:sp>
      <p:sp>
        <p:nvSpPr>
          <p:cNvPr id="4" name="Espace réservé du contenu 3">
            <a:extLst>
              <a:ext uri="{FF2B5EF4-FFF2-40B4-BE49-F238E27FC236}">
                <a16:creationId xmlns:a16="http://schemas.microsoft.com/office/drawing/2014/main" id="{5EE4401C-4F76-4BA6-A27A-9AFFB996582A}"/>
              </a:ext>
            </a:extLst>
          </p:cNvPr>
          <p:cNvSpPr>
            <a:spLocks noGrp="1"/>
          </p:cNvSpPr>
          <p:nvPr>
            <p:ph sz="quarter" idx="1"/>
          </p:nvPr>
        </p:nvSpPr>
        <p:spPr/>
        <p:txBody>
          <a:bodyPr>
            <a:normAutofit fontScale="92500" lnSpcReduction="20000"/>
          </a:bodyPr>
          <a:lstStyle/>
          <a:p>
            <a:pPr algn="just"/>
            <a:r>
              <a:rPr lang="fr-CA" b="1" dirty="0"/>
              <a:t>487.012</a:t>
            </a:r>
            <a:r>
              <a:rPr lang="fr-CA" dirty="0"/>
              <a:t> </a:t>
            </a:r>
            <a:r>
              <a:rPr lang="fr-CA" b="1" dirty="0"/>
              <a:t>(1)</a:t>
            </a:r>
            <a:r>
              <a:rPr lang="fr-CA" dirty="0"/>
              <a:t> L’agent de la paix ou le fonctionnaire public peut … ordonner </a:t>
            </a:r>
            <a:r>
              <a:rPr lang="fr-CA" i="1" dirty="0"/>
              <a:t>à toute personne </a:t>
            </a:r>
            <a:r>
              <a:rPr lang="fr-CA" dirty="0"/>
              <a:t>de </a:t>
            </a:r>
            <a:r>
              <a:rPr lang="fr-CA" i="1" dirty="0"/>
              <a:t>préserver des données informatiques </a:t>
            </a:r>
            <a:r>
              <a:rPr lang="fr-CA" dirty="0"/>
              <a:t>qui sont en sa possession ou à sa disposition au moment où l’ordre lui est donné</a:t>
            </a:r>
          </a:p>
          <a:p>
            <a:pPr lvl="1" algn="just"/>
            <a:r>
              <a:rPr lang="fr-CA" dirty="0"/>
              <a:t>S’applique évidemment aux fournisseurs de services informatique (Bell, Rogers, etc.)</a:t>
            </a:r>
          </a:p>
          <a:p>
            <a:pPr algn="just"/>
            <a:r>
              <a:rPr lang="fr-CA" b="1" dirty="0"/>
              <a:t>487.017</a:t>
            </a:r>
            <a:r>
              <a:rPr lang="fr-CA" dirty="0"/>
              <a:t> </a:t>
            </a:r>
            <a:r>
              <a:rPr lang="fr-CA" b="1" dirty="0"/>
              <a:t>(1)</a:t>
            </a:r>
            <a:r>
              <a:rPr lang="fr-CA" dirty="0"/>
              <a:t> Le juge de paix ou le juge peut, sur demande présentée par un agent de la paix ou un fonctionnaire public, ordonner à toute personne d’établir et de communiquer un </a:t>
            </a:r>
            <a:r>
              <a:rPr lang="fr-CA" i="1" dirty="0"/>
              <a:t>document comportant des données de localisation </a:t>
            </a:r>
            <a:r>
              <a:rPr lang="fr-CA" dirty="0"/>
              <a:t>qui sont en sa possession ou à sa disposition au moment où elle reçoit l’ordonnance.</a:t>
            </a:r>
          </a:p>
          <a:p>
            <a:pPr algn="just"/>
            <a:endParaRPr lang="fr-CA" dirty="0"/>
          </a:p>
          <a:p>
            <a:pPr algn="just"/>
            <a:endParaRPr lang="fr-CA" dirty="0"/>
          </a:p>
        </p:txBody>
      </p:sp>
    </p:spTree>
    <p:extLst>
      <p:ext uri="{BB962C8B-B14F-4D97-AF65-F5344CB8AC3E}">
        <p14:creationId xmlns:p14="http://schemas.microsoft.com/office/powerpoint/2010/main" val="1844897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Pour les systèmes informatiques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26</a:t>
            </a:fld>
            <a:endParaRPr lang="fr-CA">
              <a:solidFill>
                <a:srgbClr val="FFFFFF"/>
              </a:solidFill>
            </a:endParaRPr>
          </a:p>
        </p:txBody>
      </p:sp>
      <p:sp>
        <p:nvSpPr>
          <p:cNvPr id="4" name="Espace réservé du contenu 3"/>
          <p:cNvSpPr>
            <a:spLocks noGrp="1"/>
          </p:cNvSpPr>
          <p:nvPr>
            <p:ph sz="quarter" idx="1"/>
          </p:nvPr>
        </p:nvSpPr>
        <p:spPr/>
        <p:txBody>
          <a:bodyPr>
            <a:normAutofit fontScale="77500" lnSpcReduction="20000"/>
          </a:bodyPr>
          <a:lstStyle/>
          <a:p>
            <a:r>
              <a:rPr lang="fr-CA" dirty="0"/>
              <a:t>Art. 487: </a:t>
            </a:r>
            <a:r>
              <a:rPr lang="fr-CA" b="1" dirty="0"/>
              <a:t>Usage d’un système informatique</a:t>
            </a:r>
          </a:p>
          <a:p>
            <a:r>
              <a:rPr lang="fr-CA" dirty="0"/>
              <a:t>(2.1) La personne </a:t>
            </a:r>
            <a:r>
              <a:rPr lang="fr-CA" b="1" dirty="0"/>
              <a:t>autorisée</a:t>
            </a:r>
            <a:r>
              <a:rPr lang="fr-CA" dirty="0"/>
              <a:t> à perquisitionner des données contenues dans un ordinateur se trouvant dans un lieu ou un bâtiment peut :</a:t>
            </a:r>
          </a:p>
          <a:p>
            <a:r>
              <a:rPr lang="fr-CA" dirty="0"/>
              <a:t>a) utiliser ou faire utiliser tout ordinateur s’y trouvant pour vérifier les données que celui-ci contient ou auxquelles il donne accès;</a:t>
            </a:r>
          </a:p>
          <a:p>
            <a:r>
              <a:rPr lang="fr-CA" dirty="0"/>
              <a:t>b) reproduire ou faire reproduire des données sous forme d’imprimé ou toute autre forme intelligible;</a:t>
            </a:r>
          </a:p>
          <a:p>
            <a:r>
              <a:rPr lang="fr-CA" dirty="0"/>
              <a:t>c) saisir tout imprimé ou sortie de données pour examen ou reproduction;</a:t>
            </a:r>
          </a:p>
          <a:p>
            <a:r>
              <a:rPr lang="fr-CA" dirty="0"/>
              <a:t>d) utiliser ou faire utiliser le matériel s’y trouvant pour reproduire des données.</a:t>
            </a:r>
          </a:p>
          <a:p>
            <a:endParaRPr lang="fr-CA" dirty="0"/>
          </a:p>
        </p:txBody>
      </p:sp>
    </p:spTree>
    <p:extLst>
      <p:ext uri="{BB962C8B-B14F-4D97-AF65-F5344CB8AC3E}">
        <p14:creationId xmlns:p14="http://schemas.microsoft.com/office/powerpoint/2010/main" val="2205206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Surveillance électronique</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27</a:t>
            </a:fld>
            <a:endParaRPr lang="fr-CA">
              <a:solidFill>
                <a:srgbClr val="FFFFFF"/>
              </a:solidFill>
            </a:endParaRPr>
          </a:p>
        </p:txBody>
      </p:sp>
      <p:sp>
        <p:nvSpPr>
          <p:cNvPr id="4" name="Espace réservé du contenu 3"/>
          <p:cNvSpPr>
            <a:spLocks noGrp="1"/>
          </p:cNvSpPr>
          <p:nvPr>
            <p:ph sz="quarter" idx="1"/>
          </p:nvPr>
        </p:nvSpPr>
        <p:spPr/>
        <p:txBody>
          <a:bodyPr>
            <a:normAutofit fontScale="92500" lnSpcReduction="10000"/>
          </a:bodyPr>
          <a:lstStyle/>
          <a:p>
            <a:r>
              <a:rPr lang="fr-CA" dirty="0"/>
              <a:t>L’art. 184 et suivants contiennent plusieurs dispositions sur l’interception électronique et la conservation des enregistrements</a:t>
            </a:r>
          </a:p>
          <a:p>
            <a:r>
              <a:rPr lang="fr-CA" dirty="0"/>
              <a:t>La police peut obtenir une autorisation de surveillance électronique </a:t>
            </a:r>
          </a:p>
          <a:p>
            <a:pPr lvl="1"/>
            <a:r>
              <a:rPr lang="fr-CA" dirty="0"/>
              <a:t>Pour des motifs raisonnables</a:t>
            </a:r>
          </a:p>
          <a:p>
            <a:pPr lvl="1"/>
            <a:r>
              <a:rPr lang="fr-CA" dirty="0"/>
              <a:t>Pour une période spécifique</a:t>
            </a:r>
          </a:p>
          <a:p>
            <a:pPr lvl="1"/>
            <a:r>
              <a:rPr lang="fr-CA" dirty="0"/>
              <a:t>Pour genres spécifiques de communication</a:t>
            </a:r>
          </a:p>
          <a:p>
            <a:pPr lvl="1"/>
            <a:r>
              <a:rPr lang="fr-CA" dirty="0"/>
              <a:t>Pour des infractions spécifiques</a:t>
            </a:r>
          </a:p>
          <a:p>
            <a:r>
              <a:rPr lang="fr-CA" dirty="0"/>
              <a:t>La police peut aussi effectuer une interception sans autorisation dans des cas d’urgence</a:t>
            </a:r>
          </a:p>
        </p:txBody>
      </p:sp>
    </p:spTree>
    <p:extLst>
      <p:ext uri="{BB962C8B-B14F-4D97-AF65-F5344CB8AC3E}">
        <p14:creationId xmlns:p14="http://schemas.microsoft.com/office/powerpoint/2010/main" val="1379729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dirty="0"/>
              <a:t>Quelques précédents juridiques</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28</a:t>
            </a:fld>
            <a:endParaRPr lang="en-CA">
              <a:solidFill>
                <a:srgbClr val="FFFFFF"/>
              </a:solidFill>
            </a:endParaRPr>
          </a:p>
        </p:txBody>
      </p:sp>
      <p:sp>
        <p:nvSpPr>
          <p:cNvPr id="4" name="Content Placeholder 3"/>
          <p:cNvSpPr>
            <a:spLocks noGrp="1"/>
          </p:cNvSpPr>
          <p:nvPr>
            <p:ph sz="quarter" idx="1"/>
          </p:nvPr>
        </p:nvSpPr>
        <p:spPr/>
        <p:txBody>
          <a:bodyPr>
            <a:normAutofit fontScale="92500"/>
          </a:bodyPr>
          <a:lstStyle/>
          <a:p>
            <a:r>
              <a:rPr lang="fr-CA" noProof="0" dirty="0"/>
              <a:t>L’interception d’une communication privée constitue violation de la vie privée</a:t>
            </a:r>
          </a:p>
          <a:p>
            <a:pPr lvl="1"/>
            <a:r>
              <a:rPr lang="fr-CA" noProof="0" dirty="0"/>
              <a:t>Téléphone, courriel …</a:t>
            </a:r>
          </a:p>
          <a:p>
            <a:r>
              <a:rPr lang="fr-CA" noProof="0" dirty="0"/>
              <a:t>Un fournisseur de services informatique qui trouve des images de pornographie juvénile et les transmet à la police commet une fouille non autorisée</a:t>
            </a:r>
          </a:p>
          <a:p>
            <a:pPr lvl="1"/>
            <a:r>
              <a:rPr lang="fr-CA" noProof="0" dirty="0"/>
              <a:t>Cependant s’il a raison de penser que de telles images sont </a:t>
            </a:r>
            <a:r>
              <a:rPr lang="fr-CA" noProof="0" dirty="0" err="1"/>
              <a:t>pr</a:t>
            </a:r>
            <a:r>
              <a:rPr lang="fr-CA" dirty="0" err="1"/>
              <a:t>esentes</a:t>
            </a:r>
            <a:r>
              <a:rPr lang="fr-CA" dirty="0"/>
              <a:t>, il peut signaler ce fait à </a:t>
            </a:r>
            <a:r>
              <a:rPr lang="fr-CA"/>
              <a:t>la police</a:t>
            </a:r>
            <a:endParaRPr lang="fr-CA" noProof="0" dirty="0"/>
          </a:p>
          <a:p>
            <a:r>
              <a:rPr lang="fr-CA" noProof="0" dirty="0"/>
              <a:t>Etc. etc. … </a:t>
            </a:r>
            <a:r>
              <a:rPr lang="fr-CA" i="1" noProof="0" dirty="0"/>
              <a:t>jurisprudence très variable</a:t>
            </a:r>
            <a:r>
              <a:rPr lang="fr-CA" noProof="0" dirty="0"/>
              <a:t>, il faut faire attention …</a:t>
            </a:r>
          </a:p>
        </p:txBody>
      </p:sp>
    </p:spTree>
    <p:extLst>
      <p:ext uri="{BB962C8B-B14F-4D97-AF65-F5344CB8AC3E}">
        <p14:creationId xmlns:p14="http://schemas.microsoft.com/office/powerpoint/2010/main" val="2180924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dirty="0"/>
              <a:t>Cas délicat</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29</a:t>
            </a:fld>
            <a:endParaRPr lang="en-CA">
              <a:solidFill>
                <a:srgbClr val="FFFFFF"/>
              </a:solidFill>
            </a:endParaRPr>
          </a:p>
        </p:txBody>
      </p:sp>
      <p:sp>
        <p:nvSpPr>
          <p:cNvPr id="4" name="Content Placeholder 3"/>
          <p:cNvSpPr>
            <a:spLocks noGrp="1"/>
          </p:cNvSpPr>
          <p:nvPr>
            <p:ph sz="quarter" idx="1"/>
          </p:nvPr>
        </p:nvSpPr>
        <p:spPr/>
        <p:txBody>
          <a:bodyPr>
            <a:normAutofit/>
          </a:bodyPr>
          <a:lstStyle/>
          <a:p>
            <a:r>
              <a:rPr lang="fr-CA" noProof="0" dirty="0"/>
              <a:t>La demande de la police à un fournisseur de services informatique de fournir le nom correspondant à une adresse IP peut-elle être considéré comme une fouille?</a:t>
            </a:r>
          </a:p>
          <a:p>
            <a:pPr lvl="1"/>
            <a:r>
              <a:rPr lang="fr-CA" noProof="0" dirty="0"/>
              <a:t>Pour oui: utilisant cette information la police peut arriver à des informations délicates et personnelles</a:t>
            </a:r>
          </a:p>
          <a:p>
            <a:pPr lvl="1"/>
            <a:r>
              <a:rPr lang="fr-CA" noProof="0" dirty="0"/>
              <a:t>Pour non: l’information elle-même n’est pas personnelle et peut parfois être trouvée avec des moyens informatiques élémentaires</a:t>
            </a:r>
          </a:p>
          <a:p>
            <a:endParaRPr lang="fr-CA" noProof="0" dirty="0"/>
          </a:p>
        </p:txBody>
      </p:sp>
    </p:spTree>
    <p:extLst>
      <p:ext uri="{BB962C8B-B14F-4D97-AF65-F5344CB8AC3E}">
        <p14:creationId xmlns:p14="http://schemas.microsoft.com/office/powerpoint/2010/main" val="242720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A0874C-4708-ECEC-F56B-3E6579CE616F}"/>
              </a:ext>
            </a:extLst>
          </p:cNvPr>
          <p:cNvSpPr>
            <a:spLocks noGrp="1"/>
          </p:cNvSpPr>
          <p:nvPr>
            <p:ph type="title"/>
          </p:nvPr>
        </p:nvSpPr>
        <p:spPr/>
        <p:txBody>
          <a:bodyPr>
            <a:normAutofit fontScale="90000"/>
          </a:bodyPr>
          <a:lstStyle/>
          <a:p>
            <a:r>
              <a:rPr lang="fr-CA" dirty="0"/>
              <a:t>Le procédé d’investigation </a:t>
            </a:r>
            <a:r>
              <a:rPr lang="fr-CA" sz="3100" dirty="0"/>
              <a:t>très en général</a:t>
            </a:r>
            <a:endParaRPr lang="fr-CA" dirty="0"/>
          </a:p>
        </p:txBody>
      </p:sp>
      <p:sp>
        <p:nvSpPr>
          <p:cNvPr id="3" name="Espace réservé du numéro de diapositive 2">
            <a:extLst>
              <a:ext uri="{FF2B5EF4-FFF2-40B4-BE49-F238E27FC236}">
                <a16:creationId xmlns:a16="http://schemas.microsoft.com/office/drawing/2014/main" id="{47917696-ABD2-8E57-3EAE-EEBA59D7F18B}"/>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3</a:t>
            </a:fld>
            <a:endParaRPr lang="fr-CA">
              <a:solidFill>
                <a:srgbClr val="FFFFFF"/>
              </a:solidFill>
            </a:endParaRPr>
          </a:p>
        </p:txBody>
      </p:sp>
      <p:sp>
        <p:nvSpPr>
          <p:cNvPr id="4" name="Espace réservé du contenu 3">
            <a:extLst>
              <a:ext uri="{FF2B5EF4-FFF2-40B4-BE49-F238E27FC236}">
                <a16:creationId xmlns:a16="http://schemas.microsoft.com/office/drawing/2014/main" id="{3BAD1B66-74BC-9188-94EB-C7802F0B54DC}"/>
              </a:ext>
            </a:extLst>
          </p:cNvPr>
          <p:cNvSpPr>
            <a:spLocks noGrp="1"/>
          </p:cNvSpPr>
          <p:nvPr>
            <p:ph sz="quarter" idx="1"/>
          </p:nvPr>
        </p:nvSpPr>
        <p:spPr/>
        <p:txBody>
          <a:bodyPr>
            <a:normAutofit fontScale="85000" lnSpcReduction="10000"/>
          </a:bodyPr>
          <a:lstStyle/>
          <a:p>
            <a:r>
              <a:rPr lang="fr-CA" dirty="0"/>
              <a:t>Au début, il y a </a:t>
            </a:r>
            <a:r>
              <a:rPr lang="fr-CA" i="1" dirty="0"/>
              <a:t>l’enquête policière</a:t>
            </a:r>
          </a:p>
          <a:p>
            <a:pPr lvl="1"/>
            <a:r>
              <a:rPr lang="fr-CA" dirty="0"/>
              <a:t>Elle peut débuter par une accusation d’une personne</a:t>
            </a:r>
          </a:p>
          <a:p>
            <a:pPr lvl="1"/>
            <a:r>
              <a:rPr lang="fr-CA" dirty="0"/>
              <a:t>La police a certains pouvoirs de base (variables selon la juridiction et le cas)</a:t>
            </a:r>
          </a:p>
          <a:p>
            <a:pPr lvl="1"/>
            <a:r>
              <a:rPr lang="fr-CA" dirty="0"/>
              <a:t>Peut obtenir des pouvoirs supplémentaires demandant un mandat à l’autorité judiciaire</a:t>
            </a:r>
          </a:p>
          <a:p>
            <a:r>
              <a:rPr lang="fr-CA" dirty="0"/>
              <a:t>L’investigation peut se conclure avec des </a:t>
            </a:r>
            <a:r>
              <a:rPr lang="fr-CA" i="1" dirty="0"/>
              <a:t>chefs d’accusation</a:t>
            </a:r>
          </a:p>
          <a:p>
            <a:pPr lvl="2"/>
            <a:r>
              <a:rPr lang="fr-CA" dirty="0"/>
              <a:t>Qui seront portées par la police ou le Procureur de la Couronne</a:t>
            </a:r>
          </a:p>
          <a:p>
            <a:r>
              <a:rPr lang="fr-CA" dirty="0"/>
              <a:t>Normalement il y a une </a:t>
            </a:r>
            <a:r>
              <a:rPr lang="fr-CA" i="1" dirty="0"/>
              <a:t>enquête préliminaire </a:t>
            </a:r>
            <a:r>
              <a:rPr lang="fr-CA" dirty="0"/>
              <a:t>avec Procureur et juge pour déterminer du bien fondé des accusations</a:t>
            </a:r>
          </a:p>
          <a:p>
            <a:r>
              <a:rPr lang="fr-CA" dirty="0"/>
              <a:t>Enfin, les </a:t>
            </a:r>
            <a:r>
              <a:rPr lang="fr-CA"/>
              <a:t>accusations retenues peuvent </a:t>
            </a:r>
            <a:r>
              <a:rPr lang="fr-CA" dirty="0"/>
              <a:t>passer au </a:t>
            </a:r>
            <a:r>
              <a:rPr lang="fr-CA" i="1" dirty="0"/>
              <a:t>tribunal pour jugement</a:t>
            </a:r>
          </a:p>
          <a:p>
            <a:pPr lvl="1"/>
            <a:endParaRPr lang="fr-CA" dirty="0"/>
          </a:p>
        </p:txBody>
      </p:sp>
    </p:spTree>
    <p:extLst>
      <p:ext uri="{BB962C8B-B14F-4D97-AF65-F5344CB8AC3E}">
        <p14:creationId xmlns:p14="http://schemas.microsoft.com/office/powerpoint/2010/main" val="1154356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dirty="0"/>
              <a:t>Types de preuves informatiques</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30</a:t>
            </a:fld>
            <a:endParaRPr lang="en-CA">
              <a:solidFill>
                <a:srgbClr val="FFFFFF"/>
              </a:solidFill>
            </a:endParaRPr>
          </a:p>
        </p:txBody>
      </p:sp>
      <p:sp>
        <p:nvSpPr>
          <p:cNvPr id="4" name="Content Placeholder 3"/>
          <p:cNvSpPr>
            <a:spLocks noGrp="1"/>
          </p:cNvSpPr>
          <p:nvPr>
            <p:ph sz="quarter" idx="1"/>
          </p:nvPr>
        </p:nvSpPr>
        <p:spPr/>
        <p:txBody>
          <a:bodyPr/>
          <a:lstStyle/>
          <a:p>
            <a:r>
              <a:rPr lang="fr-CA" noProof="0" dirty="0"/>
              <a:t>Fichiers</a:t>
            </a:r>
          </a:p>
          <a:p>
            <a:r>
              <a:rPr lang="fr-CA" dirty="0"/>
              <a:t>Vidéos, photos</a:t>
            </a:r>
          </a:p>
          <a:p>
            <a:r>
              <a:rPr lang="fr-CA" noProof="0" dirty="0"/>
              <a:t>Courriels</a:t>
            </a:r>
          </a:p>
          <a:p>
            <a:r>
              <a:rPr lang="fr-CA" noProof="0" dirty="0"/>
              <a:t>“Chat logs”</a:t>
            </a:r>
          </a:p>
          <a:p>
            <a:r>
              <a:rPr lang="fr-CA" noProof="0" dirty="0"/>
              <a:t>Métadonnées de différents types</a:t>
            </a:r>
          </a:p>
          <a:p>
            <a:pPr lvl="1"/>
            <a:r>
              <a:rPr lang="fr-CA" noProof="0" dirty="0"/>
              <a:t>Téléphone </a:t>
            </a:r>
          </a:p>
          <a:p>
            <a:pPr lvl="2"/>
            <a:r>
              <a:rPr lang="fr-CA" dirty="0"/>
              <a:t>P.ex. </a:t>
            </a:r>
            <a:r>
              <a:rPr lang="fr-CA" noProof="0" dirty="0"/>
              <a:t>un individu a appelé 30 fois un autre à l’heure de l’</a:t>
            </a:r>
            <a:r>
              <a:rPr lang="fr-CA" noProof="0" dirty="0" err="1"/>
              <a:t>exécutio</a:t>
            </a:r>
            <a:r>
              <a:rPr lang="fr-CA" dirty="0"/>
              <a:t>n d’un crime</a:t>
            </a:r>
            <a:endParaRPr lang="fr-CA" noProof="0" dirty="0"/>
          </a:p>
          <a:p>
            <a:pPr lvl="1"/>
            <a:r>
              <a:rPr lang="fr-CA" noProof="0" dirty="0"/>
              <a:t>Réseaux sociaux</a:t>
            </a:r>
          </a:p>
          <a:p>
            <a:endParaRPr lang="fr-CA" noProof="0" dirty="0"/>
          </a:p>
        </p:txBody>
      </p:sp>
    </p:spTree>
    <p:extLst>
      <p:ext uri="{BB962C8B-B14F-4D97-AF65-F5344CB8AC3E}">
        <p14:creationId xmlns:p14="http://schemas.microsoft.com/office/powerpoint/2010/main" val="2079141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dirty="0"/>
              <a:t>Différents supports</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31</a:t>
            </a:fld>
            <a:endParaRPr lang="en-CA">
              <a:solidFill>
                <a:srgbClr val="FFFFFF"/>
              </a:solidFill>
            </a:endParaRPr>
          </a:p>
        </p:txBody>
      </p:sp>
      <p:sp>
        <p:nvSpPr>
          <p:cNvPr id="4" name="Content Placeholder 3"/>
          <p:cNvSpPr>
            <a:spLocks noGrp="1"/>
          </p:cNvSpPr>
          <p:nvPr>
            <p:ph sz="quarter" idx="1"/>
          </p:nvPr>
        </p:nvSpPr>
        <p:spPr/>
        <p:txBody>
          <a:bodyPr/>
          <a:lstStyle/>
          <a:p>
            <a:r>
              <a:rPr lang="fr-CA" noProof="0" dirty="0"/>
              <a:t>Ordis personnels, tablettes, serveurs</a:t>
            </a:r>
          </a:p>
          <a:p>
            <a:r>
              <a:rPr lang="fr-CA" noProof="0" dirty="0"/>
              <a:t>Téléphones intelligents</a:t>
            </a:r>
          </a:p>
          <a:p>
            <a:r>
              <a:rPr lang="fr-CA" noProof="0" dirty="0"/>
              <a:t>Clés USB, CDs, </a:t>
            </a:r>
            <a:r>
              <a:rPr lang="fr-CA" noProof="0" dirty="0" err="1"/>
              <a:t>DVDs</a:t>
            </a:r>
            <a:r>
              <a:rPr lang="fr-CA" noProof="0" dirty="0"/>
              <a:t> </a:t>
            </a:r>
          </a:p>
          <a:p>
            <a:r>
              <a:rPr lang="fr-CA" noProof="0" dirty="0"/>
              <a:t>Etc. etc.</a:t>
            </a:r>
          </a:p>
          <a:p>
            <a:r>
              <a:rPr lang="fr-CA" noProof="0" dirty="0"/>
              <a:t>Malheureusement, plusieurs supports sont volatils et faciles à effacer ou modifier</a:t>
            </a:r>
          </a:p>
          <a:p>
            <a:pPr lvl="1"/>
            <a:r>
              <a:rPr lang="fr-CA" noProof="0" dirty="0"/>
              <a:t>P.ex. contenu de la mémoire centrale?! </a:t>
            </a:r>
          </a:p>
          <a:p>
            <a:endParaRPr lang="fr-CA" noProof="0" dirty="0"/>
          </a:p>
        </p:txBody>
      </p:sp>
    </p:spTree>
    <p:extLst>
      <p:ext uri="{BB962C8B-B14F-4D97-AF65-F5344CB8AC3E}">
        <p14:creationId xmlns:p14="http://schemas.microsoft.com/office/powerpoint/2010/main" val="2010485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Données et métadonnées</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32</a:t>
            </a:fld>
            <a:endParaRPr lang="fr-CA">
              <a:solidFill>
                <a:srgbClr val="FFFFFF"/>
              </a:solidFill>
            </a:endParaRPr>
          </a:p>
        </p:txBody>
      </p:sp>
      <p:sp>
        <p:nvSpPr>
          <p:cNvPr id="4" name="Espace réservé du contenu 3"/>
          <p:cNvSpPr>
            <a:spLocks noGrp="1"/>
          </p:cNvSpPr>
          <p:nvPr>
            <p:ph sz="quarter" idx="1"/>
          </p:nvPr>
        </p:nvSpPr>
        <p:spPr/>
        <p:txBody>
          <a:bodyPr>
            <a:normAutofit fontScale="92500"/>
          </a:bodyPr>
          <a:lstStyle/>
          <a:p>
            <a:r>
              <a:rPr lang="fr-CA" dirty="0"/>
              <a:t>Les données d’un appel sont les mots échangés</a:t>
            </a:r>
          </a:p>
          <a:p>
            <a:r>
              <a:rPr lang="fr-CA" dirty="0"/>
              <a:t>Les métadonnées sont l’heure d’appel, la durée, la localisation de l’appelant et appelé, leurs adresses électroniques …</a:t>
            </a:r>
          </a:p>
          <a:p>
            <a:pPr lvl="1"/>
            <a:r>
              <a:rPr lang="fr-CA" dirty="0"/>
              <a:t>Combien de fois X appelé Y, quand et pour combien de temps chaque fois sont des métadonnées</a:t>
            </a:r>
          </a:p>
          <a:p>
            <a:r>
              <a:rPr lang="fr-CA" dirty="0"/>
              <a:t>Il a été soutenu par les enquêteurs que saisir les métadonnées ne viole pas la confidentialité</a:t>
            </a:r>
          </a:p>
          <a:p>
            <a:r>
              <a:rPr lang="fr-CA" dirty="0"/>
              <a:t>Mais aujourd’hui il est considéré que les </a:t>
            </a:r>
            <a:r>
              <a:rPr lang="fr-CA" dirty="0" err="1"/>
              <a:t>meta-données</a:t>
            </a:r>
            <a:r>
              <a:rPr lang="fr-CA" dirty="0"/>
              <a:t>  ont droit à la même protection que les données</a:t>
            </a:r>
          </a:p>
          <a:p>
            <a:endParaRPr lang="fr-CA" dirty="0"/>
          </a:p>
        </p:txBody>
      </p:sp>
    </p:spTree>
    <p:extLst>
      <p:ext uri="{BB962C8B-B14F-4D97-AF65-F5344CB8AC3E}">
        <p14:creationId xmlns:p14="http://schemas.microsoft.com/office/powerpoint/2010/main" val="1302990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dirty="0"/>
              <a:t>Preuve d’authenticité et intégrité</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33</a:t>
            </a:fld>
            <a:endParaRPr lang="en-CA">
              <a:solidFill>
                <a:srgbClr val="FFFFFF"/>
              </a:solidFill>
            </a:endParaRPr>
          </a:p>
        </p:txBody>
      </p:sp>
      <p:sp>
        <p:nvSpPr>
          <p:cNvPr id="4" name="Content Placeholder 3"/>
          <p:cNvSpPr>
            <a:spLocks noGrp="1"/>
          </p:cNvSpPr>
          <p:nvPr>
            <p:ph sz="quarter" idx="1"/>
          </p:nvPr>
        </p:nvSpPr>
        <p:spPr/>
        <p:txBody>
          <a:bodyPr/>
          <a:lstStyle/>
          <a:p>
            <a:r>
              <a:rPr lang="fr-CA" noProof="0" dirty="0"/>
              <a:t>Ceux qui fournissent les preuves à un tribunal doivent prouver que:</a:t>
            </a:r>
          </a:p>
          <a:p>
            <a:pPr lvl="1"/>
            <a:r>
              <a:rPr lang="fr-CA" noProof="0" dirty="0"/>
              <a:t>Les données obtenues sont </a:t>
            </a:r>
            <a:r>
              <a:rPr lang="fr-CA" b="1" noProof="0" dirty="0"/>
              <a:t>authentiques</a:t>
            </a:r>
          </a:p>
          <a:p>
            <a:pPr lvl="2"/>
            <a:r>
              <a:rPr lang="fr-CA" noProof="0" dirty="0"/>
              <a:t>Correspondent aux données originales</a:t>
            </a:r>
          </a:p>
          <a:p>
            <a:pPr lvl="1"/>
            <a:r>
              <a:rPr lang="fr-CA" noProof="0" dirty="0"/>
              <a:t>Elles correspondent  à ce qui a été trouvé originairement: </a:t>
            </a:r>
            <a:r>
              <a:rPr lang="fr-CA" b="1" noProof="0" dirty="0"/>
              <a:t>intégrité</a:t>
            </a:r>
          </a:p>
          <a:p>
            <a:r>
              <a:rPr lang="fr-CA" noProof="0" dirty="0"/>
              <a:t>On arrive à ce résultat utilisant des précautions spéciales</a:t>
            </a:r>
          </a:p>
        </p:txBody>
      </p:sp>
    </p:spTree>
    <p:extLst>
      <p:ext uri="{BB962C8B-B14F-4D97-AF65-F5344CB8AC3E}">
        <p14:creationId xmlns:p14="http://schemas.microsoft.com/office/powerpoint/2010/main" val="953015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70BF08-AD9C-1423-685E-6EE0A6A970A4}"/>
              </a:ext>
            </a:extLst>
          </p:cNvPr>
          <p:cNvSpPr>
            <a:spLocks noGrp="1"/>
          </p:cNvSpPr>
          <p:nvPr>
            <p:ph type="title"/>
          </p:nvPr>
        </p:nvSpPr>
        <p:spPr/>
        <p:txBody>
          <a:bodyPr>
            <a:normAutofit fontScale="90000"/>
          </a:bodyPr>
          <a:lstStyle/>
          <a:p>
            <a:r>
              <a:rPr lang="fr-CA" dirty="0"/>
              <a:t>Codes d’authentification de messages</a:t>
            </a:r>
          </a:p>
        </p:txBody>
      </p:sp>
      <p:sp>
        <p:nvSpPr>
          <p:cNvPr id="3" name="Espace réservé du numéro de diapositive 2">
            <a:extLst>
              <a:ext uri="{FF2B5EF4-FFF2-40B4-BE49-F238E27FC236}">
                <a16:creationId xmlns:a16="http://schemas.microsoft.com/office/drawing/2014/main" id="{7071D492-CEC1-0DFB-753F-C71E79DA9BEF}"/>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34</a:t>
            </a:fld>
            <a:endParaRPr lang="fr-CA">
              <a:solidFill>
                <a:srgbClr val="FFFFFF"/>
              </a:solidFill>
            </a:endParaRPr>
          </a:p>
        </p:txBody>
      </p:sp>
      <p:sp>
        <p:nvSpPr>
          <p:cNvPr id="4" name="Espace réservé du contenu 3">
            <a:extLst>
              <a:ext uri="{FF2B5EF4-FFF2-40B4-BE49-F238E27FC236}">
                <a16:creationId xmlns:a16="http://schemas.microsoft.com/office/drawing/2014/main" id="{F4963F54-8131-1392-9B89-6E61FD6EAC8B}"/>
              </a:ext>
            </a:extLst>
          </p:cNvPr>
          <p:cNvSpPr>
            <a:spLocks noGrp="1"/>
          </p:cNvSpPr>
          <p:nvPr>
            <p:ph sz="quarter" idx="1"/>
          </p:nvPr>
        </p:nvSpPr>
        <p:spPr/>
        <p:txBody>
          <a:bodyPr>
            <a:normAutofit fontScale="92500" lnSpcReduction="20000"/>
          </a:bodyPr>
          <a:lstStyle/>
          <a:p>
            <a:r>
              <a:rPr lang="fr-CA" dirty="0"/>
              <a:t>En informatique, des méthodes existent pour vérifier que:</a:t>
            </a:r>
          </a:p>
          <a:p>
            <a:pPr lvl="1"/>
            <a:r>
              <a:rPr lang="fr-CA" dirty="0"/>
              <a:t>Un document électronique n’a pas été modifié (</a:t>
            </a:r>
            <a:r>
              <a:rPr lang="fr-CA" b="1" dirty="0"/>
              <a:t>intégrité</a:t>
            </a:r>
            <a:r>
              <a:rPr lang="fr-CA" dirty="0"/>
              <a:t>)</a:t>
            </a:r>
          </a:p>
          <a:p>
            <a:pPr lvl="1"/>
            <a:r>
              <a:rPr lang="fr-CA" dirty="0"/>
              <a:t>Un document électronique est authentique (</a:t>
            </a:r>
            <a:r>
              <a:rPr lang="fr-CA" b="1" dirty="0"/>
              <a:t>authentification</a:t>
            </a:r>
            <a:r>
              <a:rPr lang="fr-CA" dirty="0"/>
              <a:t>)</a:t>
            </a:r>
          </a:p>
          <a:p>
            <a:pPr lvl="2"/>
            <a:r>
              <a:rPr lang="fr-CA" dirty="0"/>
              <a:t>Authentification &gt; intégrité</a:t>
            </a:r>
          </a:p>
          <a:p>
            <a:r>
              <a:rPr lang="fr-CA" dirty="0"/>
              <a:t>Le document est accompagné d’un code qui est calculé à la source et recalculé à destination</a:t>
            </a:r>
          </a:p>
          <a:p>
            <a:r>
              <a:rPr lang="fr-CA" dirty="0"/>
              <a:t>Les deux calculs doivent avoir résultats identiques</a:t>
            </a:r>
          </a:p>
          <a:p>
            <a:r>
              <a:rPr lang="fr-CA" dirty="0"/>
              <a:t>Le code est calculé utilisant des fonctions mathématiques qui assurent l’intégrité ou l’authenticité </a:t>
            </a:r>
            <a:r>
              <a:rPr lang="fr-CA"/>
              <a:t>avec une très haute probabilité</a:t>
            </a:r>
            <a:endParaRPr lang="fr-CA" dirty="0"/>
          </a:p>
          <a:p>
            <a:pPr lvl="1"/>
            <a:r>
              <a:rPr lang="fr-CA" dirty="0"/>
              <a:t>V. </a:t>
            </a:r>
            <a:r>
              <a:rPr lang="fr-CA" b="1" dirty="0"/>
              <a:t>Code d'authentification de message </a:t>
            </a:r>
            <a:r>
              <a:rPr lang="fr-CA" dirty="0"/>
              <a:t>dans Wikipédia</a:t>
            </a:r>
          </a:p>
        </p:txBody>
      </p:sp>
    </p:spTree>
    <p:extLst>
      <p:ext uri="{BB962C8B-B14F-4D97-AF65-F5344CB8AC3E}">
        <p14:creationId xmlns:p14="http://schemas.microsoft.com/office/powerpoint/2010/main" val="17731804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D8E541-A605-0762-5CD3-D79E868BC7AD}"/>
              </a:ext>
            </a:extLst>
          </p:cNvPr>
          <p:cNvSpPr>
            <a:spLocks noGrp="1"/>
          </p:cNvSpPr>
          <p:nvPr>
            <p:ph type="title"/>
          </p:nvPr>
        </p:nvSpPr>
        <p:spPr/>
        <p:txBody>
          <a:bodyPr>
            <a:normAutofit fontScale="90000"/>
          </a:bodyPr>
          <a:lstStyle/>
          <a:p>
            <a:br>
              <a:rPr lang="fr-CA" dirty="0"/>
            </a:br>
            <a:r>
              <a:rPr lang="fr-CA" dirty="0"/>
              <a:t>MAC: Message Authentification Code </a:t>
            </a:r>
            <a:r>
              <a:rPr lang="fr-CA" sz="2700" dirty="0"/>
              <a:t>(Wikipédia)</a:t>
            </a:r>
            <a:endParaRPr lang="fr-CA" dirty="0"/>
          </a:p>
        </p:txBody>
      </p:sp>
      <p:sp>
        <p:nvSpPr>
          <p:cNvPr id="3" name="Espace réservé du numéro de diapositive 2">
            <a:extLst>
              <a:ext uri="{FF2B5EF4-FFF2-40B4-BE49-F238E27FC236}">
                <a16:creationId xmlns:a16="http://schemas.microsoft.com/office/drawing/2014/main" id="{D12E82CA-0F33-87FB-D710-A8DFDAF52AB7}"/>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35</a:t>
            </a:fld>
            <a:endParaRPr lang="fr-CA">
              <a:solidFill>
                <a:srgbClr val="FFFFFF"/>
              </a:solidFill>
            </a:endParaRPr>
          </a:p>
        </p:txBody>
      </p:sp>
      <p:pic>
        <p:nvPicPr>
          <p:cNvPr id="5" name="Espace réservé du contenu 4">
            <a:extLst>
              <a:ext uri="{FF2B5EF4-FFF2-40B4-BE49-F238E27FC236}">
                <a16:creationId xmlns:a16="http://schemas.microsoft.com/office/drawing/2014/main" id="{CA383474-672C-40FA-911C-DF9B05F99D8D}"/>
              </a:ext>
            </a:extLst>
          </p:cNvPr>
          <p:cNvPicPr>
            <a:picLocks noGrp="1" noChangeAspect="1"/>
          </p:cNvPicPr>
          <p:nvPr>
            <p:ph sz="quarter" idx="1"/>
          </p:nvPr>
        </p:nvPicPr>
        <p:blipFill>
          <a:blip r:embed="rId2"/>
          <a:stretch>
            <a:fillRect/>
          </a:stretch>
        </p:blipFill>
        <p:spPr>
          <a:xfrm>
            <a:off x="970955" y="1988840"/>
            <a:ext cx="7795220" cy="3897610"/>
          </a:xfrm>
          <a:prstGeom prst="rect">
            <a:avLst/>
          </a:prstGeom>
        </p:spPr>
      </p:pic>
    </p:spTree>
    <p:extLst>
      <p:ext uri="{BB962C8B-B14F-4D97-AF65-F5344CB8AC3E}">
        <p14:creationId xmlns:p14="http://schemas.microsoft.com/office/powerpoint/2010/main" val="22353889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dirty="0"/>
              <a:t>Copie de l’information</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36</a:t>
            </a:fld>
            <a:endParaRPr lang="en-CA">
              <a:solidFill>
                <a:srgbClr val="FFFFFF"/>
              </a:solidFill>
            </a:endParaRPr>
          </a:p>
        </p:txBody>
      </p:sp>
      <p:sp>
        <p:nvSpPr>
          <p:cNvPr id="4" name="Content Placeholder 3"/>
          <p:cNvSpPr>
            <a:spLocks noGrp="1"/>
          </p:cNvSpPr>
          <p:nvPr>
            <p:ph sz="quarter" idx="1"/>
          </p:nvPr>
        </p:nvSpPr>
        <p:spPr/>
        <p:txBody>
          <a:bodyPr/>
          <a:lstStyle/>
          <a:p>
            <a:r>
              <a:rPr lang="fr-CA" noProof="0" dirty="0"/>
              <a:t>Contrairement à ce qui arrive dans les fouilles usuelles, l’analyste informatique est capable de </a:t>
            </a:r>
            <a:r>
              <a:rPr lang="fr-CA" b="1" noProof="0" dirty="0"/>
              <a:t>copier</a:t>
            </a:r>
            <a:r>
              <a:rPr lang="fr-CA" noProof="0" dirty="0"/>
              <a:t> l’information sur son propre support</a:t>
            </a:r>
          </a:p>
          <a:p>
            <a:pPr lvl="1"/>
            <a:r>
              <a:rPr lang="fr-CA" noProof="0" dirty="0"/>
              <a:t>Ceci lui donne la possibilité de l’étudier sans altérer le contenu du support original</a:t>
            </a:r>
          </a:p>
          <a:p>
            <a:pPr lvl="1"/>
            <a:r>
              <a:rPr lang="fr-CA" dirty="0"/>
              <a:t>Celle-ci est en effet la procédure recommandée</a:t>
            </a:r>
          </a:p>
          <a:p>
            <a:pPr lvl="1"/>
            <a:r>
              <a:rPr lang="fr-CA" noProof="0" dirty="0"/>
              <a:t>Un avantage pour les preuves électroniques</a:t>
            </a:r>
          </a:p>
          <a:p>
            <a:pPr lvl="1"/>
            <a:r>
              <a:rPr lang="fr-CA" dirty="0"/>
              <a:t>En effet, la copie avec précautions, laissant l’ordi dans l’état où il était au moment où il avait été saisi, est le procédé normal</a:t>
            </a:r>
            <a:endParaRPr lang="fr-CA" noProof="0" dirty="0"/>
          </a:p>
        </p:txBody>
      </p:sp>
    </p:spTree>
    <p:extLst>
      <p:ext uri="{BB962C8B-B14F-4D97-AF65-F5344CB8AC3E}">
        <p14:creationId xmlns:p14="http://schemas.microsoft.com/office/powerpoint/2010/main" val="640463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dirty="0"/>
              <a:t>Utilisation de logiciels normaux</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37</a:t>
            </a:fld>
            <a:endParaRPr lang="en-CA">
              <a:solidFill>
                <a:srgbClr val="FFFFFF"/>
              </a:solidFill>
            </a:endParaRPr>
          </a:p>
        </p:txBody>
      </p:sp>
      <p:sp>
        <p:nvSpPr>
          <p:cNvPr id="4" name="Content Placeholder 3"/>
          <p:cNvSpPr>
            <a:spLocks noGrp="1"/>
          </p:cNvSpPr>
          <p:nvPr>
            <p:ph sz="quarter" idx="1"/>
          </p:nvPr>
        </p:nvSpPr>
        <p:spPr/>
        <p:txBody>
          <a:bodyPr>
            <a:normAutofit fontScale="62500" lnSpcReduction="20000"/>
          </a:bodyPr>
          <a:lstStyle/>
          <a:p>
            <a:r>
              <a:rPr lang="fr-CA" noProof="0" dirty="0"/>
              <a:t>Ex: Fouilles de courriels</a:t>
            </a:r>
          </a:p>
          <a:p>
            <a:r>
              <a:rPr lang="fr-CA" noProof="0" dirty="0"/>
              <a:t>Recherche de mots clés dans les fichiers d’un usager</a:t>
            </a:r>
          </a:p>
          <a:p>
            <a:pPr lvl="1"/>
            <a:r>
              <a:rPr lang="fr-CA" noProof="0" dirty="0"/>
              <a:t>Mots et phrases associés à certains types de preuve</a:t>
            </a:r>
          </a:p>
          <a:p>
            <a:r>
              <a:rPr lang="fr-CA" noProof="0" dirty="0"/>
              <a:t>Word, PowerPoint et beaucoup d’autres logiciels gardent des histoires détaillées de tous les fichiers qui ont été ouverts et de toutes les modifications apportées</a:t>
            </a:r>
          </a:p>
          <a:p>
            <a:r>
              <a:rPr lang="fr-CA" noProof="0" dirty="0"/>
              <a:t>Utilisation des histoires de recherche et caches de données fournis par les fureteurs</a:t>
            </a:r>
          </a:p>
          <a:p>
            <a:pPr lvl="1"/>
            <a:r>
              <a:rPr lang="fr-CA" noProof="0" dirty="0"/>
              <a:t>L’accusé ne peut pas nier avoir chargé des images porno si l’histoire dans son fureteur dit ça</a:t>
            </a:r>
          </a:p>
          <a:p>
            <a:r>
              <a:rPr lang="fr-CA" noProof="0" dirty="0"/>
              <a:t>Nombreuses informations peuvent être obtenues par l’étude de l’information contenue dans le ‘Panneau de configuration’ et ‘Mon Ordinateur’</a:t>
            </a:r>
          </a:p>
          <a:p>
            <a:pPr lvl="1"/>
            <a:r>
              <a:rPr lang="fr-CA" noProof="0" dirty="0"/>
              <a:t>P.ex. l’ordi est-il protégé par mot de passe, </a:t>
            </a:r>
          </a:p>
          <a:p>
            <a:pPr lvl="1"/>
            <a:r>
              <a:rPr lang="fr-CA" noProof="0" dirty="0"/>
              <a:t>Est-il connecté à quels appareils externes</a:t>
            </a:r>
          </a:p>
          <a:p>
            <a:pPr lvl="1"/>
            <a:r>
              <a:rPr lang="fr-CA" noProof="0" dirty="0"/>
              <a:t>Etc. etc.</a:t>
            </a:r>
          </a:p>
        </p:txBody>
      </p:sp>
    </p:spTree>
    <p:extLst>
      <p:ext uri="{BB962C8B-B14F-4D97-AF65-F5344CB8AC3E}">
        <p14:creationId xmlns:p14="http://schemas.microsoft.com/office/powerpoint/2010/main" val="3382038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dirty="0"/>
              <a:t>Utilisation de logiciels spécialisés</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38</a:t>
            </a:fld>
            <a:endParaRPr lang="en-CA">
              <a:solidFill>
                <a:srgbClr val="FFFFFF"/>
              </a:solidFill>
            </a:endParaRPr>
          </a:p>
        </p:txBody>
      </p:sp>
      <p:sp>
        <p:nvSpPr>
          <p:cNvPr id="4" name="Content Placeholder 3"/>
          <p:cNvSpPr>
            <a:spLocks noGrp="1"/>
          </p:cNvSpPr>
          <p:nvPr>
            <p:ph sz="quarter" idx="1"/>
          </p:nvPr>
        </p:nvSpPr>
        <p:spPr/>
        <p:txBody>
          <a:bodyPr>
            <a:normAutofit fontScale="92500" lnSpcReduction="10000"/>
          </a:bodyPr>
          <a:lstStyle/>
          <a:p>
            <a:r>
              <a:rPr lang="fr-CA" noProof="0" dirty="0"/>
              <a:t>Un disque dur contient normalement encore des données effacées par l’usager, il faut savoir où et comment les trouver</a:t>
            </a:r>
          </a:p>
          <a:p>
            <a:pPr lvl="1"/>
            <a:r>
              <a:rPr lang="fr-CA" noProof="0" dirty="0"/>
              <a:t>Quand il efface un fichier, le Système d’exploitation peut seulement effacer le pointeur au ficher</a:t>
            </a:r>
          </a:p>
          <a:p>
            <a:r>
              <a:rPr lang="fr-CA" noProof="0" dirty="0"/>
              <a:t>Des logiciels spécialisés sont capables de faire ceci</a:t>
            </a:r>
          </a:p>
          <a:p>
            <a:pPr lvl="1"/>
            <a:r>
              <a:rPr lang="fr-CA" noProof="0" dirty="0"/>
              <a:t>Fichiers effacés</a:t>
            </a:r>
          </a:p>
          <a:p>
            <a:pPr lvl="1"/>
            <a:r>
              <a:rPr lang="fr-CA" noProof="0" dirty="0"/>
              <a:t>Journaux effacés</a:t>
            </a:r>
          </a:p>
          <a:p>
            <a:r>
              <a:rPr lang="fr-CA" noProof="0" dirty="0"/>
              <a:t>Parfois aussi capables de récupérer des données complètement rayées mais qui ont laissé des </a:t>
            </a:r>
            <a:r>
              <a:rPr lang="fr-CA" i="1" noProof="0" dirty="0"/>
              <a:t>traces magnétiques</a:t>
            </a:r>
            <a:r>
              <a:rPr lang="fr-CA" noProof="0" dirty="0"/>
              <a:t> sur le disque </a:t>
            </a:r>
          </a:p>
        </p:txBody>
      </p:sp>
    </p:spTree>
    <p:extLst>
      <p:ext uri="{BB962C8B-B14F-4D97-AF65-F5344CB8AC3E}">
        <p14:creationId xmlns:p14="http://schemas.microsoft.com/office/powerpoint/2010/main" val="252628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3600" noProof="0" dirty="0"/>
              <a:t>Techniques utilisées pas les criminels avertis</a:t>
            </a:r>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39</a:t>
            </a:fld>
            <a:endParaRPr lang="en-CA">
              <a:solidFill>
                <a:srgbClr val="FFFFFF"/>
              </a:solidFill>
            </a:endParaRPr>
          </a:p>
        </p:txBody>
      </p:sp>
      <p:sp>
        <p:nvSpPr>
          <p:cNvPr id="4" name="Content Placeholder 3"/>
          <p:cNvSpPr>
            <a:spLocks noGrp="1"/>
          </p:cNvSpPr>
          <p:nvPr>
            <p:ph sz="quarter" idx="1"/>
          </p:nvPr>
        </p:nvSpPr>
        <p:spPr/>
        <p:txBody>
          <a:bodyPr>
            <a:normAutofit fontScale="92500" lnSpcReduction="20000"/>
          </a:bodyPr>
          <a:lstStyle/>
          <a:p>
            <a:r>
              <a:rPr lang="fr-CA" noProof="0" dirty="0"/>
              <a:t>Cryptage de données</a:t>
            </a:r>
          </a:p>
          <a:p>
            <a:pPr lvl="1"/>
            <a:r>
              <a:rPr lang="fr-CA" noProof="0" dirty="0"/>
              <a:t>Si le disque </a:t>
            </a:r>
            <a:r>
              <a:rPr lang="fr-CA" dirty="0"/>
              <a:t>ou un message </a:t>
            </a:r>
            <a:r>
              <a:rPr lang="fr-CA" noProof="0" dirty="0"/>
              <a:t>est crypté, il peut être impossible d’en lire son contenu sans la collaboration du propriétaire</a:t>
            </a:r>
          </a:p>
          <a:p>
            <a:r>
              <a:rPr lang="fr-CA" noProof="0" dirty="0" err="1"/>
              <a:t>Stéganographie</a:t>
            </a:r>
            <a:endParaRPr lang="fr-CA" noProof="0" dirty="0"/>
          </a:p>
          <a:p>
            <a:pPr lvl="1"/>
            <a:r>
              <a:rPr lang="fr-CA" noProof="0" dirty="0"/>
              <a:t>Permet de cacher des données dans les pixels de photos ou autres documents contenant des informations ordinaires</a:t>
            </a:r>
          </a:p>
          <a:p>
            <a:r>
              <a:rPr lang="fr-CA" noProof="0" dirty="0"/>
              <a:t>Utilisation de l’infonuagique (cloud </a:t>
            </a:r>
            <a:r>
              <a:rPr lang="fr-CA" noProof="0" dirty="0" err="1"/>
              <a:t>computing</a:t>
            </a:r>
            <a:r>
              <a:rPr lang="fr-CA" noProof="0" dirty="0"/>
              <a:t>: </a:t>
            </a:r>
            <a:r>
              <a:rPr lang="fr-CA" noProof="0" dirty="0" err="1"/>
              <a:t>dropbox</a:t>
            </a:r>
            <a:r>
              <a:rPr lang="fr-CA" noProof="0" dirty="0"/>
              <a:t> ou semblables)</a:t>
            </a:r>
          </a:p>
          <a:p>
            <a:pPr lvl="1"/>
            <a:r>
              <a:rPr lang="fr-CA" noProof="0" dirty="0"/>
              <a:t>Si les données sont ‘dans le nuage’ il peut être impossible</a:t>
            </a:r>
          </a:p>
          <a:p>
            <a:pPr marL="365760" lvl="1" indent="0">
              <a:buNone/>
            </a:pPr>
            <a:r>
              <a:rPr lang="fr-CA" dirty="0"/>
              <a:t>	</a:t>
            </a:r>
            <a:r>
              <a:rPr lang="fr-CA" noProof="0" dirty="0"/>
              <a:t>de les trouver </a:t>
            </a:r>
          </a:p>
          <a:p>
            <a:pPr marL="365760" lvl="1" indent="0">
              <a:buNone/>
            </a:pPr>
            <a:r>
              <a:rPr lang="fr-CA" noProof="0" dirty="0"/>
              <a:t>	ou prouver qu’ils n’ont pas été modifiées etc.</a:t>
            </a:r>
          </a:p>
          <a:p>
            <a:pPr lvl="1"/>
            <a:endParaRPr lang="fr-CA" noProof="0" dirty="0"/>
          </a:p>
        </p:txBody>
      </p:sp>
    </p:spTree>
    <p:extLst>
      <p:ext uri="{BB962C8B-B14F-4D97-AF65-F5344CB8AC3E}">
        <p14:creationId xmlns:p14="http://schemas.microsoft.com/office/powerpoint/2010/main" val="169577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3200" dirty="0"/>
              <a:t>Vaste portée de l’investigation informatique</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4</a:t>
            </a:fld>
            <a:endParaRPr lang="fr-CA">
              <a:solidFill>
                <a:srgbClr val="FFFFFF"/>
              </a:solidFill>
            </a:endParaRPr>
          </a:p>
        </p:txBody>
      </p:sp>
      <p:sp>
        <p:nvSpPr>
          <p:cNvPr id="4" name="Espace réservé du contenu 3"/>
          <p:cNvSpPr>
            <a:spLocks noGrp="1"/>
          </p:cNvSpPr>
          <p:nvPr>
            <p:ph sz="quarter" idx="1"/>
          </p:nvPr>
        </p:nvSpPr>
        <p:spPr/>
        <p:txBody>
          <a:bodyPr>
            <a:normAutofit fontScale="77500" lnSpcReduction="20000"/>
          </a:bodyPr>
          <a:lstStyle/>
          <a:p>
            <a:r>
              <a:rPr lang="fr-CA" sz="2800" b="1" dirty="0"/>
              <a:t>Important:</a:t>
            </a:r>
            <a:r>
              <a:rPr lang="fr-CA" sz="2800" dirty="0"/>
              <a:t> L’investigation informatique est utile bien au delà de la cybercriminalité!</a:t>
            </a:r>
            <a:endParaRPr lang="fr-CA" dirty="0"/>
          </a:p>
          <a:p>
            <a:r>
              <a:rPr lang="fr-CA" dirty="0"/>
              <a:t>Cas typiques :</a:t>
            </a:r>
          </a:p>
          <a:p>
            <a:pPr lvl="1"/>
            <a:r>
              <a:rPr lang="fr-CA" dirty="0"/>
              <a:t>Investigation de fichiers électroniques de criminels qui n’utilisent pas directement les moyens informatiques pour commettre leur crimes, mais qui l’utilisent pour leur données</a:t>
            </a:r>
          </a:p>
          <a:p>
            <a:pPr lvl="2"/>
            <a:r>
              <a:rPr lang="fr-CA" dirty="0"/>
              <a:t>Voleur ordinaire qui garde des fichiers documentant ses vols</a:t>
            </a:r>
          </a:p>
          <a:p>
            <a:pPr lvl="2"/>
            <a:r>
              <a:rPr lang="fr-CA" dirty="0"/>
              <a:t>Assassin ordinaire qui garde des fichiers sur ses victimes</a:t>
            </a:r>
          </a:p>
          <a:p>
            <a:pPr lvl="2"/>
            <a:r>
              <a:rPr lang="fr-CA" dirty="0"/>
              <a:t>Criminel ordinaire qui utilise son cellulaire, son courriel, services toile, etc. </a:t>
            </a:r>
          </a:p>
          <a:p>
            <a:pPr lvl="1"/>
            <a:r>
              <a:rPr lang="fr-CA" dirty="0"/>
              <a:t>Investigation de moyens informatiques utilisés pour recueillir des preuves</a:t>
            </a:r>
          </a:p>
          <a:p>
            <a:pPr lvl="2"/>
            <a:r>
              <a:rPr lang="fr-CA" dirty="0"/>
              <a:t>Caméras vidéos</a:t>
            </a:r>
          </a:p>
          <a:p>
            <a:pPr lvl="2"/>
            <a:r>
              <a:rPr lang="fr-CA" dirty="0"/>
              <a:t>Traitement d’images pour reconnaissance de visages, etc.</a:t>
            </a:r>
          </a:p>
          <a:p>
            <a:r>
              <a:rPr lang="fr-CA" dirty="0"/>
              <a:t>Dans un futur, presque toute investigation </a:t>
            </a:r>
            <a:r>
              <a:rPr lang="fr-CA"/>
              <a:t>criminelle aura </a:t>
            </a:r>
            <a:r>
              <a:rPr lang="fr-CA" dirty="0"/>
              <a:t>un volet informatique</a:t>
            </a:r>
          </a:p>
        </p:txBody>
      </p:sp>
    </p:spTree>
    <p:extLst>
      <p:ext uri="{BB962C8B-B14F-4D97-AF65-F5344CB8AC3E}">
        <p14:creationId xmlns:p14="http://schemas.microsoft.com/office/powerpoint/2010/main" val="41297981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‘Porte d’arrière’ contre le cryptage </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40</a:t>
            </a:fld>
            <a:endParaRPr lang="fr-CA">
              <a:solidFill>
                <a:srgbClr val="FFFFFF"/>
              </a:solidFill>
            </a:endParaRPr>
          </a:p>
        </p:txBody>
      </p:sp>
      <p:sp>
        <p:nvSpPr>
          <p:cNvPr id="4" name="Espace réservé du contenu 3"/>
          <p:cNvSpPr>
            <a:spLocks noGrp="1"/>
          </p:cNvSpPr>
          <p:nvPr>
            <p:ph sz="quarter" idx="1"/>
          </p:nvPr>
        </p:nvSpPr>
        <p:spPr/>
        <p:txBody>
          <a:bodyPr>
            <a:normAutofit fontScale="85000" lnSpcReduction="20000"/>
          </a:bodyPr>
          <a:lstStyle/>
          <a:p>
            <a:r>
              <a:rPr lang="fr-CA" dirty="0"/>
              <a:t>Dans certaines situations où le cryptage est fourni comme service, les autorités policières ont demandé de recevoir les codes de décryptage pour leurs investigations</a:t>
            </a:r>
          </a:p>
          <a:p>
            <a:pPr lvl="1"/>
            <a:r>
              <a:rPr lang="fr-CA" dirty="0"/>
              <a:t>Communications téléphoniques</a:t>
            </a:r>
          </a:p>
          <a:p>
            <a:pPr lvl="1"/>
            <a:r>
              <a:rPr lang="fr-CA" dirty="0"/>
              <a:t>Communications dans les réseaux sociaux</a:t>
            </a:r>
          </a:p>
          <a:p>
            <a:pPr lvl="1"/>
            <a:r>
              <a:rPr lang="fr-CA" dirty="0"/>
              <a:t>…</a:t>
            </a:r>
          </a:p>
          <a:p>
            <a:r>
              <a:rPr lang="fr-CA" dirty="0"/>
              <a:t>Ceci est très problématique dans les sociétés où les libertés civiles sont protégées </a:t>
            </a:r>
          </a:p>
          <a:p>
            <a:r>
              <a:rPr lang="fr-CA" dirty="0"/>
              <a:t>L’Australie est le seul pays vraiment démocratique qui a une loi qui force les fournisseur de service à mettre une clé de </a:t>
            </a:r>
            <a:r>
              <a:rPr lang="fr-CA" dirty="0" err="1"/>
              <a:t>décriptage</a:t>
            </a:r>
            <a:r>
              <a:rPr lang="fr-CA" dirty="0"/>
              <a:t> à disposition de </a:t>
            </a:r>
            <a:r>
              <a:rPr lang="fr-CA"/>
              <a:t>la police</a:t>
            </a:r>
            <a:endParaRPr lang="fr-CA" dirty="0"/>
          </a:p>
          <a:p>
            <a:pPr lvl="1"/>
            <a:r>
              <a:rPr lang="fr-CA" dirty="0" err="1"/>
              <a:t>Escrow</a:t>
            </a:r>
            <a:r>
              <a:rPr lang="fr-CA" dirty="0"/>
              <a:t> key, clé fiduciaire</a:t>
            </a:r>
          </a:p>
          <a:p>
            <a:pPr lvl="1"/>
            <a:endParaRPr lang="fr-CA" dirty="0"/>
          </a:p>
        </p:txBody>
      </p:sp>
    </p:spTree>
    <p:extLst>
      <p:ext uri="{BB962C8B-B14F-4D97-AF65-F5344CB8AC3E}">
        <p14:creationId xmlns:p14="http://schemas.microsoft.com/office/powerpoint/2010/main" val="8405617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42336" y="226988"/>
            <a:ext cx="8153400" cy="990600"/>
          </a:xfrm>
        </p:spPr>
        <p:txBody>
          <a:bodyPr/>
          <a:lstStyle/>
          <a:p>
            <a:r>
              <a:rPr lang="fr-CA" noProof="0" dirty="0" err="1"/>
              <a:t>Stéganographie</a:t>
            </a:r>
            <a:endParaRPr lang="fr-CA" noProof="0" dirty="0"/>
          </a:p>
        </p:txBody>
      </p:sp>
      <p:sp>
        <p:nvSpPr>
          <p:cNvPr id="3" name="Slide Number Placeholder 2"/>
          <p:cNvSpPr>
            <a:spLocks noGrp="1"/>
          </p:cNvSpPr>
          <p:nvPr>
            <p:ph type="sldNum" sz="quarter" idx="12"/>
          </p:nvPr>
        </p:nvSpPr>
        <p:spPr/>
        <p:txBody>
          <a:bodyPr>
            <a:normAutofit fontScale="85000" lnSpcReduction="20000"/>
          </a:bodyPr>
          <a:lstStyle/>
          <a:p>
            <a:fld id="{1AD93096-5B34-4342-9326-69289CEAE4C2}" type="slidenum">
              <a:rPr lang="en-CA" smtClean="0"/>
              <a:pPr/>
              <a:t>41</a:t>
            </a:fld>
            <a:endParaRPr lang="en-CA">
              <a:solidFill>
                <a:srgbClr val="FFFFFF"/>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6633" y="4869160"/>
            <a:ext cx="1589956" cy="15899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6"/>
          <p:cNvSpPr>
            <a:spLocks noGrp="1"/>
          </p:cNvSpPr>
          <p:nvPr>
            <p:ph sz="quarter" idx="1"/>
          </p:nvPr>
        </p:nvSpPr>
        <p:spPr>
          <a:xfrm>
            <a:off x="655630" y="1556792"/>
            <a:ext cx="8153400" cy="4823778"/>
          </a:xfrm>
        </p:spPr>
        <p:txBody>
          <a:bodyPr>
            <a:normAutofit/>
          </a:bodyPr>
          <a:lstStyle/>
          <a:p>
            <a:r>
              <a:rPr lang="fr-CA" sz="1400" dirty="0"/>
              <a:t>Méthodes pour cacher des données dans autres données (sans chiffrement</a:t>
            </a:r>
            <a:r>
              <a:rPr lang="fr-CA" sz="1200" noProof="0" dirty="0"/>
              <a:t>)</a:t>
            </a:r>
          </a:p>
          <a:p>
            <a:pPr lvl="1"/>
            <a:r>
              <a:rPr lang="fr-CA" sz="1200" noProof="0" dirty="0"/>
              <a:t>Préparer un </a:t>
            </a:r>
            <a:r>
              <a:rPr lang="fr-CA" sz="1200" b="1" noProof="0" dirty="0"/>
              <a:t>document qui en cache un autre </a:t>
            </a:r>
            <a:r>
              <a:rPr lang="fr-CA" sz="1200" b="1" dirty="0"/>
              <a:t>utilisant</a:t>
            </a:r>
            <a:r>
              <a:rPr lang="fr-CA" sz="1200" b="1" noProof="0" dirty="0"/>
              <a:t> un certain patron</a:t>
            </a:r>
          </a:p>
          <a:p>
            <a:pPr lvl="2"/>
            <a:r>
              <a:rPr lang="fr-CA" sz="1100" dirty="0"/>
              <a:t>Prendre chaque 5</a:t>
            </a:r>
            <a:r>
              <a:rPr lang="fr-CA" sz="1100" baseline="30000" dirty="0"/>
              <a:t>ème</a:t>
            </a:r>
            <a:r>
              <a:rPr lang="fr-CA" sz="1100" dirty="0"/>
              <a:t> caractère d’un écrit peut donner un autre texte!</a:t>
            </a:r>
          </a:p>
          <a:p>
            <a:pPr lvl="1"/>
            <a:r>
              <a:rPr lang="fr-CA" sz="1200" dirty="0"/>
              <a:t>Normalement elle exige une entente entre envoyer et récepteur sur la méthode utilisée</a:t>
            </a:r>
          </a:p>
          <a:p>
            <a:pPr lvl="1"/>
            <a:r>
              <a:rPr lang="fr-CA" sz="1200" dirty="0"/>
              <a:t>Technique très difficile à détecter</a:t>
            </a:r>
          </a:p>
          <a:p>
            <a:pPr lvl="2"/>
            <a:r>
              <a:rPr lang="fr-CA" sz="1100" dirty="0"/>
              <a:t>Presque impossible de déterminer quels patrons utiliser</a:t>
            </a:r>
          </a:p>
          <a:p>
            <a:pPr lvl="1"/>
            <a:r>
              <a:rPr lang="fr-CA" sz="1200" dirty="0"/>
              <a:t>Souvent utilisée par les </a:t>
            </a:r>
            <a:r>
              <a:rPr lang="fr-CA" sz="1200"/>
              <a:t>espions professionnels </a:t>
            </a:r>
            <a:endParaRPr lang="fr-CA" sz="1200" noProof="0" dirty="0"/>
          </a:p>
          <a:p>
            <a:r>
              <a:rPr lang="fr-CA" sz="1400" dirty="0"/>
              <a:t>L’informatique lui a donné une autre dimension …</a:t>
            </a:r>
          </a:p>
          <a:p>
            <a:pPr lvl="1"/>
            <a:r>
              <a:rPr lang="fr-CA" sz="1200" dirty="0"/>
              <a:t>On peut créer des fichiers très grands qui peuvent cacher énormément d’informations</a:t>
            </a:r>
            <a:endParaRPr lang="fr-CA" sz="1200" noProof="0" dirty="0"/>
          </a:p>
          <a:p>
            <a:r>
              <a:rPr lang="fr-CA" sz="1400" noProof="0" dirty="0"/>
              <a:t>Ex: Prenant certains patrons de bits de l’image de gauche on obtient l’image de droite (ex. pris de Wikipédia)</a:t>
            </a:r>
          </a:p>
          <a:p>
            <a:endParaRPr lang="fr-CA" sz="2800" noProof="0"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8053" y="4869160"/>
            <a:ext cx="1589956" cy="15899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ight Arrow 7"/>
          <p:cNvSpPr/>
          <p:nvPr/>
        </p:nvSpPr>
        <p:spPr>
          <a:xfrm>
            <a:off x="3176066" y="5376106"/>
            <a:ext cx="100811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7316335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a:t>Steganalyse</a:t>
            </a:r>
            <a:endParaRPr lang="fr-CA" dirty="0"/>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42</a:t>
            </a:fld>
            <a:endParaRPr lang="fr-CA">
              <a:solidFill>
                <a:srgbClr val="FFFFFF"/>
              </a:solidFill>
            </a:endParaRPr>
          </a:p>
        </p:txBody>
      </p:sp>
      <p:sp>
        <p:nvSpPr>
          <p:cNvPr id="4" name="Espace réservé du contenu 3"/>
          <p:cNvSpPr>
            <a:spLocks noGrp="1"/>
          </p:cNvSpPr>
          <p:nvPr>
            <p:ph sz="quarter" idx="1"/>
          </p:nvPr>
        </p:nvSpPr>
        <p:spPr/>
        <p:txBody>
          <a:bodyPr>
            <a:normAutofit fontScale="92500"/>
          </a:bodyPr>
          <a:lstStyle/>
          <a:p>
            <a:r>
              <a:rPr lang="fr-CA" dirty="0"/>
              <a:t>Une des difficultés pour la détection de la </a:t>
            </a:r>
            <a:r>
              <a:rPr lang="fr-CA" dirty="0" err="1"/>
              <a:t>stéganographie</a:t>
            </a:r>
            <a:r>
              <a:rPr lang="fr-CA" dirty="0"/>
              <a:t> est qu’on ne sait pas si un document contient de l’information cachée</a:t>
            </a:r>
          </a:p>
          <a:p>
            <a:pPr lvl="1"/>
            <a:r>
              <a:rPr lang="fr-CA" dirty="0"/>
              <a:t>On le sait dans le cas d’un document crypté!</a:t>
            </a:r>
          </a:p>
          <a:p>
            <a:pPr lvl="1"/>
            <a:r>
              <a:rPr lang="fr-CA" dirty="0"/>
              <a:t>Les auteurs pourraient envoyer un grand nombre de documents, seulement quelques-uns seraient cryptés, et ces derniers contiendraient assez d’information</a:t>
            </a:r>
          </a:p>
          <a:p>
            <a:r>
              <a:rPr lang="fr-CA" dirty="0"/>
              <a:t>Évidemment le travail est beaucoup simplifié si on peut comparer le fichier altéré avec un fichier original</a:t>
            </a:r>
          </a:p>
          <a:p>
            <a:r>
              <a:rPr lang="fr-CA" dirty="0"/>
              <a:t>Voir ‘</a:t>
            </a:r>
            <a:r>
              <a:rPr lang="fr-CA" dirty="0" err="1"/>
              <a:t>steganalysis</a:t>
            </a:r>
            <a:r>
              <a:rPr lang="fr-CA" dirty="0"/>
              <a:t>’ dans Wikipedia </a:t>
            </a:r>
          </a:p>
        </p:txBody>
      </p:sp>
    </p:spTree>
    <p:extLst>
      <p:ext uri="{BB962C8B-B14F-4D97-AF65-F5344CB8AC3E}">
        <p14:creationId xmlns:p14="http://schemas.microsoft.com/office/powerpoint/2010/main" val="42510419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EB7FBB-1E18-4D56-8217-BA8E8EA5F4C9}"/>
              </a:ext>
            </a:extLst>
          </p:cNvPr>
          <p:cNvSpPr>
            <a:spLocks noGrp="1"/>
          </p:cNvSpPr>
          <p:nvPr>
            <p:ph type="title"/>
          </p:nvPr>
        </p:nvSpPr>
        <p:spPr/>
        <p:txBody>
          <a:bodyPr/>
          <a:lstStyle/>
          <a:p>
            <a:r>
              <a:rPr lang="fr-CA" dirty="0"/>
              <a:t>Loi sur la preuve au Canada</a:t>
            </a:r>
          </a:p>
        </p:txBody>
      </p:sp>
      <p:sp>
        <p:nvSpPr>
          <p:cNvPr id="3" name="Espace réservé du numéro de diapositive 2">
            <a:extLst>
              <a:ext uri="{FF2B5EF4-FFF2-40B4-BE49-F238E27FC236}">
                <a16:creationId xmlns:a16="http://schemas.microsoft.com/office/drawing/2014/main" id="{D96A6DCD-28D7-42E4-9DD6-14B6397CE88C}"/>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43</a:t>
            </a:fld>
            <a:endParaRPr lang="fr-CA">
              <a:solidFill>
                <a:srgbClr val="FFFFFF"/>
              </a:solidFill>
            </a:endParaRPr>
          </a:p>
        </p:txBody>
      </p:sp>
      <p:sp>
        <p:nvSpPr>
          <p:cNvPr id="4" name="Espace réservé du contenu 3">
            <a:extLst>
              <a:ext uri="{FF2B5EF4-FFF2-40B4-BE49-F238E27FC236}">
                <a16:creationId xmlns:a16="http://schemas.microsoft.com/office/drawing/2014/main" id="{BF3EA215-BE0F-46F8-AAD0-551FEFE89751}"/>
              </a:ext>
            </a:extLst>
          </p:cNvPr>
          <p:cNvSpPr>
            <a:spLocks noGrp="1"/>
          </p:cNvSpPr>
          <p:nvPr>
            <p:ph sz="quarter" idx="1"/>
          </p:nvPr>
        </p:nvSpPr>
        <p:spPr/>
        <p:txBody>
          <a:bodyPr/>
          <a:lstStyle/>
          <a:p>
            <a:r>
              <a:rPr lang="fr-CA" dirty="0">
                <a:hlinkClick r:id="rId2"/>
              </a:rPr>
              <a:t>https://lois-laws.justice.gc.ca/fra/lois/C-5/TexteComplet.html</a:t>
            </a:r>
            <a:endParaRPr lang="fr-CA" dirty="0"/>
          </a:p>
          <a:p>
            <a:r>
              <a:rPr lang="fr-CA" dirty="0"/>
              <a:t>Fournit des détails qui complètent le code criminel</a:t>
            </a:r>
          </a:p>
          <a:p>
            <a:r>
              <a:rPr lang="fr-CA" dirty="0"/>
              <a:t>S’applique aux preuves </a:t>
            </a:r>
            <a:r>
              <a:rPr lang="fr-CA" i="1" dirty="0"/>
              <a:t>civiles</a:t>
            </a:r>
            <a:r>
              <a:rPr lang="fr-CA" dirty="0"/>
              <a:t> et </a:t>
            </a:r>
            <a:r>
              <a:rPr lang="fr-CA" i="1" dirty="0"/>
              <a:t>criminelles</a:t>
            </a:r>
          </a:p>
        </p:txBody>
      </p:sp>
    </p:spTree>
    <p:extLst>
      <p:ext uri="{BB962C8B-B14F-4D97-AF65-F5344CB8AC3E}">
        <p14:creationId xmlns:p14="http://schemas.microsoft.com/office/powerpoint/2010/main" val="17902572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7112A7-BCEE-492A-B63D-0F59A99450A6}"/>
              </a:ext>
            </a:extLst>
          </p:cNvPr>
          <p:cNvSpPr>
            <a:spLocks noGrp="1"/>
          </p:cNvSpPr>
          <p:nvPr>
            <p:ph type="title"/>
          </p:nvPr>
        </p:nvSpPr>
        <p:spPr/>
        <p:txBody>
          <a:bodyPr/>
          <a:lstStyle/>
          <a:p>
            <a:r>
              <a:rPr lang="fr-CA" dirty="0"/>
              <a:t>Authentification</a:t>
            </a:r>
          </a:p>
        </p:txBody>
      </p:sp>
      <p:sp>
        <p:nvSpPr>
          <p:cNvPr id="3" name="Espace réservé du numéro de diapositive 2">
            <a:extLst>
              <a:ext uri="{FF2B5EF4-FFF2-40B4-BE49-F238E27FC236}">
                <a16:creationId xmlns:a16="http://schemas.microsoft.com/office/drawing/2014/main" id="{531292E2-DB7C-4C26-861B-06B9727457C1}"/>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44</a:t>
            </a:fld>
            <a:endParaRPr lang="fr-CA">
              <a:solidFill>
                <a:srgbClr val="FFFFFF"/>
              </a:solidFill>
            </a:endParaRPr>
          </a:p>
        </p:txBody>
      </p:sp>
      <p:sp>
        <p:nvSpPr>
          <p:cNvPr id="6" name="ZoneTexte 5">
            <a:extLst>
              <a:ext uri="{FF2B5EF4-FFF2-40B4-BE49-F238E27FC236}">
                <a16:creationId xmlns:a16="http://schemas.microsoft.com/office/drawing/2014/main" id="{427AFF43-DB5E-4389-91EF-3B9D594D85FD}"/>
              </a:ext>
            </a:extLst>
          </p:cNvPr>
          <p:cNvSpPr txBox="1"/>
          <p:nvPr/>
        </p:nvSpPr>
        <p:spPr>
          <a:xfrm>
            <a:off x="395536" y="1772816"/>
            <a:ext cx="8208912" cy="5086008"/>
          </a:xfrm>
          <a:prstGeom prst="rect">
            <a:avLst/>
          </a:prstGeom>
          <a:noFill/>
        </p:spPr>
        <p:txBody>
          <a:bodyPr wrap="square">
            <a:spAutoFit/>
          </a:bodyPr>
          <a:lstStyle/>
          <a:p>
            <a:pPr algn="l"/>
            <a:r>
              <a:rPr lang="fr-CA" sz="1600" b="1" dirty="0">
                <a:solidFill>
                  <a:srgbClr val="333333"/>
                </a:solidFill>
                <a:latin typeface="Helvetica Neue"/>
              </a:rPr>
              <a:t>Authentification de documents électroniques</a:t>
            </a:r>
          </a:p>
          <a:p>
            <a:pPr algn="l"/>
            <a:endParaRPr lang="fr-CA" sz="1050" b="1" i="0" dirty="0">
              <a:solidFill>
                <a:srgbClr val="333333"/>
              </a:solidFill>
              <a:effectLst/>
              <a:latin typeface="Helvetica Neue"/>
            </a:endParaRPr>
          </a:p>
          <a:p>
            <a:pPr algn="l"/>
            <a:r>
              <a:rPr lang="fr-CA" sz="1600" b="1" i="0" u="none" strike="noStrike" dirty="0">
                <a:solidFill>
                  <a:srgbClr val="000000"/>
                </a:solidFill>
                <a:effectLst/>
                <a:latin typeface="Helvetica Neue"/>
              </a:rPr>
              <a:t>31.1</a:t>
            </a:r>
            <a:r>
              <a:rPr lang="fr-CA" sz="1600" b="0" i="0" dirty="0">
                <a:solidFill>
                  <a:srgbClr val="333333"/>
                </a:solidFill>
                <a:effectLst/>
                <a:latin typeface="Helvetica Neue"/>
              </a:rPr>
              <a:t> Il incombe à la personne qui cherche à faire admettre en preuve un document électronique d’établir son authenticité au moyen d’éléments de preuve permettant de conclure que le document est bien ce qu’il paraît être.</a:t>
            </a:r>
          </a:p>
          <a:p>
            <a:pPr algn="l"/>
            <a:endParaRPr lang="fr-CA" sz="1600" dirty="0">
              <a:solidFill>
                <a:srgbClr val="333333"/>
              </a:solidFill>
              <a:latin typeface="Helvetica Neue"/>
            </a:endParaRPr>
          </a:p>
          <a:p>
            <a:pPr algn="l"/>
            <a:r>
              <a:rPr lang="fr-CA" sz="1600" b="1" i="0" dirty="0">
                <a:solidFill>
                  <a:srgbClr val="333333"/>
                </a:solidFill>
                <a:effectLst/>
                <a:latin typeface="Helvetica Neue"/>
              </a:rPr>
              <a:t>Règle de la meilleure preuve — documents électronique</a:t>
            </a:r>
            <a:endParaRPr lang="fr-CA" sz="1600" b="0" i="0" dirty="0">
              <a:solidFill>
                <a:srgbClr val="333333"/>
              </a:solidFill>
              <a:effectLst/>
              <a:latin typeface="Helvetica Neue"/>
            </a:endParaRPr>
          </a:p>
          <a:p>
            <a:pPr algn="l"/>
            <a:endParaRPr lang="fr-CA" sz="1600" b="0" i="0" dirty="0">
              <a:solidFill>
                <a:srgbClr val="333333"/>
              </a:solidFill>
              <a:effectLst/>
              <a:latin typeface="Helvetica Neue"/>
            </a:endParaRPr>
          </a:p>
          <a:p>
            <a:pPr algn="l"/>
            <a:r>
              <a:rPr lang="fr-CA" sz="1600" b="1" i="0" u="none" strike="noStrike" dirty="0">
                <a:solidFill>
                  <a:srgbClr val="000000"/>
                </a:solidFill>
                <a:effectLst/>
                <a:latin typeface="Helvetica Neue"/>
              </a:rPr>
              <a:t>31.2</a:t>
            </a:r>
            <a:r>
              <a:rPr lang="fr-CA" sz="1600" b="0" i="0" dirty="0">
                <a:solidFill>
                  <a:srgbClr val="333333"/>
                </a:solidFill>
                <a:effectLst/>
                <a:latin typeface="Helvetica Neue"/>
              </a:rPr>
              <a:t> </a:t>
            </a:r>
            <a:r>
              <a:rPr lang="fr-CA" sz="1600" b="1" i="0" dirty="0">
                <a:solidFill>
                  <a:srgbClr val="000000"/>
                </a:solidFill>
                <a:effectLst/>
                <a:latin typeface="Helvetica Neue"/>
              </a:rPr>
              <a:t>(1)</a:t>
            </a:r>
            <a:r>
              <a:rPr lang="fr-CA" sz="1600" b="0" i="0" dirty="0">
                <a:solidFill>
                  <a:srgbClr val="333333"/>
                </a:solidFill>
                <a:effectLst/>
                <a:latin typeface="Helvetica Neue"/>
              </a:rPr>
              <a:t> Tout document électronique satisfait à la règle de la meilleure preuve dans les cas suivants :</a:t>
            </a:r>
          </a:p>
          <a:p>
            <a:pPr algn="l"/>
            <a:r>
              <a:rPr lang="fr-CA" sz="1600" b="1" i="0" dirty="0">
                <a:solidFill>
                  <a:srgbClr val="000000"/>
                </a:solidFill>
                <a:effectLst/>
                <a:latin typeface="Helvetica Neue"/>
              </a:rPr>
              <a:t>a)</a:t>
            </a:r>
            <a:r>
              <a:rPr lang="fr-CA" sz="1600" b="0" i="0" dirty="0">
                <a:solidFill>
                  <a:srgbClr val="333333"/>
                </a:solidFill>
                <a:effectLst/>
                <a:latin typeface="Helvetica Neue"/>
              </a:rPr>
              <a:t> la fiabilité du système d’archivage électronique au moyen duquel ou dans lequel le document est enregistré ou mis en mémoire est démontrée;</a:t>
            </a:r>
          </a:p>
          <a:p>
            <a:pPr algn="l"/>
            <a:r>
              <a:rPr lang="fr-CA" sz="1600" b="1" i="0" dirty="0">
                <a:solidFill>
                  <a:srgbClr val="000000"/>
                </a:solidFill>
                <a:effectLst/>
                <a:latin typeface="Helvetica Neue"/>
              </a:rPr>
              <a:t>b)</a:t>
            </a:r>
            <a:r>
              <a:rPr lang="fr-CA" sz="1600" b="0" i="0" dirty="0">
                <a:solidFill>
                  <a:srgbClr val="333333"/>
                </a:solidFill>
                <a:effectLst/>
                <a:latin typeface="Helvetica Neue"/>
              </a:rPr>
              <a:t> une présomption établie en vertu de l’article 31.4 s’applique.</a:t>
            </a:r>
          </a:p>
          <a:p>
            <a:pPr algn="l"/>
            <a:endParaRPr lang="fr-CA" sz="1600" dirty="0">
              <a:solidFill>
                <a:srgbClr val="333333"/>
              </a:solidFill>
              <a:latin typeface="Helvetica Neue"/>
            </a:endParaRPr>
          </a:p>
          <a:p>
            <a:pPr algn="l"/>
            <a:r>
              <a:rPr lang="fr-CA" sz="1600" b="1" i="0" dirty="0">
                <a:solidFill>
                  <a:srgbClr val="333333"/>
                </a:solidFill>
                <a:effectLst/>
                <a:latin typeface="Helvetica Neue"/>
              </a:rPr>
              <a:t>Sorties imprimées</a:t>
            </a:r>
            <a:endParaRPr lang="fr-CA" sz="1600" b="0" i="0" dirty="0">
              <a:solidFill>
                <a:srgbClr val="333333"/>
              </a:solidFill>
              <a:effectLst/>
              <a:latin typeface="Helvetica Neue"/>
            </a:endParaRPr>
          </a:p>
          <a:p>
            <a:pPr algn="l"/>
            <a:endParaRPr lang="fr-CA" sz="1600" b="0" i="0" dirty="0">
              <a:solidFill>
                <a:srgbClr val="333333"/>
              </a:solidFill>
              <a:effectLst/>
              <a:latin typeface="Helvetica Neue"/>
            </a:endParaRPr>
          </a:p>
          <a:p>
            <a:pPr algn="l"/>
            <a:r>
              <a:rPr lang="fr-CA" sz="1600" b="1" i="0" dirty="0">
                <a:solidFill>
                  <a:srgbClr val="000000"/>
                </a:solidFill>
                <a:effectLst/>
                <a:latin typeface="Helvetica Neue"/>
              </a:rPr>
              <a:t>(2)</a:t>
            </a:r>
            <a:r>
              <a:rPr lang="fr-CA" sz="1600" b="0" i="0" dirty="0">
                <a:solidFill>
                  <a:srgbClr val="333333"/>
                </a:solidFill>
                <a:effectLst/>
                <a:latin typeface="Helvetica Neue"/>
              </a:rPr>
              <a:t> Malgré le paragraphe (1), sauf preuve contraire, le document électronique sous forme de sortie imprimée satisfait à la règle de la meilleure preuve si la sortie imprimée a de toute évidence ou régulièrement été utilisée comme document relatant l’information enregistrée ou mise en mémoire.</a:t>
            </a:r>
          </a:p>
        </p:txBody>
      </p:sp>
    </p:spTree>
    <p:extLst>
      <p:ext uri="{BB962C8B-B14F-4D97-AF65-F5344CB8AC3E}">
        <p14:creationId xmlns:p14="http://schemas.microsoft.com/office/powerpoint/2010/main" val="3914358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AF9F7-CA39-4468-B94B-ECF0F42ADBF2}"/>
              </a:ext>
            </a:extLst>
          </p:cNvPr>
          <p:cNvSpPr>
            <a:spLocks noGrp="1"/>
          </p:cNvSpPr>
          <p:nvPr>
            <p:ph type="title"/>
          </p:nvPr>
        </p:nvSpPr>
        <p:spPr/>
        <p:txBody>
          <a:bodyPr/>
          <a:lstStyle/>
          <a:p>
            <a:r>
              <a:rPr lang="fr-CA" dirty="0"/>
              <a:t>Authentification (</a:t>
            </a:r>
            <a:r>
              <a:rPr lang="fr-CA" dirty="0" err="1"/>
              <a:t>ctn</a:t>
            </a:r>
            <a:r>
              <a:rPr lang="fr-CA" dirty="0"/>
              <a:t>.)</a:t>
            </a:r>
          </a:p>
        </p:txBody>
      </p:sp>
      <p:sp>
        <p:nvSpPr>
          <p:cNvPr id="3" name="Espace réservé du numéro de diapositive 2">
            <a:extLst>
              <a:ext uri="{FF2B5EF4-FFF2-40B4-BE49-F238E27FC236}">
                <a16:creationId xmlns:a16="http://schemas.microsoft.com/office/drawing/2014/main" id="{5F0D727D-89D6-4FD3-967D-21BE6D083ABE}"/>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45</a:t>
            </a:fld>
            <a:endParaRPr lang="fr-CA">
              <a:solidFill>
                <a:srgbClr val="FFFFFF"/>
              </a:solidFill>
            </a:endParaRPr>
          </a:p>
        </p:txBody>
      </p:sp>
      <p:sp>
        <p:nvSpPr>
          <p:cNvPr id="4" name="Espace réservé du contenu 3">
            <a:extLst>
              <a:ext uri="{FF2B5EF4-FFF2-40B4-BE49-F238E27FC236}">
                <a16:creationId xmlns:a16="http://schemas.microsoft.com/office/drawing/2014/main" id="{7D001666-ADCB-44C2-9253-EA1875DF3CE8}"/>
              </a:ext>
            </a:extLst>
          </p:cNvPr>
          <p:cNvSpPr>
            <a:spLocks noGrp="1"/>
          </p:cNvSpPr>
          <p:nvPr>
            <p:ph sz="quarter" idx="1"/>
          </p:nvPr>
        </p:nvSpPr>
        <p:spPr/>
        <p:txBody>
          <a:bodyPr>
            <a:normAutofit fontScale="55000" lnSpcReduction="20000"/>
          </a:bodyPr>
          <a:lstStyle/>
          <a:p>
            <a:pPr marL="0" indent="0" algn="l">
              <a:buNone/>
            </a:pPr>
            <a:r>
              <a:rPr lang="fr-CA" b="1" dirty="0">
                <a:solidFill>
                  <a:srgbClr val="333333"/>
                </a:solidFill>
                <a:latin typeface="Helvetica Neue"/>
              </a:rPr>
              <a:t>Présomption de fiabilité</a:t>
            </a:r>
          </a:p>
          <a:p>
            <a:pPr algn="l"/>
            <a:endParaRPr lang="fr-CA" sz="3200" b="1" dirty="0">
              <a:solidFill>
                <a:srgbClr val="000000"/>
              </a:solidFill>
              <a:latin typeface="Helvetica Neue"/>
            </a:endParaRPr>
          </a:p>
          <a:p>
            <a:pPr marL="0" indent="0" algn="l">
              <a:buNone/>
            </a:pPr>
            <a:r>
              <a:rPr lang="fr-CA" sz="3200" b="1" i="0" u="none" strike="noStrike" dirty="0">
                <a:solidFill>
                  <a:srgbClr val="000000"/>
                </a:solidFill>
                <a:effectLst/>
                <a:latin typeface="Helvetica Neue"/>
              </a:rPr>
              <a:t>31.3</a:t>
            </a:r>
            <a:r>
              <a:rPr lang="fr-CA" sz="3200" b="0" i="0" dirty="0">
                <a:solidFill>
                  <a:srgbClr val="333333"/>
                </a:solidFill>
                <a:effectLst/>
                <a:latin typeface="Helvetica Neue"/>
              </a:rPr>
              <a:t> Pour l’application du paragraphe 31.2(1), le système d’archivage électronique au moyen duquel ou dans lequel un document électronique est enregistré ou mis en mémoire </a:t>
            </a:r>
            <a:r>
              <a:rPr lang="fr-CA" sz="3200" b="1" i="0" dirty="0">
                <a:solidFill>
                  <a:srgbClr val="333333"/>
                </a:solidFill>
                <a:effectLst/>
                <a:latin typeface="Helvetica Neue"/>
              </a:rPr>
              <a:t>est réputé fiable</a:t>
            </a:r>
            <a:r>
              <a:rPr lang="fr-CA" sz="3200" b="0" i="0" dirty="0">
                <a:solidFill>
                  <a:srgbClr val="333333"/>
                </a:solidFill>
                <a:effectLst/>
                <a:latin typeface="Helvetica Neue"/>
              </a:rPr>
              <a:t>, sauf preuve contraire, si, selon le cas :</a:t>
            </a:r>
          </a:p>
          <a:p>
            <a:pPr marL="0" indent="0" algn="l">
              <a:buNone/>
            </a:pPr>
            <a:r>
              <a:rPr lang="fr-CA" sz="3200" b="1" i="0" dirty="0">
                <a:solidFill>
                  <a:srgbClr val="000000"/>
                </a:solidFill>
                <a:effectLst/>
                <a:latin typeface="Helvetica Neue"/>
              </a:rPr>
              <a:t>a)</a:t>
            </a:r>
            <a:r>
              <a:rPr lang="fr-CA" sz="3200" b="0" i="0" dirty="0">
                <a:solidFill>
                  <a:srgbClr val="333333"/>
                </a:solidFill>
                <a:effectLst/>
                <a:latin typeface="Helvetica Neue"/>
              </a:rPr>
              <a:t> la preuve permet de conclure </a:t>
            </a:r>
            <a:r>
              <a:rPr lang="fr-CA" sz="3200" b="1" i="0" dirty="0">
                <a:solidFill>
                  <a:srgbClr val="333333"/>
                </a:solidFill>
                <a:effectLst/>
                <a:latin typeface="Helvetica Neue"/>
              </a:rPr>
              <a:t>qu’à l’époque en cause, le système informatique ou autre dispositif semblable fonctionnait bien</a:t>
            </a:r>
            <a:r>
              <a:rPr lang="fr-CA" sz="3200" b="0" i="0" dirty="0">
                <a:solidFill>
                  <a:srgbClr val="333333"/>
                </a:solidFill>
                <a:effectLst/>
                <a:latin typeface="Helvetica Neue"/>
              </a:rPr>
              <a:t>, ou, dans le cas contraire, son </a:t>
            </a:r>
            <a:r>
              <a:rPr lang="fr-CA" sz="3200" b="1" i="0" dirty="0">
                <a:solidFill>
                  <a:srgbClr val="333333"/>
                </a:solidFill>
                <a:effectLst/>
                <a:latin typeface="Helvetica Neue"/>
              </a:rPr>
              <a:t>mauvais fonctionnement n’a pas compromis </a:t>
            </a:r>
            <a:r>
              <a:rPr lang="fr-CA" sz="3200" b="0" i="0" dirty="0">
                <a:solidFill>
                  <a:srgbClr val="333333"/>
                </a:solidFill>
                <a:effectLst/>
                <a:latin typeface="Helvetica Neue"/>
              </a:rPr>
              <a:t>l’intégrité des documents électroniques, et qu’il n’existe aucun autre motif raisonnable de mettre en doute la fiabilité du système d’archivage électronique;</a:t>
            </a:r>
          </a:p>
          <a:p>
            <a:pPr marL="0" indent="0" algn="l">
              <a:buNone/>
            </a:pPr>
            <a:r>
              <a:rPr lang="fr-CA" sz="3200" b="1" i="0" dirty="0">
                <a:solidFill>
                  <a:srgbClr val="000000"/>
                </a:solidFill>
                <a:effectLst/>
                <a:latin typeface="Helvetica Neue"/>
              </a:rPr>
              <a:t>b)</a:t>
            </a:r>
            <a:r>
              <a:rPr lang="fr-CA" sz="3200" b="0" i="0" dirty="0">
                <a:solidFill>
                  <a:srgbClr val="333333"/>
                </a:solidFill>
                <a:effectLst/>
                <a:latin typeface="Helvetica Neue"/>
              </a:rPr>
              <a:t> il est établi que le document électronique présenté en preuve par une partie a été </a:t>
            </a:r>
            <a:r>
              <a:rPr lang="fr-CA" sz="3200" b="1" i="0" dirty="0">
                <a:solidFill>
                  <a:srgbClr val="333333"/>
                </a:solidFill>
                <a:effectLst/>
                <a:latin typeface="Helvetica Neue"/>
              </a:rPr>
              <a:t>enregistré ou mis en mémoire par une partie adverse</a:t>
            </a:r>
            <a:r>
              <a:rPr lang="fr-CA" sz="3200" b="0" i="0" dirty="0">
                <a:solidFill>
                  <a:srgbClr val="333333"/>
                </a:solidFill>
                <a:effectLst/>
                <a:latin typeface="Helvetica Neue"/>
              </a:rPr>
              <a:t>;</a:t>
            </a:r>
          </a:p>
          <a:p>
            <a:pPr marL="0" indent="0" algn="l">
              <a:buNone/>
            </a:pPr>
            <a:r>
              <a:rPr lang="fr-CA" sz="3200" b="1" i="0" dirty="0">
                <a:solidFill>
                  <a:srgbClr val="000000"/>
                </a:solidFill>
                <a:effectLst/>
                <a:latin typeface="Helvetica Neue"/>
              </a:rPr>
              <a:t>c)</a:t>
            </a:r>
            <a:r>
              <a:rPr lang="fr-CA" sz="3200" b="0" i="0" dirty="0">
                <a:solidFill>
                  <a:srgbClr val="333333"/>
                </a:solidFill>
                <a:effectLst/>
                <a:latin typeface="Helvetica Neue"/>
              </a:rPr>
              <a:t> il est établi que le document électronique a été enregistré ou mis en mémoire </a:t>
            </a:r>
            <a:r>
              <a:rPr lang="fr-CA" sz="3200" b="1" i="0" dirty="0">
                <a:solidFill>
                  <a:srgbClr val="333333"/>
                </a:solidFill>
                <a:effectLst/>
                <a:latin typeface="Helvetica Neue"/>
              </a:rPr>
              <a:t>dans le cours ordinaire des affaires par une personne qui n’est pas partie à l’instance</a:t>
            </a:r>
            <a:r>
              <a:rPr lang="fr-CA" sz="3200" b="0" i="0" dirty="0">
                <a:solidFill>
                  <a:srgbClr val="333333"/>
                </a:solidFill>
                <a:effectLst/>
                <a:latin typeface="Helvetica Neue"/>
              </a:rPr>
              <a:t> et qui ne l’a pas enregistré ni ne l’a mis en mémoire sous l’autorité de la partie qui cherche à le présenter en preuve.</a:t>
            </a:r>
          </a:p>
          <a:p>
            <a:endParaRPr lang="fr-CA" dirty="0"/>
          </a:p>
        </p:txBody>
      </p:sp>
    </p:spTree>
    <p:extLst>
      <p:ext uri="{BB962C8B-B14F-4D97-AF65-F5344CB8AC3E}">
        <p14:creationId xmlns:p14="http://schemas.microsoft.com/office/powerpoint/2010/main" val="2193172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5F5575-A259-4247-A8FB-C09E0E52036A}"/>
              </a:ext>
            </a:extLst>
          </p:cNvPr>
          <p:cNvSpPr>
            <a:spLocks noGrp="1"/>
          </p:cNvSpPr>
          <p:nvPr>
            <p:ph type="title"/>
          </p:nvPr>
        </p:nvSpPr>
        <p:spPr/>
        <p:txBody>
          <a:bodyPr/>
          <a:lstStyle/>
          <a:p>
            <a:r>
              <a:rPr lang="fr-CA" dirty="0"/>
              <a:t>Normes reliées dans LPRPDE</a:t>
            </a:r>
          </a:p>
        </p:txBody>
      </p:sp>
      <p:sp>
        <p:nvSpPr>
          <p:cNvPr id="3" name="Espace réservé du numéro de diapositive 2">
            <a:extLst>
              <a:ext uri="{FF2B5EF4-FFF2-40B4-BE49-F238E27FC236}">
                <a16:creationId xmlns:a16="http://schemas.microsoft.com/office/drawing/2014/main" id="{D4D9780B-4EEA-4D7D-B893-83A1A7304142}"/>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46</a:t>
            </a:fld>
            <a:endParaRPr lang="fr-CA">
              <a:solidFill>
                <a:srgbClr val="FFFFFF"/>
              </a:solidFill>
            </a:endParaRPr>
          </a:p>
        </p:txBody>
      </p:sp>
      <p:sp>
        <p:nvSpPr>
          <p:cNvPr id="4" name="Espace réservé du contenu 3">
            <a:extLst>
              <a:ext uri="{FF2B5EF4-FFF2-40B4-BE49-F238E27FC236}">
                <a16:creationId xmlns:a16="http://schemas.microsoft.com/office/drawing/2014/main" id="{B2DF7C6B-F763-427C-81AC-41ED76373DEC}"/>
              </a:ext>
            </a:extLst>
          </p:cNvPr>
          <p:cNvSpPr>
            <a:spLocks noGrp="1"/>
          </p:cNvSpPr>
          <p:nvPr>
            <p:ph sz="quarter" idx="1"/>
          </p:nvPr>
        </p:nvSpPr>
        <p:spPr/>
        <p:txBody>
          <a:bodyPr/>
          <a:lstStyle/>
          <a:p>
            <a:r>
              <a:rPr lang="fr-CA" dirty="0"/>
              <a:t>https://lois-laws.justice.gc.ca/fra/lois/P-8.6/page-6.html#h-407805</a:t>
            </a:r>
          </a:p>
        </p:txBody>
      </p:sp>
    </p:spTree>
    <p:extLst>
      <p:ext uri="{BB962C8B-B14F-4D97-AF65-F5344CB8AC3E}">
        <p14:creationId xmlns:p14="http://schemas.microsoft.com/office/powerpoint/2010/main" val="108466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983384-F88D-43BB-A6C6-A0257419B1CD}"/>
              </a:ext>
            </a:extLst>
          </p:cNvPr>
          <p:cNvSpPr>
            <a:spLocks noGrp="1"/>
          </p:cNvSpPr>
          <p:nvPr>
            <p:ph type="title"/>
          </p:nvPr>
        </p:nvSpPr>
        <p:spPr/>
        <p:txBody>
          <a:bodyPr/>
          <a:lstStyle/>
          <a:p>
            <a:r>
              <a:rPr lang="fr-CA" dirty="0"/>
              <a:t>Loi de procédure pénale Québec</a:t>
            </a:r>
          </a:p>
        </p:txBody>
      </p:sp>
      <p:sp>
        <p:nvSpPr>
          <p:cNvPr id="3" name="Espace réservé du numéro de diapositive 2">
            <a:extLst>
              <a:ext uri="{FF2B5EF4-FFF2-40B4-BE49-F238E27FC236}">
                <a16:creationId xmlns:a16="http://schemas.microsoft.com/office/drawing/2014/main" id="{8429AEDB-574A-430E-A53F-1FA114000A51}"/>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47</a:t>
            </a:fld>
            <a:endParaRPr lang="fr-CA">
              <a:solidFill>
                <a:srgbClr val="FFFFFF"/>
              </a:solidFill>
            </a:endParaRPr>
          </a:p>
        </p:txBody>
      </p:sp>
      <p:sp>
        <p:nvSpPr>
          <p:cNvPr id="4" name="Espace réservé du contenu 3">
            <a:extLst>
              <a:ext uri="{FF2B5EF4-FFF2-40B4-BE49-F238E27FC236}">
                <a16:creationId xmlns:a16="http://schemas.microsoft.com/office/drawing/2014/main" id="{E27A12AB-EFE7-445C-984E-0760D26ED93B}"/>
              </a:ext>
            </a:extLst>
          </p:cNvPr>
          <p:cNvSpPr>
            <a:spLocks noGrp="1"/>
          </p:cNvSpPr>
          <p:nvPr>
            <p:ph sz="quarter" idx="1"/>
          </p:nvPr>
        </p:nvSpPr>
        <p:spPr/>
        <p:txBody>
          <a:bodyPr/>
          <a:lstStyle/>
          <a:p>
            <a:r>
              <a:rPr lang="fr-CA" dirty="0">
                <a:hlinkClick r:id="rId2"/>
              </a:rPr>
              <a:t>https://www.legisquebec.gouv.qc.ca/fr/document/lc/C-25.1</a:t>
            </a:r>
            <a:endParaRPr lang="fr-CA" dirty="0"/>
          </a:p>
          <a:p>
            <a:r>
              <a:rPr lang="fr-CA" dirty="0"/>
              <a:t>Article qui s’applique en particulier aux preuves informatiques:</a:t>
            </a:r>
          </a:p>
          <a:p>
            <a:endParaRPr lang="fr-CA" dirty="0"/>
          </a:p>
        </p:txBody>
      </p:sp>
    </p:spTree>
    <p:extLst>
      <p:ext uri="{BB962C8B-B14F-4D97-AF65-F5344CB8AC3E}">
        <p14:creationId xmlns:p14="http://schemas.microsoft.com/office/powerpoint/2010/main" val="27004698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0E6A5-A43A-BBD8-4158-088E3F56C68A}"/>
              </a:ext>
            </a:extLst>
          </p:cNvPr>
          <p:cNvSpPr>
            <a:spLocks noGrp="1"/>
          </p:cNvSpPr>
          <p:nvPr>
            <p:ph type="title"/>
          </p:nvPr>
        </p:nvSpPr>
        <p:spPr/>
        <p:txBody>
          <a:bodyPr/>
          <a:lstStyle/>
          <a:p>
            <a:r>
              <a:rPr lang="fr-CA" dirty="0"/>
              <a:t>Autorisation à perquisitionner</a:t>
            </a:r>
          </a:p>
        </p:txBody>
      </p:sp>
      <p:sp>
        <p:nvSpPr>
          <p:cNvPr id="3" name="Espace réservé du numéro de diapositive 2">
            <a:extLst>
              <a:ext uri="{FF2B5EF4-FFF2-40B4-BE49-F238E27FC236}">
                <a16:creationId xmlns:a16="http://schemas.microsoft.com/office/drawing/2014/main" id="{7D27DC58-A002-93CC-5A9F-55533DAB253B}"/>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48</a:t>
            </a:fld>
            <a:endParaRPr lang="fr-CA">
              <a:solidFill>
                <a:srgbClr val="FFFFFF"/>
              </a:solidFill>
            </a:endParaRPr>
          </a:p>
        </p:txBody>
      </p:sp>
      <p:sp>
        <p:nvSpPr>
          <p:cNvPr id="7" name="ZoneTexte 6">
            <a:extLst>
              <a:ext uri="{FF2B5EF4-FFF2-40B4-BE49-F238E27FC236}">
                <a16:creationId xmlns:a16="http://schemas.microsoft.com/office/drawing/2014/main" id="{698FE0F7-6F55-FA8B-59BC-FB28CF371605}"/>
              </a:ext>
            </a:extLst>
          </p:cNvPr>
          <p:cNvSpPr txBox="1"/>
          <p:nvPr/>
        </p:nvSpPr>
        <p:spPr>
          <a:xfrm>
            <a:off x="683568" y="2132856"/>
            <a:ext cx="6336704" cy="2308324"/>
          </a:xfrm>
          <a:prstGeom prst="rect">
            <a:avLst/>
          </a:prstGeom>
          <a:noFill/>
        </p:spPr>
        <p:txBody>
          <a:bodyPr wrap="square">
            <a:spAutoFit/>
          </a:bodyPr>
          <a:lstStyle/>
          <a:p>
            <a:pPr algn="just"/>
            <a:r>
              <a:rPr lang="fr-CA" dirty="0"/>
              <a:t>109.1. Une personne qui est </a:t>
            </a:r>
            <a:r>
              <a:rPr lang="fr-CA" b="1" dirty="0"/>
              <a:t>autorisée</a:t>
            </a:r>
            <a:r>
              <a:rPr lang="fr-CA" dirty="0"/>
              <a:t>, conformément à la présente section, </a:t>
            </a:r>
            <a:r>
              <a:rPr lang="fr-CA" b="1" dirty="0"/>
              <a:t>à perquisitionner des données </a:t>
            </a:r>
            <a:r>
              <a:rPr lang="fr-CA" dirty="0"/>
              <a:t>contenues sur un support faisant appel aux technologies de l’information ou des données auxquelles ce support donne accès, </a:t>
            </a:r>
            <a:r>
              <a:rPr lang="fr-CA" b="1" dirty="0"/>
              <a:t>peut utiliser ou faire utiliser tout ordinateur,</a:t>
            </a:r>
            <a:r>
              <a:rPr lang="fr-CA" dirty="0"/>
              <a:t> tout matériel ou toute autre chose se trouvant sur les lieux pour accéder à ces données et pour rechercher, examiner, copier ou imprimer ces données. Cette personne </a:t>
            </a:r>
            <a:r>
              <a:rPr lang="fr-CA" b="1" dirty="0"/>
              <a:t>peut saisir et emporter une telle copie </a:t>
            </a:r>
            <a:r>
              <a:rPr lang="fr-CA" dirty="0"/>
              <a:t>ou un tel imprimé.</a:t>
            </a:r>
          </a:p>
        </p:txBody>
      </p:sp>
    </p:spTree>
    <p:extLst>
      <p:ext uri="{BB962C8B-B14F-4D97-AF65-F5344CB8AC3E}">
        <p14:creationId xmlns:p14="http://schemas.microsoft.com/office/powerpoint/2010/main" val="36635860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7B4AB6-4056-4D93-BB23-6FF3F545F4D6}"/>
              </a:ext>
            </a:extLst>
          </p:cNvPr>
          <p:cNvSpPr>
            <a:spLocks noGrp="1"/>
          </p:cNvSpPr>
          <p:nvPr>
            <p:ph type="title"/>
          </p:nvPr>
        </p:nvSpPr>
        <p:spPr/>
        <p:txBody>
          <a:bodyPr/>
          <a:lstStyle/>
          <a:p>
            <a:r>
              <a:rPr lang="fr-CA" dirty="0"/>
              <a:t>Destruction de preuves</a:t>
            </a:r>
          </a:p>
        </p:txBody>
      </p:sp>
      <p:sp>
        <p:nvSpPr>
          <p:cNvPr id="3" name="Espace réservé du numéro de diapositive 2">
            <a:extLst>
              <a:ext uri="{FF2B5EF4-FFF2-40B4-BE49-F238E27FC236}">
                <a16:creationId xmlns:a16="http://schemas.microsoft.com/office/drawing/2014/main" id="{FF5D99B9-10B6-414E-A3D2-9D6E20BCBB10}"/>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49</a:t>
            </a:fld>
            <a:endParaRPr lang="fr-CA">
              <a:solidFill>
                <a:srgbClr val="FFFFFF"/>
              </a:solidFill>
            </a:endParaRPr>
          </a:p>
        </p:txBody>
      </p:sp>
      <p:sp>
        <p:nvSpPr>
          <p:cNvPr id="4" name="Espace réservé du contenu 3">
            <a:extLst>
              <a:ext uri="{FF2B5EF4-FFF2-40B4-BE49-F238E27FC236}">
                <a16:creationId xmlns:a16="http://schemas.microsoft.com/office/drawing/2014/main" id="{351177BC-81B8-4318-9AB3-55B9FDF7853E}"/>
              </a:ext>
            </a:extLst>
          </p:cNvPr>
          <p:cNvSpPr>
            <a:spLocks noGrp="1"/>
          </p:cNvSpPr>
          <p:nvPr>
            <p:ph sz="quarter" idx="1"/>
          </p:nvPr>
        </p:nvSpPr>
        <p:spPr/>
        <p:txBody>
          <a:bodyPr>
            <a:normAutofit fontScale="85000" lnSpcReduction="10000"/>
          </a:bodyPr>
          <a:lstStyle/>
          <a:p>
            <a:r>
              <a:rPr lang="fr-CA" dirty="0"/>
              <a:t>Il n’y a pas d’articles de lois spécifiques concernant la destruction ou l’altération d’éléments de preuves, cependant le fait d’avoir effectué un tel acte est considéré un fait défavorable par rapport au responsable</a:t>
            </a:r>
          </a:p>
          <a:p>
            <a:pPr lvl="1"/>
            <a:r>
              <a:rPr lang="fr-CA" dirty="0">
                <a:hlinkClick r:id="rId2"/>
              </a:rPr>
              <a:t>https://mccagueborlack.com/emails/articles/spoliation.html#:~:text=parties%20in%20Canada%20can%20be,the%20unintentional%20destruction%20of%20evidence</a:t>
            </a:r>
            <a:r>
              <a:rPr lang="fr-CA" dirty="0"/>
              <a:t>.</a:t>
            </a:r>
          </a:p>
          <a:p>
            <a:r>
              <a:rPr lang="fr-CA" dirty="0"/>
              <a:t>Voir aussi les articles de loi concernant les méfaits à l’égard de données informatiques, code criminel art. 430</a:t>
            </a:r>
          </a:p>
          <a:p>
            <a:pPr lvl="1"/>
            <a:r>
              <a:rPr lang="fr-CA" dirty="0"/>
              <a:t>Déjà considéré</a:t>
            </a:r>
          </a:p>
          <a:p>
            <a:r>
              <a:rPr lang="fr-CA" dirty="0"/>
              <a:t>Nous avons parlé de lois qui permettent à un juge de demander la </a:t>
            </a:r>
            <a:r>
              <a:rPr lang="fr-CA" b="1" dirty="0"/>
              <a:t>conservation</a:t>
            </a:r>
            <a:r>
              <a:rPr lang="fr-CA" dirty="0"/>
              <a:t> de certains éléments de preuve</a:t>
            </a:r>
          </a:p>
        </p:txBody>
      </p:sp>
    </p:spTree>
    <p:extLst>
      <p:ext uri="{BB962C8B-B14F-4D97-AF65-F5344CB8AC3E}">
        <p14:creationId xmlns:p14="http://schemas.microsoft.com/office/powerpoint/2010/main" val="416518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noProof="0" dirty="0"/>
              <a:t>Sciences </a:t>
            </a:r>
            <a:r>
              <a:rPr lang="fr-CA" noProof="0" dirty="0" err="1"/>
              <a:t>Forensiques</a:t>
            </a:r>
            <a:endParaRPr lang="fr-CA" noProof="0" dirty="0"/>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5</a:t>
            </a:fld>
            <a:endParaRPr lang="fr-CA">
              <a:solidFill>
                <a:srgbClr val="FFFFFF"/>
              </a:solidFill>
            </a:endParaRPr>
          </a:p>
        </p:txBody>
      </p:sp>
      <p:sp>
        <p:nvSpPr>
          <p:cNvPr id="4" name="Espace réservé du contenu 3"/>
          <p:cNvSpPr>
            <a:spLocks noGrp="1"/>
          </p:cNvSpPr>
          <p:nvPr>
            <p:ph sz="quarter" idx="1"/>
          </p:nvPr>
        </p:nvSpPr>
        <p:spPr/>
        <p:txBody>
          <a:bodyPr>
            <a:normAutofit fontScale="85000" lnSpcReduction="20000"/>
          </a:bodyPr>
          <a:lstStyle/>
          <a:p>
            <a:r>
              <a:rPr lang="fr-CA" noProof="0" dirty="0"/>
              <a:t>Les sciences </a:t>
            </a:r>
            <a:r>
              <a:rPr lang="fr-CA" noProof="0" dirty="0" err="1"/>
              <a:t>forensiques</a:t>
            </a:r>
            <a:r>
              <a:rPr lang="fr-CA" noProof="0" dirty="0"/>
              <a:t> regroupent l'ensemble des méthodes d'analyse </a:t>
            </a:r>
            <a:r>
              <a:rPr lang="fr-CA" i="1" noProof="0" dirty="0"/>
              <a:t>fondées sur les sciences </a:t>
            </a:r>
            <a:r>
              <a:rPr lang="fr-CA" noProof="0" dirty="0"/>
              <a:t>afin de répondre aux exigences de la justice, notamment pour </a:t>
            </a:r>
          </a:p>
          <a:p>
            <a:pPr lvl="1"/>
            <a:r>
              <a:rPr lang="fr-CA" noProof="0" dirty="0"/>
              <a:t>Les enquêtes judiciaires </a:t>
            </a:r>
          </a:p>
          <a:p>
            <a:pPr lvl="1"/>
            <a:r>
              <a:rPr lang="fr-CA" noProof="0" dirty="0"/>
              <a:t>Le renseignement criminel</a:t>
            </a:r>
          </a:p>
          <a:p>
            <a:pPr lvl="1"/>
            <a:r>
              <a:rPr lang="fr-CA" noProof="0" dirty="0"/>
              <a:t>Les preuves dans les procès criminels</a:t>
            </a:r>
          </a:p>
          <a:p>
            <a:r>
              <a:rPr lang="fr-CA" noProof="0" dirty="0"/>
              <a:t>Elles englobent les méthodes </a:t>
            </a:r>
          </a:p>
          <a:p>
            <a:pPr lvl="1"/>
            <a:r>
              <a:rPr lang="fr-CA" noProof="0" dirty="0"/>
              <a:t>D’investigations de police scientifique, </a:t>
            </a:r>
          </a:p>
          <a:p>
            <a:pPr lvl="1"/>
            <a:r>
              <a:rPr lang="fr-CA" noProof="0" dirty="0"/>
              <a:t>De preuve légale dans les tribunaux </a:t>
            </a:r>
          </a:p>
          <a:p>
            <a:r>
              <a:rPr lang="fr-CA" noProof="0" dirty="0"/>
              <a:t>Sciences qui peuvent être impliquées en général:</a:t>
            </a:r>
          </a:p>
          <a:p>
            <a:pPr lvl="1"/>
            <a:r>
              <a:rPr lang="fr-CA" dirty="0"/>
              <a:t>médicine, chimie</a:t>
            </a:r>
            <a:r>
              <a:rPr lang="fr-CA" noProof="0" dirty="0"/>
              <a:t>, physique, biologie, neurosciences, statistiques, mathématiques, génie, </a:t>
            </a:r>
            <a:r>
              <a:rPr lang="fr-CA" b="1" i="1" noProof="0" dirty="0"/>
              <a:t>informatique… </a:t>
            </a:r>
            <a:r>
              <a:rPr lang="fr-CA" noProof="0" dirty="0"/>
              <a:t>tout ce qu’il faut …</a:t>
            </a:r>
          </a:p>
          <a:p>
            <a:pPr lvl="1"/>
            <a:endParaRPr lang="fr-CA" noProof="0" dirty="0"/>
          </a:p>
        </p:txBody>
      </p:sp>
    </p:spTree>
    <p:extLst>
      <p:ext uri="{BB962C8B-B14F-4D97-AF65-F5344CB8AC3E}">
        <p14:creationId xmlns:p14="http://schemas.microsoft.com/office/powerpoint/2010/main" val="4219564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Question de révision</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50</a:t>
            </a:fld>
            <a:endParaRPr lang="fr-CA">
              <a:solidFill>
                <a:srgbClr val="FFFFFF"/>
              </a:solidFill>
            </a:endParaRPr>
          </a:p>
        </p:txBody>
      </p:sp>
      <p:sp>
        <p:nvSpPr>
          <p:cNvPr id="4" name="Espace réservé du contenu 3"/>
          <p:cNvSpPr>
            <a:spLocks noGrp="1"/>
          </p:cNvSpPr>
          <p:nvPr>
            <p:ph sz="quarter" idx="1"/>
          </p:nvPr>
        </p:nvSpPr>
        <p:spPr/>
        <p:txBody>
          <a:bodyPr/>
          <a:lstStyle/>
          <a:p>
            <a:r>
              <a:rPr lang="fr-CA" dirty="0"/>
              <a:t>La police arrive pour inspecter un ordi impliqué dans des activités criminelles</a:t>
            </a:r>
          </a:p>
          <a:p>
            <a:pPr lvl="1"/>
            <a:r>
              <a:rPr lang="fr-CA" dirty="0"/>
              <a:t>Peuvent-ils tout de suite faire une copie </a:t>
            </a:r>
            <a:r>
              <a:rPr lang="fr-CA"/>
              <a:t>du disque dur?</a:t>
            </a:r>
            <a:endParaRPr lang="fr-CA" dirty="0"/>
          </a:p>
        </p:txBody>
      </p:sp>
    </p:spTree>
    <p:extLst>
      <p:ext uri="{BB962C8B-B14F-4D97-AF65-F5344CB8AC3E}">
        <p14:creationId xmlns:p14="http://schemas.microsoft.com/office/powerpoint/2010/main" val="5784599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5DBAEA-FEFF-4FC7-9EDF-EB90EC7B6702}"/>
              </a:ext>
            </a:extLst>
          </p:cNvPr>
          <p:cNvSpPr>
            <a:spLocks noGrp="1"/>
          </p:cNvSpPr>
          <p:nvPr>
            <p:ph type="title"/>
          </p:nvPr>
        </p:nvSpPr>
        <p:spPr/>
        <p:txBody>
          <a:bodyPr/>
          <a:lstStyle/>
          <a:p>
            <a:r>
              <a:rPr lang="fr-CA" dirty="0"/>
              <a:t>Exercice</a:t>
            </a:r>
          </a:p>
        </p:txBody>
      </p:sp>
      <p:sp>
        <p:nvSpPr>
          <p:cNvPr id="3" name="Espace réservé du numéro de diapositive 2">
            <a:extLst>
              <a:ext uri="{FF2B5EF4-FFF2-40B4-BE49-F238E27FC236}">
                <a16:creationId xmlns:a16="http://schemas.microsoft.com/office/drawing/2014/main" id="{3AD09983-39D2-4059-86B2-76AB2F7FF923}"/>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51</a:t>
            </a:fld>
            <a:endParaRPr lang="fr-CA">
              <a:solidFill>
                <a:srgbClr val="FFFFFF"/>
              </a:solidFill>
            </a:endParaRPr>
          </a:p>
        </p:txBody>
      </p:sp>
      <p:sp>
        <p:nvSpPr>
          <p:cNvPr id="4" name="Espace réservé du contenu 3">
            <a:extLst>
              <a:ext uri="{FF2B5EF4-FFF2-40B4-BE49-F238E27FC236}">
                <a16:creationId xmlns:a16="http://schemas.microsoft.com/office/drawing/2014/main" id="{7464E785-9979-429E-8FED-0679E6E7D147}"/>
              </a:ext>
            </a:extLst>
          </p:cNvPr>
          <p:cNvSpPr>
            <a:spLocks noGrp="1"/>
          </p:cNvSpPr>
          <p:nvPr>
            <p:ph sz="quarter" idx="1"/>
          </p:nvPr>
        </p:nvSpPr>
        <p:spPr/>
        <p:txBody>
          <a:bodyPr/>
          <a:lstStyle/>
          <a:p>
            <a:r>
              <a:rPr lang="fr-CA" dirty="0"/>
              <a:t>Faire des recherches additionnelles sur la suppression d’éléments de preuve</a:t>
            </a:r>
          </a:p>
          <a:p>
            <a:r>
              <a:rPr lang="fr-CA" dirty="0"/>
              <a:t>Parcourir le mémoire de Laura </a:t>
            </a:r>
            <a:r>
              <a:rPr lang="fr-CA" dirty="0" err="1"/>
              <a:t>Ellyson</a:t>
            </a:r>
            <a:r>
              <a:rPr lang="fr-CA" dirty="0"/>
              <a:t> mentionné sur les fouilles etc. mentionné ci-dessus</a:t>
            </a:r>
          </a:p>
        </p:txBody>
      </p:sp>
    </p:spTree>
    <p:extLst>
      <p:ext uri="{BB962C8B-B14F-4D97-AF65-F5344CB8AC3E}">
        <p14:creationId xmlns:p14="http://schemas.microsoft.com/office/powerpoint/2010/main" val="4914306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0C12D79D-9FE8-1304-7DF7-DDADF4B2486E}"/>
              </a:ext>
            </a:extLst>
          </p:cNvPr>
          <p:cNvSpPr>
            <a:spLocks noGrp="1"/>
          </p:cNvSpPr>
          <p:nvPr>
            <p:ph type="sldNum" sz="quarter" idx="12"/>
          </p:nvPr>
        </p:nvSpPr>
        <p:spPr/>
        <p:txBody>
          <a:bodyPr/>
          <a:lstStyle/>
          <a:p>
            <a:fld id="{1AD93096-5B34-4342-9326-69289CEAE4C2}" type="slidenum">
              <a:rPr lang="fr-CA" smtClean="0"/>
              <a:pPr/>
              <a:t>52</a:t>
            </a:fld>
            <a:endParaRPr lang="fr-CA">
              <a:solidFill>
                <a:srgbClr val="FFFFFF"/>
              </a:solidFill>
            </a:endParaRPr>
          </a:p>
        </p:txBody>
      </p:sp>
      <p:sp>
        <p:nvSpPr>
          <p:cNvPr id="5" name="ZoneTexte 4">
            <a:extLst>
              <a:ext uri="{FF2B5EF4-FFF2-40B4-BE49-F238E27FC236}">
                <a16:creationId xmlns:a16="http://schemas.microsoft.com/office/drawing/2014/main" id="{C2AA2547-A615-28B6-6ABD-DDE64B14C8AB}"/>
              </a:ext>
            </a:extLst>
          </p:cNvPr>
          <p:cNvSpPr txBox="1"/>
          <p:nvPr/>
        </p:nvSpPr>
        <p:spPr>
          <a:xfrm>
            <a:off x="683568" y="620688"/>
            <a:ext cx="7416824" cy="5705023"/>
          </a:xfrm>
          <a:prstGeom prst="rect">
            <a:avLst/>
          </a:prstGeom>
          <a:noFill/>
        </p:spPr>
        <p:txBody>
          <a:bodyPr wrap="square" rtlCol="0">
            <a:spAutoFit/>
          </a:bodyPr>
          <a:lstStyle/>
          <a:p>
            <a:pPr>
              <a:lnSpc>
                <a:spcPct val="107000"/>
              </a:lnSpc>
              <a:spcAft>
                <a:spcPts val="800"/>
              </a:spcAft>
            </a:pPr>
            <a:r>
              <a:rPr lang="fr-CA" sz="1600" b="1" dirty="0">
                <a:solidFill>
                  <a:srgbClr val="131313"/>
                </a:solidFill>
                <a:effectLst/>
                <a:latin typeface="Arial" panose="020B0604020202020204" pitchFamily="34" charset="0"/>
                <a:ea typeface="Times New Roman" panose="02020603050405020304" pitchFamily="18" charset="0"/>
                <a:cs typeface="Times New Roman" panose="02020603050405020304" pitchFamily="18" charset="0"/>
              </a:rPr>
              <a:t>Concernant l’importance de trouver l’ordi pirate ‘ouvert’: cas de Mikhail </a:t>
            </a:r>
            <a:r>
              <a:rPr lang="fr-CA" sz="1600" b="1" dirty="0" err="1">
                <a:solidFill>
                  <a:srgbClr val="131313"/>
                </a:solidFill>
                <a:effectLst/>
                <a:latin typeface="Arial" panose="020B0604020202020204" pitchFamily="34" charset="0"/>
                <a:ea typeface="Times New Roman" panose="02020603050405020304" pitchFamily="18" charset="0"/>
                <a:cs typeface="Times New Roman" panose="02020603050405020304" pitchFamily="18" charset="0"/>
              </a:rPr>
              <a:t>Vasiliev</a:t>
            </a:r>
            <a:r>
              <a:rPr lang="fr-CA" sz="1600" b="1" dirty="0">
                <a:solidFill>
                  <a:srgbClr val="131313"/>
                </a:solidFill>
                <a:effectLst/>
                <a:latin typeface="Arial" panose="020B0604020202020204" pitchFamily="34" charset="0"/>
                <a:ea typeface="Times New Roman" panose="02020603050405020304" pitchFamily="18" charset="0"/>
                <a:cs typeface="Times New Roman" panose="02020603050405020304" pitchFamily="18" charset="0"/>
              </a:rPr>
              <a:t> à Bradford, Ontario, Novembre 2022. </a:t>
            </a:r>
          </a:p>
          <a:p>
            <a:pPr>
              <a:lnSpc>
                <a:spcPct val="107000"/>
              </a:lnSpc>
              <a:spcAft>
                <a:spcPts val="800"/>
              </a:spcAft>
            </a:pPr>
            <a:r>
              <a:rPr lang="fr-CA" sz="1600" b="1" dirty="0">
                <a:solidFill>
                  <a:srgbClr val="131313"/>
                </a:solidFill>
                <a:effectLst/>
                <a:latin typeface="Arial" panose="020B0604020202020204" pitchFamily="34" charset="0"/>
                <a:ea typeface="Times New Roman" panose="02020603050405020304" pitchFamily="18" charset="0"/>
                <a:cs typeface="Times New Roman" panose="02020603050405020304" pitchFamily="18" charset="0"/>
              </a:rPr>
              <a:t>Extrait </a:t>
            </a:r>
            <a:r>
              <a:rPr lang="fr-CA" sz="1600" b="1" dirty="0">
                <a:solidFill>
                  <a:srgbClr val="131313"/>
                </a:solidFill>
                <a:latin typeface="Arial" panose="020B0604020202020204" pitchFamily="34" charset="0"/>
                <a:ea typeface="Times New Roman" panose="02020603050405020304" pitchFamily="18" charset="0"/>
                <a:cs typeface="Times New Roman" panose="02020603050405020304" pitchFamily="18" charset="0"/>
              </a:rPr>
              <a:t>d</a:t>
            </a:r>
            <a:r>
              <a:rPr lang="fr-CA" sz="1600" b="1" dirty="0">
                <a:solidFill>
                  <a:srgbClr val="131313"/>
                </a:solidFill>
                <a:effectLst/>
                <a:latin typeface="Arial" panose="020B0604020202020204" pitchFamily="34" charset="0"/>
                <a:ea typeface="Times New Roman" panose="02020603050405020304" pitchFamily="18" charset="0"/>
                <a:cs typeface="Times New Roman" panose="02020603050405020304" pitchFamily="18" charset="0"/>
              </a:rPr>
              <a:t>’un article de Hugo </a:t>
            </a:r>
            <a:r>
              <a:rPr lang="fr-CA" sz="1600" b="1" dirty="0" err="1">
                <a:solidFill>
                  <a:srgbClr val="131313"/>
                </a:solidFill>
                <a:effectLst/>
                <a:latin typeface="Arial" panose="020B0604020202020204" pitchFamily="34" charset="0"/>
                <a:ea typeface="Times New Roman" panose="02020603050405020304" pitchFamily="18" charset="0"/>
                <a:cs typeface="Times New Roman" panose="02020603050405020304" pitchFamily="18" charset="0"/>
              </a:rPr>
              <a:t>Jonkas</a:t>
            </a:r>
            <a:r>
              <a:rPr lang="fr-CA" sz="1600" b="1" dirty="0">
                <a:solidFill>
                  <a:srgbClr val="131313"/>
                </a:solidFill>
                <a:effectLst/>
                <a:latin typeface="Arial" panose="020B0604020202020204" pitchFamily="34" charset="0"/>
                <a:ea typeface="Times New Roman" panose="02020603050405020304" pitchFamily="18" charset="0"/>
                <a:cs typeface="Times New Roman" panose="02020603050405020304" pitchFamily="18" charset="0"/>
              </a:rPr>
              <a:t>.</a:t>
            </a:r>
          </a:p>
          <a:p>
            <a:pPr>
              <a:spcAft>
                <a:spcPts val="800"/>
              </a:spcAft>
            </a:pPr>
            <a:r>
              <a:rPr lang="fr-CA" sz="1600" dirty="0">
                <a:solidFill>
                  <a:srgbClr val="131313"/>
                </a:solidFill>
                <a:latin typeface="Arial" panose="020B0604020202020204" pitchFamily="34" charset="0"/>
              </a:rPr>
              <a:t>Après être entré dans la maison, le corps policier canadien a découvert </a:t>
            </a:r>
            <a:r>
              <a:rPr lang="fr-CA" sz="1600" dirty="0" err="1">
                <a:solidFill>
                  <a:srgbClr val="131313"/>
                </a:solidFill>
                <a:latin typeface="Arial" panose="020B0604020202020204" pitchFamily="34" charset="0"/>
              </a:rPr>
              <a:t>Vasiliev</a:t>
            </a:r>
            <a:r>
              <a:rPr lang="fr-CA" sz="1600" dirty="0">
                <a:solidFill>
                  <a:srgbClr val="131313"/>
                </a:solidFill>
                <a:latin typeface="Arial" panose="020B0604020202020204" pitchFamily="34" charset="0"/>
              </a:rPr>
              <a:t> assis dans son garage à une table avec un ordinateur portable. Le corps policier est alors parvenu à le maîtriser avant qu’il ne puisse verrouiller son ordinateur</a:t>
            </a:r>
            <a:r>
              <a:rPr lang="fr-CA" sz="1600" dirty="0">
                <a:solidFill>
                  <a:srgbClr val="131313"/>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r>
              <a:rPr lang="fr-CA" sz="1600" dirty="0">
                <a:solidFill>
                  <a:srgbClr val="131313"/>
                </a:solidFill>
                <a:effectLst/>
                <a:latin typeface="Arial" panose="020B0604020202020204" pitchFamily="34" charset="0"/>
                <a:ea typeface="Times New Roman" panose="02020603050405020304" pitchFamily="18" charset="0"/>
              </a:rPr>
              <a:t>Les agents ontariens ont découvert sur son appareil des écrans d’accès aux systèmes de </a:t>
            </a:r>
            <a:r>
              <a:rPr lang="fr-CA" sz="1600" dirty="0" err="1">
                <a:solidFill>
                  <a:srgbClr val="131313"/>
                </a:solidFill>
                <a:effectLst/>
                <a:latin typeface="Arial" panose="020B0604020202020204" pitchFamily="34" charset="0"/>
                <a:ea typeface="Times New Roman" panose="02020603050405020304" pitchFamily="18" charset="0"/>
              </a:rPr>
              <a:t>LockBit</a:t>
            </a:r>
            <a:r>
              <a:rPr lang="fr-CA" sz="1600" dirty="0">
                <a:solidFill>
                  <a:srgbClr val="131313"/>
                </a:solidFill>
                <a:effectLst/>
                <a:latin typeface="Arial" panose="020B0604020202020204" pitchFamily="34" charset="0"/>
                <a:ea typeface="Times New Roman" panose="02020603050405020304" pitchFamily="18" charset="0"/>
              </a:rPr>
              <a:t> (un logiciel de rançongiciel). Après analyse, elles ont aussi récupéré une phrase servant de mot de passe pour accéder à un portefeuille de bitcoins. Selon le FBI, il aurait servi à recevoir des paiements d’une victime du rançongiciel.</a:t>
            </a:r>
            <a:endParaRPr lang="fr-CA" sz="1600" dirty="0">
              <a:effectLst/>
              <a:latin typeface="Times New Roman" panose="02020603050405020304" pitchFamily="18" charset="0"/>
              <a:ea typeface="Times New Roman" panose="02020603050405020304" pitchFamily="18" charset="0"/>
            </a:endParaRPr>
          </a:p>
          <a:p>
            <a:pPr algn="l"/>
            <a:r>
              <a:rPr lang="fr-CA" sz="1600" dirty="0">
                <a:solidFill>
                  <a:srgbClr val="131313"/>
                </a:solidFill>
                <a:effectLst/>
                <a:latin typeface="Arial" panose="020B0604020202020204" pitchFamily="34" charset="0"/>
                <a:ea typeface="Times New Roman" panose="02020603050405020304" pitchFamily="18" charset="0"/>
              </a:rPr>
              <a:t>En août, les autorités avaient déjà trouvé chez </a:t>
            </a:r>
            <a:r>
              <a:rPr lang="fr-CA" sz="1600" dirty="0" err="1">
                <a:solidFill>
                  <a:srgbClr val="131313"/>
                </a:solidFill>
                <a:effectLst/>
                <a:latin typeface="Arial" panose="020B0604020202020204" pitchFamily="34" charset="0"/>
                <a:ea typeface="Times New Roman" panose="02020603050405020304" pitchFamily="18" charset="0"/>
              </a:rPr>
              <a:t>Vasiliev</a:t>
            </a:r>
            <a:r>
              <a:rPr lang="fr-CA" sz="1600" dirty="0">
                <a:solidFill>
                  <a:srgbClr val="131313"/>
                </a:solidFill>
                <a:effectLst/>
                <a:latin typeface="Arial" panose="020B0604020202020204" pitchFamily="34" charset="0"/>
                <a:ea typeface="Times New Roman" panose="02020603050405020304" pitchFamily="18" charset="0"/>
              </a:rPr>
              <a:t> un fichier nommé « TARGETLIST » contenant des cibles passées ou potentielles de </a:t>
            </a:r>
            <a:r>
              <a:rPr lang="fr-CA" sz="1600" dirty="0" err="1">
                <a:solidFill>
                  <a:srgbClr val="131313"/>
                </a:solidFill>
                <a:effectLst/>
                <a:latin typeface="Arial" panose="020B0604020202020204" pitchFamily="34" charset="0"/>
                <a:ea typeface="Times New Roman" panose="02020603050405020304" pitchFamily="18" charset="0"/>
              </a:rPr>
              <a:t>LockBit</a:t>
            </a:r>
            <a:r>
              <a:rPr lang="fr-CA" sz="1600" dirty="0">
                <a:solidFill>
                  <a:srgbClr val="131313"/>
                </a:solidFill>
                <a:effectLst/>
                <a:latin typeface="Arial" panose="020B0604020202020204" pitchFamily="34" charset="0"/>
                <a:ea typeface="Times New Roman" panose="02020603050405020304" pitchFamily="18" charset="0"/>
              </a:rPr>
              <a:t>, dont une entreprise du New Jersey attaquée en novembre 2021. La police a aussi trouvé des copies d’écran et des mots de passe liés à des employés d’une « victime au Canada », piratée en janvier 2022.</a:t>
            </a:r>
            <a:endParaRPr lang="fr-CA" sz="1600" dirty="0">
              <a:effectLst/>
              <a:latin typeface="Times New Roman" panose="02020603050405020304" pitchFamily="18" charset="0"/>
              <a:ea typeface="Times New Roman" panose="02020603050405020304" pitchFamily="18" charset="0"/>
            </a:endParaRPr>
          </a:p>
          <a:p>
            <a:pPr algn="l"/>
            <a:r>
              <a:rPr lang="fr-CA" sz="1600" dirty="0">
                <a:solidFill>
                  <a:srgbClr val="131313"/>
                </a:solidFill>
                <a:effectLst/>
                <a:latin typeface="Arial" panose="020B0604020202020204" pitchFamily="34" charset="0"/>
                <a:ea typeface="Times New Roman" panose="02020603050405020304" pitchFamily="18" charset="0"/>
              </a:rPr>
              <a:t>S’il est extradé, </a:t>
            </a:r>
            <a:r>
              <a:rPr lang="fr-CA" sz="1600" dirty="0" err="1">
                <a:solidFill>
                  <a:srgbClr val="131313"/>
                </a:solidFill>
                <a:effectLst/>
                <a:latin typeface="Arial" panose="020B0604020202020204" pitchFamily="34" charset="0"/>
                <a:ea typeface="Times New Roman" panose="02020603050405020304" pitchFamily="18" charset="0"/>
              </a:rPr>
              <a:t>Vasiliev</a:t>
            </a:r>
            <a:r>
              <a:rPr lang="fr-CA" sz="1600" dirty="0">
                <a:solidFill>
                  <a:srgbClr val="131313"/>
                </a:solidFill>
                <a:effectLst/>
                <a:latin typeface="Arial" panose="020B0604020202020204" pitchFamily="34" charset="0"/>
                <a:ea typeface="Times New Roman" panose="02020603050405020304" pitchFamily="18" charset="0"/>
              </a:rPr>
              <a:t> risque jusqu’à cinq ans de prison pour une « conspiration afin d’endommager intentionnellement des ordinateurs protégés et transmettre des demandes de rançon », précise le département de la Justice des États-Unis.</a:t>
            </a:r>
            <a:endParaRPr lang="fr-CA" sz="1600" dirty="0">
              <a:effectLst/>
              <a:latin typeface="Times New Roman" panose="02020603050405020304" pitchFamily="18" charset="0"/>
              <a:ea typeface="Times New Roman" panose="02020603050405020304" pitchFamily="18" charset="0"/>
            </a:endParaRPr>
          </a:p>
          <a:p>
            <a:endParaRPr lang="fr-CA" dirty="0"/>
          </a:p>
        </p:txBody>
      </p:sp>
    </p:spTree>
    <p:extLst>
      <p:ext uri="{BB962C8B-B14F-4D97-AF65-F5344CB8AC3E}">
        <p14:creationId xmlns:p14="http://schemas.microsoft.com/office/powerpoint/2010/main" val="3913026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noProof="0" dirty="0" err="1"/>
              <a:t>Forensique</a:t>
            </a:r>
            <a:r>
              <a:rPr lang="fr-CA" noProof="0" dirty="0"/>
              <a:t>, </a:t>
            </a:r>
            <a:r>
              <a:rPr lang="fr-CA" noProof="0" dirty="0" err="1"/>
              <a:t>forensics</a:t>
            </a:r>
            <a:endParaRPr lang="fr-CA" noProof="0" dirty="0"/>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6</a:t>
            </a:fld>
            <a:endParaRPr lang="fr-CA">
              <a:solidFill>
                <a:srgbClr val="FFFFFF"/>
              </a:solidFill>
            </a:endParaRPr>
          </a:p>
        </p:txBody>
      </p:sp>
      <p:sp>
        <p:nvSpPr>
          <p:cNvPr id="4" name="Espace réservé du contenu 3"/>
          <p:cNvSpPr>
            <a:spLocks noGrp="1"/>
          </p:cNvSpPr>
          <p:nvPr>
            <p:ph sz="quarter" idx="1"/>
          </p:nvPr>
        </p:nvSpPr>
        <p:spPr/>
        <p:txBody>
          <a:bodyPr>
            <a:normAutofit lnSpcReduction="10000"/>
          </a:bodyPr>
          <a:lstStyle/>
          <a:p>
            <a:r>
              <a:rPr lang="fr-CA" noProof="0" dirty="0"/>
              <a:t>Le nom ‘</a:t>
            </a:r>
            <a:r>
              <a:rPr lang="fr-CA" noProof="0" dirty="0" err="1"/>
              <a:t>forensique</a:t>
            </a:r>
            <a:r>
              <a:rPr lang="fr-CA" noProof="0" dirty="0"/>
              <a:t>’ est parfois considéré un anglicisme</a:t>
            </a:r>
          </a:p>
          <a:p>
            <a:pPr lvl="1"/>
            <a:r>
              <a:rPr lang="fr-CA" noProof="0" dirty="0"/>
              <a:t>Mais il vient du latin: Forum, qui était le lieu de jugement</a:t>
            </a:r>
          </a:p>
          <a:p>
            <a:r>
              <a:rPr lang="fr-CA" noProof="0" dirty="0"/>
              <a:t>Il y a des diplômes en sciences </a:t>
            </a:r>
            <a:r>
              <a:rPr lang="fr-CA" noProof="0" dirty="0" err="1"/>
              <a:t>forensiques</a:t>
            </a:r>
            <a:r>
              <a:rPr lang="fr-CA" noProof="0" dirty="0"/>
              <a:t> à l’Université de Lausanne</a:t>
            </a:r>
          </a:p>
          <a:p>
            <a:r>
              <a:rPr lang="fr-CA" noProof="0" dirty="0"/>
              <a:t>Plusieurs préfèrent parler de ‘sciences judiciaires’, ou ‘techniques d’investigation’, etc.</a:t>
            </a:r>
          </a:p>
          <a:p>
            <a:r>
              <a:rPr lang="fr-CA" noProof="0" dirty="0"/>
              <a:t>‘Informatique </a:t>
            </a:r>
            <a:r>
              <a:rPr lang="fr-CA" noProof="0" dirty="0" err="1"/>
              <a:t>forensique</a:t>
            </a:r>
            <a:r>
              <a:rPr lang="fr-CA" noProof="0" dirty="0"/>
              <a:t>’ sonne un peu mal et on parle plutôt d’ « informatique légale »</a:t>
            </a:r>
          </a:p>
          <a:p>
            <a:endParaRPr lang="fr-CA" noProof="0" dirty="0"/>
          </a:p>
        </p:txBody>
      </p:sp>
    </p:spTree>
    <p:extLst>
      <p:ext uri="{BB962C8B-B14F-4D97-AF65-F5344CB8AC3E}">
        <p14:creationId xmlns:p14="http://schemas.microsoft.com/office/powerpoint/2010/main" val="4254574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Réglementation et professionnalité</a:t>
            </a:r>
          </a:p>
        </p:txBody>
      </p:sp>
      <p:sp>
        <p:nvSpPr>
          <p:cNvPr id="3" name="Espace réservé du numéro de diapositive 2"/>
          <p:cNvSpPr>
            <a:spLocks noGrp="1"/>
          </p:cNvSpPr>
          <p:nvPr>
            <p:ph type="sldNum" sz="quarter" idx="12"/>
          </p:nvPr>
        </p:nvSpPr>
        <p:spPr/>
        <p:txBody>
          <a:bodyPr>
            <a:normAutofit fontScale="85000" lnSpcReduction="20000"/>
          </a:bodyPr>
          <a:lstStyle/>
          <a:p>
            <a:fld id="{1AD93096-5B34-4342-9326-69289CEAE4C2}" type="slidenum">
              <a:rPr lang="fr-CA" smtClean="0"/>
              <a:pPr/>
              <a:t>7</a:t>
            </a:fld>
            <a:endParaRPr lang="fr-CA">
              <a:solidFill>
                <a:srgbClr val="FFFFFF"/>
              </a:solidFill>
            </a:endParaRPr>
          </a:p>
        </p:txBody>
      </p:sp>
      <p:sp>
        <p:nvSpPr>
          <p:cNvPr id="4" name="Espace réservé du contenu 3"/>
          <p:cNvSpPr>
            <a:spLocks noGrp="1"/>
          </p:cNvSpPr>
          <p:nvPr>
            <p:ph sz="quarter" idx="1"/>
          </p:nvPr>
        </p:nvSpPr>
        <p:spPr/>
        <p:txBody>
          <a:bodyPr>
            <a:normAutofit fontScale="92500" lnSpcReduction="10000"/>
          </a:bodyPr>
          <a:lstStyle/>
          <a:p>
            <a:r>
              <a:rPr lang="fr-CA" dirty="0"/>
              <a:t>Le sujet ‘</a:t>
            </a:r>
            <a:r>
              <a:rPr lang="fr-CA" dirty="0" err="1"/>
              <a:t>cyberforensique</a:t>
            </a:r>
            <a:r>
              <a:rPr lang="fr-CA" dirty="0"/>
              <a:t>’ est déjà très règlementé</a:t>
            </a:r>
          </a:p>
          <a:p>
            <a:pPr lvl="1"/>
            <a:r>
              <a:rPr lang="fr-CA" dirty="0"/>
              <a:t>Plusieurs normes internationales</a:t>
            </a:r>
          </a:p>
          <a:p>
            <a:pPr lvl="1"/>
            <a:r>
              <a:rPr lang="fr-CA" dirty="0"/>
              <a:t>Plusieurs outils, gratuits et payants</a:t>
            </a:r>
          </a:p>
          <a:p>
            <a:r>
              <a:rPr lang="fr-CA" dirty="0"/>
              <a:t>Plusieurs certifications professionnelles et programmes de cours sont disponibles </a:t>
            </a:r>
          </a:p>
          <a:p>
            <a:pPr lvl="2"/>
            <a:r>
              <a:rPr lang="fr-CA" dirty="0" err="1"/>
              <a:t>Cerfified</a:t>
            </a:r>
            <a:r>
              <a:rPr lang="fr-CA" dirty="0"/>
              <a:t> cyber </a:t>
            </a:r>
            <a:r>
              <a:rPr lang="fr-CA" dirty="0" err="1"/>
              <a:t>forensics</a:t>
            </a:r>
            <a:r>
              <a:rPr lang="fr-CA" dirty="0"/>
              <a:t> </a:t>
            </a:r>
            <a:r>
              <a:rPr lang="fr-CA" dirty="0" err="1"/>
              <a:t>professional</a:t>
            </a:r>
            <a:r>
              <a:rPr lang="fr-CA" dirty="0"/>
              <a:t> – CCFP</a:t>
            </a:r>
          </a:p>
          <a:p>
            <a:pPr lvl="2"/>
            <a:r>
              <a:rPr lang="fr-CA" dirty="0" err="1"/>
              <a:t>Certified</a:t>
            </a:r>
            <a:r>
              <a:rPr lang="fr-CA" dirty="0"/>
              <a:t> </a:t>
            </a:r>
            <a:r>
              <a:rPr lang="fr-CA" dirty="0" err="1"/>
              <a:t>cybersecurity</a:t>
            </a:r>
            <a:r>
              <a:rPr lang="fr-CA" dirty="0"/>
              <a:t> </a:t>
            </a:r>
            <a:r>
              <a:rPr lang="fr-CA" dirty="0" err="1"/>
              <a:t>forensics</a:t>
            </a:r>
            <a:r>
              <a:rPr lang="fr-CA" dirty="0"/>
              <a:t> </a:t>
            </a:r>
            <a:r>
              <a:rPr lang="fr-CA" dirty="0" err="1"/>
              <a:t>analyst</a:t>
            </a:r>
            <a:r>
              <a:rPr lang="fr-CA" dirty="0"/>
              <a:t> – CSFA</a:t>
            </a:r>
          </a:p>
          <a:p>
            <a:pPr lvl="2"/>
            <a:r>
              <a:rPr lang="fr-CA" dirty="0"/>
              <a:t> Computer </a:t>
            </a:r>
            <a:r>
              <a:rPr lang="fr-CA" dirty="0" err="1"/>
              <a:t>forensics</a:t>
            </a:r>
            <a:r>
              <a:rPr lang="fr-CA" dirty="0"/>
              <a:t> examiner – CMPFOR</a:t>
            </a:r>
          </a:p>
          <a:p>
            <a:pPr lvl="2"/>
            <a:r>
              <a:rPr lang="fr-CA" dirty="0"/>
              <a:t>…. autres</a:t>
            </a:r>
          </a:p>
          <a:p>
            <a:r>
              <a:rPr lang="fr-CA" dirty="0"/>
              <a:t>Des recherches web conduiront à beaucoup d’informations et ressources</a:t>
            </a:r>
          </a:p>
        </p:txBody>
      </p:sp>
    </p:spTree>
    <p:extLst>
      <p:ext uri="{BB962C8B-B14F-4D97-AF65-F5344CB8AC3E}">
        <p14:creationId xmlns:p14="http://schemas.microsoft.com/office/powerpoint/2010/main" val="352399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41F04E-28E9-407A-BF2E-C08BC6E65AF0}"/>
              </a:ext>
            </a:extLst>
          </p:cNvPr>
          <p:cNvSpPr>
            <a:spLocks noGrp="1"/>
          </p:cNvSpPr>
          <p:nvPr>
            <p:ph type="title"/>
          </p:nvPr>
        </p:nvSpPr>
        <p:spPr/>
        <p:txBody>
          <a:bodyPr>
            <a:normAutofit fontScale="90000"/>
          </a:bodyPr>
          <a:lstStyle/>
          <a:p>
            <a:r>
              <a:rPr lang="fr-CA" dirty="0"/>
              <a:t>Deux préoccupations fondamentales</a:t>
            </a:r>
          </a:p>
        </p:txBody>
      </p:sp>
      <p:sp>
        <p:nvSpPr>
          <p:cNvPr id="3" name="Espace réservé du numéro de diapositive 2">
            <a:extLst>
              <a:ext uri="{FF2B5EF4-FFF2-40B4-BE49-F238E27FC236}">
                <a16:creationId xmlns:a16="http://schemas.microsoft.com/office/drawing/2014/main" id="{0393026E-E354-4C38-BD39-580AF19EA7BC}"/>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8</a:t>
            </a:fld>
            <a:endParaRPr lang="fr-CA">
              <a:solidFill>
                <a:srgbClr val="FFFFFF"/>
              </a:solidFill>
            </a:endParaRPr>
          </a:p>
        </p:txBody>
      </p:sp>
      <p:sp>
        <p:nvSpPr>
          <p:cNvPr id="4" name="Espace réservé du contenu 3">
            <a:extLst>
              <a:ext uri="{FF2B5EF4-FFF2-40B4-BE49-F238E27FC236}">
                <a16:creationId xmlns:a16="http://schemas.microsoft.com/office/drawing/2014/main" id="{9A6AEF56-5B63-4675-A1FD-05C81535D44F}"/>
              </a:ext>
            </a:extLst>
          </p:cNvPr>
          <p:cNvSpPr>
            <a:spLocks noGrp="1"/>
          </p:cNvSpPr>
          <p:nvPr>
            <p:ph sz="quarter" idx="1"/>
          </p:nvPr>
        </p:nvSpPr>
        <p:spPr/>
        <p:txBody>
          <a:bodyPr>
            <a:normAutofit fontScale="92500" lnSpcReduction="20000"/>
          </a:bodyPr>
          <a:lstStyle/>
          <a:p>
            <a:r>
              <a:rPr lang="fr-CA" dirty="0"/>
              <a:t>1) </a:t>
            </a:r>
            <a:r>
              <a:rPr lang="fr-CA" b="1" dirty="0"/>
              <a:t>Obtention légale des preuves</a:t>
            </a:r>
          </a:p>
          <a:p>
            <a:pPr lvl="1"/>
            <a:r>
              <a:rPr lang="fr-CA" dirty="0"/>
              <a:t>Conforme aux droits et libertés</a:t>
            </a:r>
          </a:p>
          <a:p>
            <a:r>
              <a:rPr lang="fr-CA" dirty="0"/>
              <a:t>2) </a:t>
            </a:r>
            <a:r>
              <a:rPr lang="fr-CA" b="1" dirty="0"/>
              <a:t>Préservation légale des preuves</a:t>
            </a:r>
          </a:p>
          <a:p>
            <a:pPr lvl="1"/>
            <a:r>
              <a:rPr lang="fr-CA" dirty="0"/>
              <a:t>Authenticité, intégrité, non contamination</a:t>
            </a:r>
          </a:p>
          <a:p>
            <a:r>
              <a:rPr lang="fr-CA" dirty="0"/>
              <a:t>Ces deux caractéristiques des preuves doivent être prouvées en cour et ceci peut constituer un véritable ‘procès dans le procès’</a:t>
            </a:r>
          </a:p>
          <a:p>
            <a:r>
              <a:rPr lang="fr-CA" dirty="0"/>
              <a:t>Certaines preuves peuvent être déclarées </a:t>
            </a:r>
            <a:r>
              <a:rPr lang="fr-CA" i="1" dirty="0"/>
              <a:t>inadmissibles</a:t>
            </a:r>
            <a:r>
              <a:rPr lang="fr-CA" dirty="0"/>
              <a:t> et tout un procès peut être déclaré invalide si on a utilisé des preuves qui ne sont pas valides selon les critères</a:t>
            </a:r>
          </a:p>
          <a:p>
            <a:pPr lvl="1"/>
            <a:endParaRPr lang="fr-CA" dirty="0"/>
          </a:p>
        </p:txBody>
      </p:sp>
    </p:spTree>
    <p:extLst>
      <p:ext uri="{BB962C8B-B14F-4D97-AF65-F5344CB8AC3E}">
        <p14:creationId xmlns:p14="http://schemas.microsoft.com/office/powerpoint/2010/main" val="749014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5A048E-1965-457E-BCF1-8F7FCF9B398A}"/>
              </a:ext>
            </a:extLst>
          </p:cNvPr>
          <p:cNvSpPr>
            <a:spLocks noGrp="1"/>
          </p:cNvSpPr>
          <p:nvPr>
            <p:ph type="title"/>
          </p:nvPr>
        </p:nvSpPr>
        <p:spPr/>
        <p:txBody>
          <a:bodyPr/>
          <a:lstStyle/>
          <a:p>
            <a:r>
              <a:rPr lang="fr-CA" dirty="0"/>
              <a:t>Différents lois impliquées</a:t>
            </a:r>
          </a:p>
        </p:txBody>
      </p:sp>
      <p:sp>
        <p:nvSpPr>
          <p:cNvPr id="3" name="Espace réservé du numéro de diapositive 2">
            <a:extLst>
              <a:ext uri="{FF2B5EF4-FFF2-40B4-BE49-F238E27FC236}">
                <a16:creationId xmlns:a16="http://schemas.microsoft.com/office/drawing/2014/main" id="{BA1AE1B2-F533-47C6-83B3-E76CBA56FAD0}"/>
              </a:ext>
            </a:extLst>
          </p:cNvPr>
          <p:cNvSpPr>
            <a:spLocks noGrp="1"/>
          </p:cNvSpPr>
          <p:nvPr>
            <p:ph type="sldNum" sz="quarter" idx="12"/>
          </p:nvPr>
        </p:nvSpPr>
        <p:spPr/>
        <p:txBody>
          <a:bodyPr>
            <a:normAutofit fontScale="85000" lnSpcReduction="20000"/>
          </a:bodyPr>
          <a:lstStyle/>
          <a:p>
            <a:fld id="{1AD93096-5B34-4342-9326-69289CEAE4C2}" type="slidenum">
              <a:rPr lang="fr-CA" smtClean="0"/>
              <a:pPr/>
              <a:t>9</a:t>
            </a:fld>
            <a:endParaRPr lang="fr-CA">
              <a:solidFill>
                <a:srgbClr val="FFFFFF"/>
              </a:solidFill>
            </a:endParaRPr>
          </a:p>
        </p:txBody>
      </p:sp>
      <p:sp>
        <p:nvSpPr>
          <p:cNvPr id="4" name="Espace réservé du contenu 3">
            <a:extLst>
              <a:ext uri="{FF2B5EF4-FFF2-40B4-BE49-F238E27FC236}">
                <a16:creationId xmlns:a16="http://schemas.microsoft.com/office/drawing/2014/main" id="{4980CB69-13CB-487A-895A-06F984F9807F}"/>
              </a:ext>
            </a:extLst>
          </p:cNvPr>
          <p:cNvSpPr>
            <a:spLocks noGrp="1"/>
          </p:cNvSpPr>
          <p:nvPr>
            <p:ph sz="quarter" idx="1"/>
          </p:nvPr>
        </p:nvSpPr>
        <p:spPr/>
        <p:txBody>
          <a:bodyPr/>
          <a:lstStyle/>
          <a:p>
            <a:r>
              <a:rPr lang="fr-CA" dirty="0"/>
              <a:t>Pour les principes généraux:</a:t>
            </a:r>
          </a:p>
          <a:p>
            <a:pPr lvl="1"/>
            <a:r>
              <a:rPr lang="fr-CA" dirty="0"/>
              <a:t>Charte des droits et libertés du Canada</a:t>
            </a:r>
          </a:p>
          <a:p>
            <a:pPr lvl="1"/>
            <a:r>
              <a:rPr lang="fr-CA" dirty="0"/>
              <a:t>Charte des droits et libertés du Québec</a:t>
            </a:r>
          </a:p>
          <a:p>
            <a:r>
              <a:rPr lang="fr-CA" dirty="0"/>
              <a:t>Pour les détails:</a:t>
            </a:r>
          </a:p>
          <a:p>
            <a:pPr lvl="1"/>
            <a:r>
              <a:rPr lang="fr-CA" dirty="0"/>
              <a:t>Code pénal du Canada, Partie XV (arts. 483 et </a:t>
            </a:r>
            <a:r>
              <a:rPr lang="fr-CA" dirty="0" err="1"/>
              <a:t>suivs</a:t>
            </a:r>
            <a:r>
              <a:rPr lang="fr-CA" dirty="0"/>
              <a:t>)</a:t>
            </a:r>
          </a:p>
          <a:p>
            <a:pPr lvl="1"/>
            <a:r>
              <a:rPr lang="fr-CA" dirty="0"/>
              <a:t>Code de procédure pénale du Québec </a:t>
            </a:r>
          </a:p>
        </p:txBody>
      </p:sp>
    </p:spTree>
    <p:extLst>
      <p:ext uri="{BB962C8B-B14F-4D97-AF65-F5344CB8AC3E}">
        <p14:creationId xmlns:p14="http://schemas.microsoft.com/office/powerpoint/2010/main" val="31333323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786E968-A0F2-47D4-8CE8-3393AEDB07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 scolaire</Template>
  <TotalTime>0</TotalTime>
  <Words>4097</Words>
  <Application>Microsoft Office PowerPoint</Application>
  <PresentationFormat>Affichage à l'écran (4:3)</PresentationFormat>
  <Paragraphs>378</Paragraphs>
  <Slides>52</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52</vt:i4>
      </vt:variant>
    </vt:vector>
  </HeadingPairs>
  <TitlesOfParts>
    <vt:vector size="61" baseType="lpstr">
      <vt:lpstr>Arial</vt:lpstr>
      <vt:lpstr>Calibri</vt:lpstr>
      <vt:lpstr>Helvetica Neue</vt:lpstr>
      <vt:lpstr>Times New Roman</vt:lpstr>
      <vt:lpstr>Tw Cen MT</vt:lpstr>
      <vt:lpstr>Verdana</vt:lpstr>
      <vt:lpstr>Wingdings</vt:lpstr>
      <vt:lpstr>Wingdings 2</vt:lpstr>
      <vt:lpstr>Médian</vt:lpstr>
      <vt:lpstr>CYB 1033:  Aspects légaux de la cybersécurité Chapitre 6 L’INVESTIGATION</vt:lpstr>
      <vt:lpstr>Buts principaux du processus d’investigation</vt:lpstr>
      <vt:lpstr>Le procédé d’investigation très en général</vt:lpstr>
      <vt:lpstr>Vaste portée de l’investigation informatique</vt:lpstr>
      <vt:lpstr>Sciences Forensiques</vt:lpstr>
      <vt:lpstr>Forensique, forensics</vt:lpstr>
      <vt:lpstr>Réglementation et professionnalité</vt:lpstr>
      <vt:lpstr>Deux préoccupations fondamentales</vt:lpstr>
      <vt:lpstr>Différents lois impliquées</vt:lpstr>
      <vt:lpstr>Obtention légale des preuves</vt:lpstr>
      <vt:lpstr>Le fardeau de la preuve</vt:lpstr>
      <vt:lpstr>Forces en contraste</vt:lpstr>
      <vt:lpstr>La Charte des droits et libertés Art. 8</vt:lpstr>
      <vt:lpstr>La Charte Art. 24(2)</vt:lpstr>
      <vt:lpstr>Déconsidérer:  Sentence de la Cour Suprème</vt:lpstr>
      <vt:lpstr>Charte des droits et libertés, Québec http://legisquebec.gouv.qc.ca/fr/showdoc/cs/C-12</vt:lpstr>
      <vt:lpstr>Étude détaillé disponible</vt:lpstr>
      <vt:lpstr>Code criminel sur la preuve</vt:lpstr>
      <vt:lpstr>Présentation PowerPoint</vt:lpstr>
      <vt:lpstr>Pouvoirs de la police</vt:lpstr>
      <vt:lpstr>Droit d’accès légal à l’ordi</vt:lpstr>
      <vt:lpstr>Pouvoirs de la police sans mandat</vt:lpstr>
      <vt:lpstr>Mandats</vt:lpstr>
      <vt:lpstr>Détails dans l’art. 487</vt:lpstr>
      <vt:lpstr>Ordre de préservation</vt:lpstr>
      <vt:lpstr>Pour les systèmes informatiques</vt:lpstr>
      <vt:lpstr>Surveillance électronique</vt:lpstr>
      <vt:lpstr>Quelques précédents juridiques</vt:lpstr>
      <vt:lpstr>Cas délicat</vt:lpstr>
      <vt:lpstr>Types de preuves informatiques</vt:lpstr>
      <vt:lpstr>Différents supports</vt:lpstr>
      <vt:lpstr>Données et métadonnées</vt:lpstr>
      <vt:lpstr>Preuve d’authenticité et intégrité</vt:lpstr>
      <vt:lpstr>Codes d’authentification de messages</vt:lpstr>
      <vt:lpstr> MAC: Message Authentification Code (Wikipédia)</vt:lpstr>
      <vt:lpstr>Copie de l’information</vt:lpstr>
      <vt:lpstr>Utilisation de logiciels normaux</vt:lpstr>
      <vt:lpstr>Utilisation de logiciels spécialisés</vt:lpstr>
      <vt:lpstr>Techniques utilisées pas les criminels avertis</vt:lpstr>
      <vt:lpstr>‘Porte d’arrière’ contre le cryptage </vt:lpstr>
      <vt:lpstr>Stéganographie</vt:lpstr>
      <vt:lpstr>Steganalyse</vt:lpstr>
      <vt:lpstr>Loi sur la preuve au Canada</vt:lpstr>
      <vt:lpstr>Authentification</vt:lpstr>
      <vt:lpstr>Authentification (ctn.)</vt:lpstr>
      <vt:lpstr>Normes reliées dans LPRPDE</vt:lpstr>
      <vt:lpstr>Loi de procédure pénale Québec</vt:lpstr>
      <vt:lpstr>Autorisation à perquisitionner</vt:lpstr>
      <vt:lpstr>Destruction de preuves</vt:lpstr>
      <vt:lpstr>Question de révision</vt:lpstr>
      <vt:lpstr>Exercice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2016-12-14T20:23:27Z</dcterms:created>
  <dcterms:modified xsi:type="dcterms:W3CDTF">2022-12-15T22:12:54Z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TC101671259990</vt:lpwstr>
  </property>
</Properties>
</file>