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7"/>
  </p:notesMasterIdLst>
  <p:sldIdLst>
    <p:sldId id="256" r:id="rId3"/>
    <p:sldId id="257" r:id="rId4"/>
    <p:sldId id="262" r:id="rId5"/>
    <p:sldId id="263" r:id="rId6"/>
    <p:sldId id="270" r:id="rId7"/>
    <p:sldId id="271" r:id="rId8"/>
    <p:sldId id="258" r:id="rId9"/>
    <p:sldId id="259" r:id="rId10"/>
    <p:sldId id="267" r:id="rId11"/>
    <p:sldId id="269" r:id="rId12"/>
    <p:sldId id="265" r:id="rId13"/>
    <p:sldId id="261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72C4C47-8970-44BD-9193-F589FEF863AD}">
          <p14:sldIdLst>
            <p14:sldId id="256"/>
            <p14:sldId id="257"/>
            <p14:sldId id="262"/>
            <p14:sldId id="263"/>
            <p14:sldId id="270"/>
          </p14:sldIdLst>
        </p14:section>
        <p14:section name="Section sans titre" id="{1939A995-5608-4D72-B825-AF0BF607C2EC}">
          <p14:sldIdLst>
            <p14:sldId id="271"/>
            <p14:sldId id="258"/>
            <p14:sldId id="259"/>
            <p14:sldId id="267"/>
            <p14:sldId id="269"/>
            <p14:sldId id="265"/>
            <p14:sldId id="261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781" autoAdjust="0"/>
  </p:normalViewPr>
  <p:slideViewPr>
    <p:cSldViewPr>
      <p:cViewPr varScale="1">
        <p:scale>
          <a:sx n="117" d="100"/>
          <a:sy n="117" d="100"/>
        </p:scale>
        <p:origin x="118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2447E72A-D913-4DC2-9E0A-E520CE8FCC86}" type="datetimeFigureOut">
              <a:rPr lang="fr-FR"/>
              <a:pPr/>
              <a:t>03/11/2022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5D78FC6-CE17-4259-A63C-DDFC12E048FC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fr-FR" sz="2000">
                <a:solidFill>
                  <a:srgbClr val="FFFFFF"/>
                </a:solidFill>
              </a:defRPr>
            </a:lvl1pPr>
          </a:lstStyle>
          <a:p>
            <a:pPr algn="ctr"/>
            <a:fld id="{AE3F4F96-1AAD-40C9-83F8-F2A2F8E47D19}" type="datetime8">
              <a:rPr lang="fr-FR" smtClean="0"/>
              <a:t>03/11/2022 12:17</a:t>
            </a:fld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fr-FR">
                <a:solidFill>
                  <a:schemeClr val="tx2"/>
                </a:solidFill>
              </a:defRPr>
            </a:lvl1pPr>
          </a:lstStyle>
          <a:p>
            <a:pPr algn="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DC5B-DA1D-49E2-995A-FC8083FCC14E}" type="datetime8">
              <a:rPr lang="fr-FR" smtClean="0">
                <a:solidFill>
                  <a:schemeClr val="tx2"/>
                </a:solidFill>
              </a:rPr>
              <a:t>03/11/2022 12:17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2809ED-18EC-4D4F-8199-F886851F5D60}" type="datetime8">
              <a:rPr lang="fr-FR" smtClean="0">
                <a:solidFill>
                  <a:schemeClr val="tx2"/>
                </a:solidFill>
              </a:rPr>
              <a:t>03/11/2022 12:17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EB90-4302-4F9C-ABC6-5BEBA7592DF9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fr-FR" sz="2800">
                <a:solidFill>
                  <a:schemeClr val="tx2"/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fr-FR"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D49-3BF6-4688-8E0B-B222D5C78A16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fr-F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E5F9F-2501-4CCB-847F-9006506A00DA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7FDE6C-4276-4FF6-8E9A-FF61D5089139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C002-30BE-4618-8328-F40A8694E8A1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8681-7E02-47E9-889D-D5804EA54A5E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fr-FR" sz="44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7C78-59E6-423F-9EE6-03E8B81A0FC5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fr-FR" sz="1700"/>
            </a:lvl1pPr>
            <a:lvl2pPr>
              <a:buFontTx/>
              <a:buNone/>
              <a:defRPr lang="fr-FR" sz="1200"/>
            </a:lvl2pPr>
            <a:lvl3pPr>
              <a:buFontTx/>
              <a:buNone/>
              <a:defRPr lang="fr-FR" sz="1000"/>
            </a:lvl3pPr>
            <a:lvl4pPr>
              <a:buFontTx/>
              <a:buNone/>
              <a:defRPr lang="fr-FR" sz="900"/>
            </a:lvl4pPr>
            <a:lvl5pPr>
              <a:buFontTx/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fr-FR"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5DD1CC-B466-4667-812A-6BF84995B105}" type="datetime8">
              <a:rPr lang="fr-FR" smtClean="0"/>
              <a:t>03/11/2022 12:17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fr-FR" sz="2800"/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fr-FR" sz="3200"/>
            </a:lvl1pPr>
          </a:lstStyle>
          <a:p>
            <a:r>
              <a:rPr lang="fr-FR"/>
              <a:t>Cliquez sur l'icône pour ajouter une image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E934F4DB-20EE-4C3D-8ACF-E8451C54EF35}" type="datetime8">
              <a:rPr lang="fr-FR" smtClean="0">
                <a:solidFill>
                  <a:schemeClr val="tx2"/>
                </a:solidFill>
              </a:rPr>
              <a:t>03/11/2022 12:17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cybercrim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/-/conventions/rms/0900001680081610" TargetMode="External"/><Relationship Id="rId2" Type="http://schemas.openxmlformats.org/officeDocument/2006/relationships/hyperlink" Target="http://www.europarl.europa.eu/meetdocs/2014_2019/documents/libe/dv/7_conv_budapest_/7_conv_budapest_f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Blanchiment_d%27argent" TargetMode="External"/><Relationship Id="rId2" Type="http://schemas.openxmlformats.org/officeDocument/2006/relationships/hyperlink" Target="https://fr.wikipedia.org/wiki/Criminalit%C3%A9_transnationa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Corrup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rmAutofit fontScale="90000"/>
          </a:bodyPr>
          <a:lstStyle/>
          <a:p>
            <a:r>
              <a:rPr lang="fr-CA" dirty="0"/>
              <a:t>CYB1033</a:t>
            </a:r>
            <a:r>
              <a:rPr lang="fr-CA" noProof="0" dirty="0"/>
              <a:t>: </a:t>
            </a:r>
            <a:br>
              <a:rPr lang="fr-CA" noProof="0" dirty="0"/>
            </a:br>
            <a:r>
              <a:rPr lang="fr-CA" sz="4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Aspects légaux de la cybersécurité</a:t>
            </a:r>
            <a:br>
              <a:rPr lang="fr-CA" noProof="0" dirty="0"/>
            </a:br>
            <a:r>
              <a:rPr lang="fr-CA" noProof="0" dirty="0"/>
              <a:t> Chapitre </a:t>
            </a:r>
            <a:r>
              <a:rPr lang="fr-CA" dirty="0"/>
              <a:t>5</a:t>
            </a:r>
            <a:br>
              <a:rPr lang="fr-CA" sz="3600" noProof="0" dirty="0"/>
            </a:br>
            <a:r>
              <a:rPr lang="fr-CA" sz="3600" noProof="0" dirty="0"/>
              <a:t>La Convention de Budapest Et reliées</a:t>
            </a:r>
            <a:endParaRPr lang="fr-CA" noProof="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      Luigi Logrippo w3.uqo.ca/</a:t>
            </a:r>
            <a:r>
              <a:rPr lang="fr-CA" b="1" noProof="0" dirty="0" err="1"/>
              <a:t>luigi</a:t>
            </a:r>
            <a:r>
              <a:rPr lang="fr-CA" noProof="0" dirty="0"/>
              <a:t>/CYB1033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UQO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CA" smtClean="0"/>
              <a:pPr/>
              <a:t>1</a:t>
            </a:fld>
            <a:endParaRPr lang="fr-CA">
              <a:solidFill>
                <a:schemeClr val="tx2"/>
              </a:solidFill>
            </a:endParaRPr>
          </a:p>
        </p:txBody>
      </p:sp>
      <p:pic>
        <p:nvPicPr>
          <p:cNvPr id="6" name="Image 1" descr="cid:image002.jpg@01D12769.B42862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462"/>
            <a:ext cx="1219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 descr="Image result for no copyright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136" y="6159293"/>
            <a:ext cx="448129" cy="4481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C42D6-16A0-8EB0-4131-5BAF630A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Chapitre </a:t>
            </a:r>
            <a:r>
              <a:rPr lang="fr-CA" dirty="0" err="1"/>
              <a:t>ctn</a:t>
            </a:r>
            <a:r>
              <a:rPr lang="fr-CA" dirty="0"/>
              <a:t>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85D6321-FFAD-0589-3A46-BE625EB3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10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F15E69-2718-3750-0D65-FE5312D4D8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Chap. III Coopération internationale</a:t>
            </a:r>
          </a:p>
          <a:p>
            <a:pPr lvl="1"/>
            <a:r>
              <a:rPr lang="fr-CA" dirty="0"/>
              <a:t>Sect. I Principes Généraux</a:t>
            </a:r>
          </a:p>
          <a:p>
            <a:pPr lvl="2"/>
            <a:r>
              <a:rPr lang="fr-CA" dirty="0"/>
              <a:t>Titre 2 Extradition</a:t>
            </a:r>
          </a:p>
          <a:p>
            <a:pPr lvl="2"/>
            <a:r>
              <a:rPr lang="fr-CA" dirty="0"/>
              <a:t>Titre 2 Entraide</a:t>
            </a:r>
          </a:p>
          <a:p>
            <a:pPr lvl="2"/>
            <a:r>
              <a:rPr lang="fr-CA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418529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F0C75-9574-4645-84FE-E780996C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Protocoles additionnels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3E9E009-A2BF-4FF6-8E6A-8946CAB4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11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F11B71-66CC-4BD4-8F6B-6C0B78A6D8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1)Protocole relatif à l'incrimination d'actes de nature raciste et xénophobe commis par le biais de systèmes informatiques (STE n° 189)(an 2003)</a:t>
            </a:r>
          </a:p>
          <a:p>
            <a:pPr lvl="1"/>
            <a:r>
              <a:rPr lang="fr-CA" dirty="0"/>
              <a:t>Signé mais pas ratifié par le Canada</a:t>
            </a:r>
          </a:p>
          <a:p>
            <a:r>
              <a:rPr lang="fr-CA" dirty="0"/>
              <a:t>2) Deuxième protocole additionnel à la Convention sur la cybercriminalité relatif au renforcement de la coopération et de la divulgation de preuves électroniques </a:t>
            </a:r>
          </a:p>
          <a:p>
            <a:pPr lvl="1"/>
            <a:r>
              <a:rPr lang="fr-CA" dirty="0"/>
              <a:t>Encore en préparation: </a:t>
            </a:r>
            <a:r>
              <a:rPr lang="fr-CA" dirty="0">
                <a:hlinkClick r:id="rId2"/>
              </a:rPr>
              <a:t>http://www.coe.int/cybercrime</a:t>
            </a:r>
            <a:endParaRPr lang="fr-CA" dirty="0"/>
          </a:p>
          <a:p>
            <a:pPr lvl="1"/>
            <a:r>
              <a:rPr lang="fr-CA" dirty="0"/>
              <a:t>https://incyber.fr/convention-budapest-deuxieme-protocole-lutter-contre-cybercriminalite/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703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Lecture en classe de la convention </a:t>
            </a:r>
            <a:r>
              <a:rPr lang="fr-CA"/>
              <a:t>et du protocole </a:t>
            </a:r>
            <a:r>
              <a:rPr lang="fr-CA" dirty="0"/>
              <a:t>ajouté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12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http://www.europarl.europa.eu/meetdocs/2014_2019/documents/libe/dv/7_conv_budapest_/7_conv_budapest_fr.pdf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https://www.coe.int/en/web/conventions/full-list/-/conventions/rms/0900001680081610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427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904429-6820-497F-93E7-581B46A4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convention de </a:t>
            </a:r>
            <a:r>
              <a:rPr lang="fr-CA" dirty="0" err="1"/>
              <a:t>Palermo</a:t>
            </a: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86E532E-5F4A-4FFD-8CD0-6DE69223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13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93A81C-4AD4-4A00-AED0-44888B9BCD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Le Canada adhère aussi à cette convention de l’an 2000, </a:t>
            </a:r>
            <a:r>
              <a:rPr lang="fr-CA" dirty="0" err="1"/>
              <a:t>appélée</a:t>
            </a:r>
            <a:r>
              <a:rPr lang="fr-CA" dirty="0"/>
              <a:t> </a:t>
            </a:r>
          </a:p>
          <a:p>
            <a:pPr lvl="1"/>
            <a:r>
              <a:rPr lang="fr-CA" dirty="0"/>
              <a:t>Convention </a:t>
            </a:r>
            <a:r>
              <a:rPr lang="fr-CA" i="1" dirty="0"/>
              <a:t>des Nations unies </a:t>
            </a:r>
            <a:r>
              <a:rPr lang="fr-CA" dirty="0"/>
              <a:t>contre la criminalité transnationale organisée</a:t>
            </a:r>
          </a:p>
          <a:p>
            <a:r>
              <a:rPr lang="fr-CA" dirty="0"/>
              <a:t>Ses apports principaux:</a:t>
            </a:r>
          </a:p>
          <a:p>
            <a:pPr lvl="1"/>
            <a:r>
              <a:rPr lang="fr-CA" dirty="0"/>
              <a:t>La mise en place d’un cadre universel pour l’ensemble de la criminalité transnationale</a:t>
            </a:r>
          </a:p>
          <a:p>
            <a:pPr lvl="1"/>
            <a:r>
              <a:rPr lang="fr-CA" dirty="0"/>
              <a:t>La définition universelle de certaines infractions: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la participation à un 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  <a:hlinkClick r:id="rId2" tooltip="Criminalité transnationa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groupe criminel organisé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 (article 5)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le 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  <a:hlinkClick r:id="rId3" tooltip="Blanchiment d'arg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blanchiment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 du produit du crime (article 6) ;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la 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  <a:hlinkClick r:id="rId4" tooltip="Corrup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corruption</a:t>
            </a:r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 active ou passive des agents publics nationaux (art.7);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l'entrave au bon fonctionnement de la justice (article 23).</a:t>
            </a:r>
          </a:p>
          <a:p>
            <a:pPr lvl="1"/>
            <a:r>
              <a:rPr lang="fr-CA" dirty="0"/>
              <a:t>Elle inclut aussi trois protocoles: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Contre la traite de personnes, en particulier femmes et enfants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Contre le trafic illicite des migrants</a:t>
            </a:r>
          </a:p>
          <a:p>
            <a:pPr lvl="2"/>
            <a:r>
              <a:rPr lang="fr-CA" sz="2000" dirty="0">
                <a:solidFill>
                  <a:srgbClr val="202122"/>
                </a:solidFill>
                <a:latin typeface="Arial" panose="020B0604020202020204" pitchFamily="34" charset="0"/>
              </a:rPr>
              <a:t>La fabrication le trafic illicite d’armes à feu</a:t>
            </a:r>
          </a:p>
          <a:p>
            <a:r>
              <a:rPr lang="fr-CA" dirty="0"/>
              <a:t>Donc elle n’est pas particulièrement reliée à la cybercriminalité</a:t>
            </a:r>
          </a:p>
          <a:p>
            <a:pPr marL="0" indent="0" algn="l">
              <a:buNone/>
            </a:pPr>
            <a:r>
              <a:rPr lang="fr-C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9233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2B256-71E1-42C6-BE10-49CCD8AB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Conventions particulières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C7620E5-2464-4A7B-AE03-8D5F82C6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14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9808D9-6CD6-4781-B048-DDE28CF078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Il y a évidemment des conventions qui ont été déjà établies ou qui sont en train d’être négociées entre pays</a:t>
            </a:r>
          </a:p>
          <a:p>
            <a:r>
              <a:rPr lang="fr-CA" dirty="0"/>
              <a:t>Notamment, Canada-EEUU:</a:t>
            </a:r>
          </a:p>
          <a:p>
            <a:pPr lvl="1"/>
            <a:r>
              <a:rPr lang="fr-CA"/>
              <a:t>https://www.directioninformatique.com/traitement-accelere-de-demandes-policieres-dacces-a-des-donnees-a-lhorizon/96287</a:t>
            </a:r>
          </a:p>
          <a:p>
            <a:pPr lvl="1"/>
            <a:r>
              <a:rPr lang="fr-CA" dirty="0"/>
              <a:t>https://www.itworldcanada.com/article/canada-u-s-to-negotiate-treaty-to-speed-up-police-data-access-requests/478388?utm_source=ITW-Top5&amp;utm_medium=enews&amp;utm_campaign=ITW-Top5&amp;scid=3011ad52-807b-4329-2aca-4e60148467a6</a:t>
            </a:r>
          </a:p>
        </p:txBody>
      </p:sp>
    </p:spTree>
    <p:extLst>
      <p:ext uri="{BB962C8B-B14F-4D97-AF65-F5344CB8AC3E}">
        <p14:creationId xmlns:p14="http://schemas.microsoft.com/office/powerpoint/2010/main" val="166735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convention de Budapest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noProof="0" dirty="0"/>
              <a:t>Titre officiel:</a:t>
            </a:r>
          </a:p>
          <a:p>
            <a:pPr lvl="1"/>
            <a:r>
              <a:rPr lang="fr-CA" b="1" i="1" noProof="0" dirty="0"/>
              <a:t>Convention sur la cybercriminalité du conseil de l’</a:t>
            </a:r>
            <a:r>
              <a:rPr lang="fr-CA" b="1" i="1" noProof="0" dirty="0" err="1"/>
              <a:t>Éurope</a:t>
            </a:r>
            <a:endParaRPr lang="fr-CA" b="1" i="1" noProof="0" dirty="0"/>
          </a:p>
          <a:p>
            <a:r>
              <a:rPr lang="fr-CA" noProof="0" dirty="0"/>
              <a:t>Signée à Budapest en novembre 2001</a:t>
            </a:r>
          </a:p>
          <a:p>
            <a:pPr lvl="1"/>
            <a:r>
              <a:rPr lang="fr-CA" noProof="0" dirty="0"/>
              <a:t>Travaux amorcés en 1996</a:t>
            </a:r>
          </a:p>
          <a:p>
            <a:r>
              <a:rPr lang="fr-CA" noProof="0" dirty="0"/>
              <a:t>Ouverte non seulement aux pays européens, mais à tout autre pays intéressé</a:t>
            </a:r>
          </a:p>
          <a:p>
            <a:r>
              <a:rPr lang="fr-CA" noProof="0" dirty="0"/>
              <a:t>Premier traité international sur les crimes commis par internet ou autres réseaux</a:t>
            </a:r>
          </a:p>
          <a:p>
            <a:r>
              <a:rPr lang="fr-CA" noProof="0" dirty="0"/>
              <a:t>Pour l’harmonisation des lois nationales</a:t>
            </a:r>
          </a:p>
          <a:p>
            <a:r>
              <a:rPr lang="fr-CA" noProof="0" dirty="0"/>
              <a:t>Collaboration dans l’investigation, recueil de preuves</a:t>
            </a:r>
          </a:p>
          <a:p>
            <a:r>
              <a:rPr lang="fr-CA" noProof="0" dirty="0"/>
              <a:t>Un protocole ajouté plus tard s’occupe du contenu haineux</a:t>
            </a:r>
          </a:p>
          <a:p>
            <a:r>
              <a:rPr lang="fr-CA" noProof="0" dirty="0"/>
              <a:t>À l’étude: un ajout concernant le </a:t>
            </a:r>
            <a:r>
              <a:rPr lang="fr-CA" noProof="0" dirty="0" err="1"/>
              <a:t>cyberterrorisme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410321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8F5A5-1F82-4022-A112-DF20D783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Infractions criminelles considérées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36A0256-633D-4ED6-9C30-A0ABE8BF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3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98C206-37CF-42BE-A954-3FC2461C85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Accès illégal à équipement</a:t>
            </a:r>
          </a:p>
          <a:p>
            <a:r>
              <a:rPr lang="fr-CA" dirty="0"/>
              <a:t>Interception illégale</a:t>
            </a:r>
          </a:p>
          <a:p>
            <a:r>
              <a:rPr lang="fr-CA" dirty="0"/>
              <a:t>Interférence dans la transmission</a:t>
            </a:r>
          </a:p>
          <a:p>
            <a:r>
              <a:rPr lang="fr-CA" dirty="0"/>
              <a:t>Utilisation criminelle d’équipement</a:t>
            </a:r>
          </a:p>
          <a:p>
            <a:r>
              <a:rPr lang="fr-CA" dirty="0"/>
              <a:t>Falsification </a:t>
            </a:r>
          </a:p>
          <a:p>
            <a:r>
              <a:rPr lang="fr-CA" dirty="0"/>
              <a:t>Fraude</a:t>
            </a:r>
          </a:p>
          <a:p>
            <a:r>
              <a:rPr lang="fr-CA" dirty="0"/>
              <a:t>Porno juvénile (motivation initiale)</a:t>
            </a:r>
          </a:p>
          <a:p>
            <a:r>
              <a:rPr lang="fr-CA" dirty="0"/>
              <a:t>Droits d’auteur</a:t>
            </a:r>
          </a:p>
        </p:txBody>
      </p:sp>
    </p:spTree>
    <p:extLst>
      <p:ext uri="{BB962C8B-B14F-4D97-AF65-F5344CB8AC3E}">
        <p14:creationId xmlns:p14="http://schemas.microsoft.com/office/powerpoint/2010/main" val="89111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E3720B-F8E4-4439-BFB6-323DE5CA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800" dirty="0"/>
              <a:t>Pour la </a:t>
            </a:r>
            <a:r>
              <a:rPr lang="fr-CA" sz="2800" i="1" dirty="0"/>
              <a:t>collaboration</a:t>
            </a:r>
            <a:r>
              <a:rPr lang="fr-CA" sz="2800" dirty="0"/>
              <a:t> dans l’investigation et poursuite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1480A5C-A29F-49A6-B53A-71C78A12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4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5AAFEF-6AAC-4450-A7E1-9149E5A11B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Communication directe entre paires dans différents pays</a:t>
            </a:r>
          </a:p>
          <a:p>
            <a:pPr lvl="1"/>
            <a:r>
              <a:rPr lang="fr-CA" dirty="0"/>
              <a:t>P.ex. police dans pays A avec police dans pays B</a:t>
            </a:r>
          </a:p>
          <a:p>
            <a:r>
              <a:rPr lang="fr-CA" dirty="0"/>
              <a:t>Identifications de </a:t>
            </a:r>
            <a:r>
              <a:rPr lang="fr-CA" i="1" dirty="0"/>
              <a:t>points de contact </a:t>
            </a:r>
            <a:r>
              <a:rPr lang="fr-CA" dirty="0"/>
              <a:t>disponibles en tout temps</a:t>
            </a:r>
          </a:p>
          <a:p>
            <a:r>
              <a:rPr lang="fr-CA" dirty="0"/>
              <a:t>Saisie, préservation et communication rapide de données (éléments de preuve)</a:t>
            </a:r>
          </a:p>
          <a:p>
            <a:pPr lvl="1"/>
            <a:r>
              <a:rPr lang="fr-CA" dirty="0"/>
              <a:t>Contenus (données) et trafic</a:t>
            </a:r>
          </a:p>
          <a:p>
            <a:r>
              <a:rPr lang="fr-CA" dirty="0"/>
              <a:t>Saisie </a:t>
            </a:r>
            <a:r>
              <a:rPr lang="fr-CA" i="1" dirty="0"/>
              <a:t>en temps réel </a:t>
            </a:r>
            <a:r>
              <a:rPr lang="fr-CA" dirty="0"/>
              <a:t>de données</a:t>
            </a:r>
          </a:p>
          <a:p>
            <a:r>
              <a:rPr lang="fr-CA" dirty="0"/>
              <a:t>Proactivité, cad communication même sans requête</a:t>
            </a:r>
          </a:p>
          <a:p>
            <a:r>
              <a:rPr lang="fr-CA" dirty="0"/>
              <a:t>Protection des droits et libertés personnels </a:t>
            </a:r>
          </a:p>
          <a:p>
            <a:r>
              <a:rPr lang="fr-CA" dirty="0"/>
              <a:t>Proportionnalité des peines</a:t>
            </a:r>
          </a:p>
          <a:p>
            <a:r>
              <a:rPr lang="fr-CA" dirty="0"/>
              <a:t>Principes pour déterminer la juridiction (=compétence)</a:t>
            </a:r>
          </a:p>
          <a:p>
            <a:r>
              <a:rPr lang="fr-CA" dirty="0"/>
              <a:t>Principes pour faciliter l’extradition</a:t>
            </a:r>
          </a:p>
        </p:txBody>
      </p:sp>
    </p:spTree>
    <p:extLst>
      <p:ext uri="{BB962C8B-B14F-4D97-AF65-F5344CB8AC3E}">
        <p14:creationId xmlns:p14="http://schemas.microsoft.com/office/powerpoint/2010/main" val="183327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74CCB-45FC-006E-3E66-04B4BAFD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/>
              <a:t>Protection des droits et libertés individuels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11A3AFB-48C4-F112-057A-3F6D71B8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5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2C6348-413B-D5FC-F0C4-C3334399E0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Chaque pays peut faire valoir ses principes</a:t>
            </a:r>
          </a:p>
          <a:p>
            <a:pPr lvl="1"/>
            <a:r>
              <a:rPr lang="fr-CA" dirty="0"/>
              <a:t>Limiter l’utilisation à certains types d’infraction</a:t>
            </a:r>
          </a:p>
          <a:p>
            <a:r>
              <a:rPr lang="fr-CA" dirty="0"/>
              <a:t>Un pays peut refuser si les infractions considérées ne sont pas infractions selon sa loi</a:t>
            </a:r>
          </a:p>
          <a:p>
            <a:r>
              <a:rPr lang="fr-CA" dirty="0"/>
              <a:t>Intervention d’entités judiciaires pour superviser les procédures</a:t>
            </a:r>
          </a:p>
          <a:p>
            <a:r>
              <a:rPr lang="fr-CA" dirty="0"/>
              <a:t>Cependant, l’application pourrait rencontrer des difficultés dans le cas de collaboration entre pays avec différents principes</a:t>
            </a:r>
          </a:p>
          <a:p>
            <a:pPr lvl="1"/>
            <a:r>
              <a:rPr lang="fr-CA" dirty="0"/>
              <a:t>Les pays de l’Union Européenne ayant une certaine intégration de ce point de vue</a:t>
            </a:r>
          </a:p>
        </p:txBody>
      </p:sp>
    </p:spTree>
    <p:extLst>
      <p:ext uri="{BB962C8B-B14F-4D97-AF65-F5344CB8AC3E}">
        <p14:creationId xmlns:p14="http://schemas.microsoft.com/office/powerpoint/2010/main" val="222188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C86FD-00FB-B763-03D8-C5CDA7DE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Point controversé: Art. 32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61723C2-4053-D62A-7566-48C0814B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6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F3BE78-5633-656A-8F46-CAA02B5857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Possibilité de fouilles directes d’ordis et données dans un autre pays avec le consentement du propriétaire mais sans besoin du consentement du pays où ils se trouvent</a:t>
            </a:r>
          </a:p>
          <a:p>
            <a:r>
              <a:rPr lang="fr-CA" dirty="0"/>
              <a:t>À noter que le propriétaire peut être un fournisseur de services ou entreprise internationale comme Google, Yahoo, etc.</a:t>
            </a:r>
          </a:p>
          <a:p>
            <a:pPr lvl="1"/>
            <a:r>
              <a:rPr lang="fr-CA" dirty="0" err="1"/>
              <a:t>Pex</a:t>
            </a:r>
            <a:r>
              <a:rPr lang="fr-CA" dirty="0"/>
              <a:t> les ÉÉU obtiennent de Yahoo le droit de fouiller une base de données Yahoo en Iran</a:t>
            </a:r>
          </a:p>
        </p:txBody>
      </p:sp>
    </p:spTree>
    <p:extLst>
      <p:ext uri="{BB962C8B-B14F-4D97-AF65-F5344CB8AC3E}">
        <p14:creationId xmlns:p14="http://schemas.microsoft.com/office/powerpoint/2010/main" val="47028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Signatures, ratifications, suites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7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noProof="0" dirty="0"/>
              <a:t>Plus de 60 états</a:t>
            </a:r>
          </a:p>
          <a:p>
            <a:pPr lvl="1"/>
            <a:r>
              <a:rPr lang="fr-CA" noProof="0" dirty="0"/>
              <a:t>Les </a:t>
            </a:r>
            <a:r>
              <a:rPr lang="fr-CA" noProof="0" dirty="0" err="1"/>
              <a:t>ÉEUUet</a:t>
            </a:r>
            <a:r>
              <a:rPr lang="fr-CA" noProof="0" dirty="0"/>
              <a:t> le Canada (en 2015) ont ratifié mais la Russie a refusé</a:t>
            </a:r>
          </a:p>
          <a:p>
            <a:pPr lvl="1"/>
            <a:r>
              <a:rPr lang="fr-CA" noProof="0" dirty="0"/>
              <a:t>Chaque état a établi certaines limitations et conditions, selon ses lois</a:t>
            </a:r>
          </a:p>
          <a:p>
            <a:pPr lvl="2"/>
            <a:r>
              <a:rPr lang="fr-CA" noProof="0" dirty="0"/>
              <a:t>Notamment les ÉEUU et le Canada ont limité la portée de certaines parties qui pourraient léser la </a:t>
            </a:r>
            <a:r>
              <a:rPr lang="fr-CA" i="1" noProof="0" dirty="0"/>
              <a:t>liberté</a:t>
            </a:r>
            <a:r>
              <a:rPr lang="fr-CA" i="1" dirty="0"/>
              <a:t> </a:t>
            </a:r>
            <a:r>
              <a:rPr lang="fr-CA" i="1" noProof="0" dirty="0"/>
              <a:t>d’expression </a:t>
            </a:r>
            <a:r>
              <a:rPr lang="fr-CA" noProof="0" dirty="0"/>
              <a:t>et les droits de </a:t>
            </a:r>
            <a:r>
              <a:rPr lang="fr-CA" noProof="0" dirty="0" err="1"/>
              <a:t>libert</a:t>
            </a:r>
            <a:r>
              <a:rPr lang="fr-CA" dirty="0"/>
              <a:t>é en général</a:t>
            </a:r>
            <a:endParaRPr lang="fr-CA" noProof="0" dirty="0"/>
          </a:p>
          <a:p>
            <a:pPr lvl="1"/>
            <a:r>
              <a:rPr lang="fr-CA" dirty="0"/>
              <a:t>Une sentence des EEUU avait déclaré contraires à la liberté d’expression les provisions principales sur la porno juvénile </a:t>
            </a:r>
          </a:p>
          <a:p>
            <a:pPr lvl="2"/>
            <a:r>
              <a:rPr lang="fr-CA" noProof="0" dirty="0"/>
              <a:t>Mais puis le PROTECT </a:t>
            </a:r>
            <a:r>
              <a:rPr lang="fr-CA" noProof="0" dirty="0" err="1"/>
              <a:t>act</a:t>
            </a:r>
            <a:r>
              <a:rPr lang="fr-CA" noProof="0" dirty="0"/>
              <a:t> a assuré l’interdiction d’images </a:t>
            </a:r>
            <a:r>
              <a:rPr lang="en-US" dirty="0"/>
              <a:t>“of a minor engaging in sexually explicit conduct”</a:t>
            </a:r>
            <a:r>
              <a:rPr lang="fr-CA" dirty="0"/>
              <a:t> 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92934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CA" smtClean="0"/>
              <a:pPr/>
              <a:t>8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noProof="0" dirty="0"/>
              <a:t>Chapitres contenant</a:t>
            </a:r>
          </a:p>
          <a:p>
            <a:pPr lvl="1"/>
            <a:r>
              <a:rPr lang="fr-CA" noProof="0" dirty="0"/>
              <a:t>Sections contenant </a:t>
            </a:r>
          </a:p>
          <a:p>
            <a:pPr lvl="2"/>
            <a:r>
              <a:rPr lang="fr-CA" noProof="0" dirty="0"/>
              <a:t>Titres contenant</a:t>
            </a:r>
          </a:p>
          <a:p>
            <a:pPr lvl="3"/>
            <a:r>
              <a:rPr lang="fr-CA" noProof="0" dirty="0"/>
              <a:t>Articles</a:t>
            </a:r>
          </a:p>
        </p:txBody>
      </p:sp>
    </p:spTree>
    <p:extLst>
      <p:ext uri="{BB962C8B-B14F-4D97-AF65-F5344CB8AC3E}">
        <p14:creationId xmlns:p14="http://schemas.microsoft.com/office/powerpoint/2010/main" val="206325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A6739-1A88-2F7F-4F35-23265C35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Chapitres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E5A314B-AAA0-16D8-6145-7BC98297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fr-CA" smtClean="0"/>
              <a:pPr/>
              <a:t>9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5DBA61-4CB3-990B-2C25-D8A3A7E88A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Chap. I Terminologie</a:t>
            </a:r>
          </a:p>
          <a:p>
            <a:r>
              <a:rPr lang="fr-CA" dirty="0" err="1"/>
              <a:t>Chap</a:t>
            </a:r>
            <a:r>
              <a:rPr lang="fr-CA" dirty="0"/>
              <a:t> II Mesures à prendre au niveau national</a:t>
            </a:r>
          </a:p>
          <a:p>
            <a:pPr lvl="1"/>
            <a:r>
              <a:rPr lang="fr-CA" dirty="0"/>
              <a:t>Sect. 1 Droit pénal matériel</a:t>
            </a:r>
          </a:p>
          <a:p>
            <a:pPr lvl="2"/>
            <a:r>
              <a:rPr lang="fr-CA" dirty="0"/>
              <a:t>Titre 1 Confidentialité, intégrité et disponibilité</a:t>
            </a:r>
          </a:p>
          <a:p>
            <a:pPr lvl="2"/>
            <a:r>
              <a:rPr lang="fr-CA" dirty="0"/>
              <a:t>Titre 2 Infractions informatiques (falsification, fraude)</a:t>
            </a:r>
          </a:p>
          <a:p>
            <a:pPr lvl="2"/>
            <a:r>
              <a:rPr lang="fr-CA" dirty="0"/>
              <a:t>Titre 3 Infractions se rapportant au contenu  (</a:t>
            </a:r>
            <a:r>
              <a:rPr lang="fr-CA" dirty="0" err="1"/>
              <a:t>Porn.J</a:t>
            </a:r>
            <a:r>
              <a:rPr lang="fr-CA" dirty="0"/>
              <a:t>.)</a:t>
            </a:r>
          </a:p>
          <a:p>
            <a:pPr lvl="2"/>
            <a:r>
              <a:rPr lang="fr-CA" dirty="0"/>
              <a:t>Titre 4 Propriété intellectuelle </a:t>
            </a:r>
          </a:p>
          <a:p>
            <a:pPr lvl="1"/>
            <a:r>
              <a:rPr lang="fr-CA" dirty="0"/>
              <a:t>Sect. 2 Droit procédural</a:t>
            </a:r>
          </a:p>
          <a:p>
            <a:pPr lvl="2"/>
            <a:r>
              <a:rPr lang="fr-CA" dirty="0"/>
              <a:t>Titre 2 Conservation rapide des données informatiques</a:t>
            </a:r>
          </a:p>
          <a:p>
            <a:pPr lvl="2"/>
            <a:r>
              <a:rPr lang="fr-CA" dirty="0"/>
              <a:t>Titre 3 Injonction de produire</a:t>
            </a:r>
          </a:p>
          <a:p>
            <a:pPr lvl="2"/>
            <a:r>
              <a:rPr lang="fr-CA" dirty="0"/>
              <a:t>Titre 4 Perquisition et saisie des données informatiques</a:t>
            </a:r>
          </a:p>
          <a:p>
            <a:pPr lvl="2"/>
            <a:r>
              <a:rPr lang="fr-CA" dirty="0"/>
              <a:t>Titre 5 Collecte en temps réel</a:t>
            </a:r>
          </a:p>
          <a:p>
            <a:pPr lvl="1"/>
            <a:r>
              <a:rPr lang="fr-CA" dirty="0"/>
              <a:t>Sect. 3 Compétences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791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86E968-A0F2-47D4-8CE8-3393AEDB0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scolaire</Template>
  <TotalTime>0</TotalTime>
  <Words>954</Words>
  <Application>Microsoft Office PowerPoint</Application>
  <PresentationFormat>Affichage à l'écran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Verdana</vt:lpstr>
      <vt:lpstr>Wingdings</vt:lpstr>
      <vt:lpstr>Wingdings 2</vt:lpstr>
      <vt:lpstr>Médian</vt:lpstr>
      <vt:lpstr>CYB1033:  Aspects légaux de la cybersécurité  Chapitre 5 La Convention de Budapest Et reliées</vt:lpstr>
      <vt:lpstr>La convention de Budapest</vt:lpstr>
      <vt:lpstr>Infractions criminelles considérées</vt:lpstr>
      <vt:lpstr>Pour la collaboration dans l’investigation et poursuite </vt:lpstr>
      <vt:lpstr>Protection des droits et libertés individuels</vt:lpstr>
      <vt:lpstr>Point controversé: Art. 32</vt:lpstr>
      <vt:lpstr>Signatures, ratifications, suites</vt:lpstr>
      <vt:lpstr>Structure</vt:lpstr>
      <vt:lpstr>Chapitres</vt:lpstr>
      <vt:lpstr>Chapitre ctn.</vt:lpstr>
      <vt:lpstr>Protocoles additionnels</vt:lpstr>
      <vt:lpstr>Lecture en classe de la convention et du protocole ajouté</vt:lpstr>
      <vt:lpstr>La convention de Palermo</vt:lpstr>
      <vt:lpstr>Conventions particulières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2016-12-14T20:23:27Z</dcterms:created>
  <dcterms:modified xsi:type="dcterms:W3CDTF">2022-11-03T16:17:54Z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