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33"/>
  </p:notesMasterIdLst>
  <p:sldIdLst>
    <p:sldId id="256" r:id="rId3"/>
    <p:sldId id="267" r:id="rId4"/>
    <p:sldId id="296" r:id="rId5"/>
    <p:sldId id="285" r:id="rId6"/>
    <p:sldId id="283" r:id="rId7"/>
    <p:sldId id="268" r:id="rId8"/>
    <p:sldId id="282" r:id="rId9"/>
    <p:sldId id="288" r:id="rId10"/>
    <p:sldId id="274" r:id="rId11"/>
    <p:sldId id="271" r:id="rId12"/>
    <p:sldId id="272" r:id="rId13"/>
    <p:sldId id="273" r:id="rId14"/>
    <p:sldId id="270" r:id="rId15"/>
    <p:sldId id="289" r:id="rId16"/>
    <p:sldId id="269" r:id="rId17"/>
    <p:sldId id="275" r:id="rId18"/>
    <p:sldId id="297" r:id="rId19"/>
    <p:sldId id="276" r:id="rId20"/>
    <p:sldId id="298" r:id="rId21"/>
    <p:sldId id="278" r:id="rId22"/>
    <p:sldId id="279" r:id="rId23"/>
    <p:sldId id="280" r:id="rId24"/>
    <p:sldId id="290" r:id="rId25"/>
    <p:sldId id="294" r:id="rId26"/>
    <p:sldId id="293" r:id="rId27"/>
    <p:sldId id="295" r:id="rId28"/>
    <p:sldId id="291" r:id="rId29"/>
    <p:sldId id="281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9BC2CE0-11B8-4005-A4EA-8F958FFB502C}">
          <p14:sldIdLst>
            <p14:sldId id="256"/>
            <p14:sldId id="267"/>
            <p14:sldId id="296"/>
            <p14:sldId id="285"/>
            <p14:sldId id="283"/>
            <p14:sldId id="268"/>
            <p14:sldId id="282"/>
            <p14:sldId id="288"/>
            <p14:sldId id="274"/>
            <p14:sldId id="271"/>
            <p14:sldId id="272"/>
            <p14:sldId id="273"/>
            <p14:sldId id="270"/>
            <p14:sldId id="289"/>
            <p14:sldId id="269"/>
            <p14:sldId id="275"/>
            <p14:sldId id="297"/>
            <p14:sldId id="276"/>
            <p14:sldId id="298"/>
            <p14:sldId id="278"/>
          </p14:sldIdLst>
        </p14:section>
        <p14:section name="Section sans titre" id="{9C886875-DC23-474C-8549-2BE71DD0EA5C}">
          <p14:sldIdLst>
            <p14:sldId id="279"/>
            <p14:sldId id="280"/>
            <p14:sldId id="290"/>
            <p14:sldId id="294"/>
            <p14:sldId id="293"/>
            <p14:sldId id="295"/>
            <p14:sldId id="291"/>
            <p14:sldId id="281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781" autoAdjust="0"/>
  </p:normalViewPr>
  <p:slideViewPr>
    <p:cSldViewPr>
      <p:cViewPr varScale="1">
        <p:scale>
          <a:sx n="103" d="100"/>
          <a:sy n="103" d="100"/>
        </p:scale>
        <p:origin x="1076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2447E72A-D913-4DC2-9E0A-E520CE8FCC86}" type="datetimeFigureOut">
              <a:rPr lang="fr-FR"/>
              <a:pPr/>
              <a:t>27/10/2022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5D78FC6-CE17-4259-A63C-DDFC12E048FC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fr-FR" sz="2000">
                <a:solidFill>
                  <a:srgbClr val="FFFFFF"/>
                </a:solidFill>
              </a:defRPr>
            </a:lvl1pPr>
          </a:lstStyle>
          <a:p>
            <a:pPr algn="ctr"/>
            <a:fld id="{AE3F4F96-1AAD-40C9-83F8-F2A2F8E47D19}" type="datetime8">
              <a:rPr lang="fr-FR" smtClean="0"/>
              <a:t>27/10/2022 22:06</a:t>
            </a:fld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fr-FR">
                <a:solidFill>
                  <a:schemeClr val="tx2"/>
                </a:solidFill>
              </a:defRPr>
            </a:lvl1pPr>
          </a:lstStyle>
          <a:p>
            <a:pPr algn="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DC5B-DA1D-49E2-995A-FC8083FCC14E}" type="datetime8">
              <a:rPr lang="fr-FR" smtClean="0">
                <a:solidFill>
                  <a:schemeClr val="tx2"/>
                </a:solidFill>
              </a:rPr>
              <a:t>27/10/2022 22:06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2809ED-18EC-4D4F-8199-F886851F5D60}" type="datetime8">
              <a:rPr lang="fr-FR" smtClean="0">
                <a:solidFill>
                  <a:schemeClr val="tx2"/>
                </a:solidFill>
              </a:rPr>
              <a:t>27/10/2022 22:06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EB90-4302-4F9C-ABC6-5BEBA7592DF9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fr-FR" sz="2800">
                <a:solidFill>
                  <a:schemeClr val="tx2"/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fr-FR"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D49-3BF6-4688-8E0B-B222D5C78A16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fr-F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E5F9F-2501-4CCB-847F-9006506A00DA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7FDE6C-4276-4FF6-8E9A-FF61D5089139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C002-30BE-4618-8328-F40A8694E8A1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8681-7E02-47E9-889D-D5804EA54A5E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fr-FR" sz="44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7C78-59E6-423F-9EE6-03E8B81A0FC5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fr-FR" sz="1700"/>
            </a:lvl1pPr>
            <a:lvl2pPr>
              <a:buFontTx/>
              <a:buNone/>
              <a:defRPr lang="fr-FR" sz="1200"/>
            </a:lvl2pPr>
            <a:lvl3pPr>
              <a:buFontTx/>
              <a:buNone/>
              <a:defRPr lang="fr-FR" sz="1000"/>
            </a:lvl3pPr>
            <a:lvl4pPr>
              <a:buFontTx/>
              <a:buNone/>
              <a:defRPr lang="fr-FR" sz="900"/>
            </a:lvl4pPr>
            <a:lvl5pPr>
              <a:buFontTx/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fr-FR"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5DD1CC-B466-4667-812A-6BF84995B105}" type="datetime8">
              <a:rPr lang="fr-FR" smtClean="0"/>
              <a:t>27/10/2022 22:06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fr-FR" sz="2800"/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fr-FR" sz="3200"/>
            </a:lvl1pPr>
          </a:lstStyle>
          <a:p>
            <a:r>
              <a:rPr lang="fr-FR"/>
              <a:t>Cliquez sur l'icône pour ajouter une image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E934F4DB-20EE-4C3D-8ACF-E8451C54EF35}" type="datetime8">
              <a:rPr lang="fr-FR" smtClean="0">
                <a:solidFill>
                  <a:schemeClr val="tx2"/>
                </a:solidFill>
              </a:rPr>
              <a:t>27/10/2022 22:06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CLOUD_Ac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mpsoncoburn.com/insights/blogs/internet-law-twists-turns/post/2016-01-12/will-the-zippo-sliding-scale-for-internet-jurisdiction-slide-into-oblivion-" TargetMode="External"/><Relationship Id="rId2" Type="http://schemas.openxmlformats.org/officeDocument/2006/relationships/hyperlink" Target="https://en.wikipedia.org/wiki/Personal_jurisdiction_in_Internet_cases_in_the_United_State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delle-huissier87.fr/articles/juridiction-diffamation-denigrement.php" TargetMode="External"/><Relationship Id="rId2" Type="http://schemas.openxmlformats.org/officeDocument/2006/relationships/hyperlink" Target="https://www.nortonrosefulbright.com/fr-ca/centre-du-savoir/publications/bd260a2b/conflit-de-juridiction-et-internet---une-cour-supreme-du-canada-divisee-nous-laisse-sur-notre-fai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rmAutofit fontScale="90000"/>
          </a:bodyPr>
          <a:lstStyle/>
          <a:p>
            <a:r>
              <a:rPr lang="fr-CA" noProof="0" dirty="0"/>
              <a:t>CYB1033: </a:t>
            </a:r>
            <a:br>
              <a:rPr lang="fr-CA" noProof="0" dirty="0"/>
            </a:br>
            <a:r>
              <a:rPr lang="fr-CA" sz="4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Aspects légaux de la cybersécurité</a:t>
            </a:r>
            <a:r>
              <a:rPr lang="fr-CA" noProof="0" dirty="0"/>
              <a:t> </a:t>
            </a:r>
            <a:br>
              <a:rPr lang="fr-CA" noProof="0" dirty="0"/>
            </a:br>
            <a:r>
              <a:rPr lang="fr-CA" noProof="0"/>
              <a:t>Chapitre 4: </a:t>
            </a:r>
            <a:r>
              <a:rPr lang="fr-CA" sz="3600" noProof="0"/>
              <a:t>La </a:t>
            </a:r>
            <a:r>
              <a:rPr lang="fr-CA" sz="3600" noProof="0" dirty="0"/>
              <a:t>Juridiction</a:t>
            </a:r>
            <a:endParaRPr lang="fr-CA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      Luigi Logrippo w3.uqo.ca/</a:t>
            </a:r>
            <a:r>
              <a:rPr lang="fr-CA" b="1" noProof="0" dirty="0" err="1"/>
              <a:t>luigi</a:t>
            </a:r>
            <a:r>
              <a:rPr lang="fr-CA" noProof="0" dirty="0"/>
              <a:t>/CYB1103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UQO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CA" smtClean="0"/>
              <a:pPr/>
              <a:t>1</a:t>
            </a:fld>
            <a:endParaRPr lang="fr-CA">
              <a:solidFill>
                <a:schemeClr val="tx2"/>
              </a:solidFill>
            </a:endParaRPr>
          </a:p>
        </p:txBody>
      </p:sp>
      <p:pic>
        <p:nvPicPr>
          <p:cNvPr id="6" name="Image 1" descr="cid:image002.jpg@01D12769.B42862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462"/>
            <a:ext cx="1219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 descr="Image result for no copyright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136" y="6159293"/>
            <a:ext cx="448129" cy="4481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Évolution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10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noProof="0" dirty="0"/>
              <a:t>Au début de l’Internet, quelques experts légaux soutenaient que l’Internet était dans un espace n’appartenant à aucun état, donc en dehors de la portée des lois des états</a:t>
            </a:r>
          </a:p>
          <a:p>
            <a:pPr lvl="1"/>
            <a:r>
              <a:rPr lang="fr-CA" dirty="0"/>
              <a:t>Vision idyllique …</a:t>
            </a:r>
            <a:endParaRPr lang="fr-CA" noProof="0" dirty="0"/>
          </a:p>
          <a:p>
            <a:r>
              <a:rPr lang="fr-CA" noProof="0" dirty="0"/>
              <a:t>Mais avec la croissance de la criminalité informatique, les états et les tribunaux ont commencé à revendiquer compétence</a:t>
            </a:r>
          </a:p>
          <a:p>
            <a:r>
              <a:rPr lang="fr-CA" noProof="0" dirty="0"/>
              <a:t>La situation est devenue très compliquée …</a:t>
            </a:r>
          </a:p>
          <a:p>
            <a:r>
              <a:rPr lang="fr-CA" noProof="0" dirty="0"/>
              <a:t>La convention de Budapest est importante dans ce sujet, mais elle est loin de résoudre tous les cas</a:t>
            </a:r>
          </a:p>
          <a:p>
            <a:pPr lvl="1"/>
            <a:r>
              <a:rPr lang="fr-CA" noProof="0" dirty="0"/>
              <a:t>Ou de proposer des solutions toujours pratiques</a:t>
            </a:r>
          </a:p>
        </p:txBody>
      </p:sp>
    </p:spTree>
    <p:extLst>
      <p:ext uri="{BB962C8B-B14F-4D97-AF65-F5344CB8AC3E}">
        <p14:creationId xmlns:p14="http://schemas.microsoft.com/office/powerpoint/2010/main" val="45425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Trucs pratiques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11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noProof="0" dirty="0"/>
              <a:t>Quelques entreprises qui gardent des bases de données importantes ont commencé à les loger dans des serveurs placés dans des nations indépendante, ou même dans des navires dans l’océan</a:t>
            </a:r>
          </a:p>
          <a:p>
            <a:r>
              <a:rPr lang="fr-CA" noProof="0" dirty="0"/>
              <a:t>Ceci se complique ultérieurement avec l’infonuagique (‘cloud </a:t>
            </a:r>
            <a:r>
              <a:rPr lang="fr-CA" noProof="0" dirty="0" err="1"/>
              <a:t>computing</a:t>
            </a:r>
            <a:r>
              <a:rPr lang="fr-CA" noProof="0" dirty="0"/>
              <a:t>’), où les données peuvent être fractionnées et déplacées n’importe où parfois sans contrôle humain direct</a:t>
            </a:r>
          </a:p>
          <a:p>
            <a:pPr lvl="1"/>
            <a:r>
              <a:rPr lang="fr-CA" noProof="0" dirty="0"/>
              <a:t>Si un fichier délicat se trouve en partie aux Bahamas et en partie en Suisse? Avec une troisième partie dans l’Océan Indien?</a:t>
            </a:r>
          </a:p>
        </p:txBody>
      </p:sp>
    </p:spTree>
    <p:extLst>
      <p:ext uri="{BB962C8B-B14F-4D97-AF65-F5344CB8AC3E}">
        <p14:creationId xmlns:p14="http://schemas.microsoft.com/office/powerpoint/2010/main" val="280207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Trouvé dans un site web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12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noProof="0" dirty="0"/>
              <a:t>The US </a:t>
            </a:r>
            <a:r>
              <a:rPr lang="fr-CA" noProof="0" dirty="0" err="1"/>
              <a:t>Government’s</a:t>
            </a:r>
            <a:r>
              <a:rPr lang="fr-CA" noProof="0" dirty="0"/>
              <a:t> attitude </a:t>
            </a:r>
            <a:r>
              <a:rPr lang="fr-CA" noProof="0" dirty="0" err="1"/>
              <a:t>toward</a:t>
            </a:r>
            <a:r>
              <a:rPr lang="fr-CA" noProof="0" dirty="0"/>
              <a:t> </a:t>
            </a:r>
            <a:r>
              <a:rPr lang="fr-CA" noProof="0" dirty="0" err="1"/>
              <a:t>personal</a:t>
            </a:r>
            <a:r>
              <a:rPr lang="fr-CA" noProof="0" dirty="0"/>
              <a:t> </a:t>
            </a:r>
            <a:r>
              <a:rPr lang="fr-CA" noProof="0" dirty="0" err="1"/>
              <a:t>privacy</a:t>
            </a:r>
            <a:r>
              <a:rPr lang="fr-CA" noProof="0" dirty="0"/>
              <a:t> has </a:t>
            </a:r>
            <a:r>
              <a:rPr lang="fr-CA" noProof="0" dirty="0" err="1"/>
              <a:t>changed</a:t>
            </a:r>
            <a:r>
              <a:rPr lang="fr-CA" noProof="0" dirty="0"/>
              <a:t> </a:t>
            </a:r>
            <a:r>
              <a:rPr lang="fr-CA" noProof="0" dirty="0" err="1"/>
              <a:t>drastically</a:t>
            </a:r>
            <a:r>
              <a:rPr lang="fr-CA" noProof="0" dirty="0"/>
              <a:t> </a:t>
            </a:r>
            <a:r>
              <a:rPr lang="fr-CA" noProof="0" dirty="0" err="1"/>
              <a:t>since</a:t>
            </a:r>
            <a:r>
              <a:rPr lang="fr-CA" noProof="0" dirty="0"/>
              <a:t> 9/11, but </a:t>
            </a:r>
            <a:r>
              <a:rPr lang="fr-CA" noProof="0" dirty="0" err="1"/>
              <a:t>we</a:t>
            </a:r>
            <a:r>
              <a:rPr lang="fr-CA" noProof="0" dirty="0"/>
              <a:t> </a:t>
            </a:r>
            <a:r>
              <a:rPr lang="fr-CA" noProof="0" dirty="0" err="1"/>
              <a:t>don’t</a:t>
            </a:r>
            <a:r>
              <a:rPr lang="fr-CA" noProof="0" dirty="0"/>
              <a:t> </a:t>
            </a:r>
            <a:r>
              <a:rPr lang="fr-CA" noProof="0" dirty="0" err="1"/>
              <a:t>need</a:t>
            </a:r>
            <a:r>
              <a:rPr lang="fr-CA" noProof="0" dirty="0"/>
              <a:t> to tell </a:t>
            </a:r>
            <a:r>
              <a:rPr lang="fr-CA" noProof="0" dirty="0" err="1"/>
              <a:t>you</a:t>
            </a:r>
            <a:r>
              <a:rPr lang="fr-CA" noProof="0" dirty="0"/>
              <a:t> </a:t>
            </a:r>
            <a:r>
              <a:rPr lang="fr-CA" noProof="0" dirty="0" err="1"/>
              <a:t>that</a:t>
            </a:r>
            <a:r>
              <a:rPr lang="fr-CA" noProof="0" dirty="0"/>
              <a:t>. The </a:t>
            </a:r>
            <a:r>
              <a:rPr lang="fr-CA" noProof="0" dirty="0" err="1"/>
              <a:t>Patriot</a:t>
            </a:r>
            <a:r>
              <a:rPr lang="fr-CA" noProof="0" dirty="0"/>
              <a:t> </a:t>
            </a:r>
            <a:r>
              <a:rPr lang="fr-CA" noProof="0" dirty="0" err="1"/>
              <a:t>Act</a:t>
            </a:r>
            <a:r>
              <a:rPr lang="fr-CA" noProof="0" dirty="0"/>
              <a:t> </a:t>
            </a:r>
            <a:r>
              <a:rPr lang="fr-CA" noProof="0" dirty="0" err="1"/>
              <a:t>opened</a:t>
            </a:r>
            <a:r>
              <a:rPr lang="fr-CA" noProof="0" dirty="0"/>
              <a:t> the </a:t>
            </a:r>
            <a:r>
              <a:rPr lang="fr-CA" noProof="0" dirty="0" err="1"/>
              <a:t>door</a:t>
            </a:r>
            <a:r>
              <a:rPr lang="fr-CA" noProof="0" dirty="0"/>
              <a:t> for </a:t>
            </a:r>
            <a:r>
              <a:rPr lang="fr-CA" noProof="0" dirty="0" err="1"/>
              <a:t>wider</a:t>
            </a:r>
            <a:r>
              <a:rPr lang="fr-CA" noProof="0" dirty="0"/>
              <a:t> surveillance and </a:t>
            </a:r>
            <a:r>
              <a:rPr lang="fr-CA" noProof="0" dirty="0" err="1"/>
              <a:t>seizure</a:t>
            </a:r>
            <a:r>
              <a:rPr lang="fr-CA" noProof="0" dirty="0"/>
              <a:t> of files, but </a:t>
            </a:r>
            <a:r>
              <a:rPr lang="fr-CA" noProof="0" dirty="0" err="1"/>
              <a:t>that</a:t>
            </a:r>
            <a:r>
              <a:rPr lang="fr-CA" noProof="0" dirty="0"/>
              <a:t> </a:t>
            </a:r>
            <a:r>
              <a:rPr lang="fr-CA" noProof="0" dirty="0" err="1"/>
              <a:t>was</a:t>
            </a:r>
            <a:r>
              <a:rPr lang="fr-CA" noProof="0" dirty="0"/>
              <a:t> </a:t>
            </a:r>
            <a:r>
              <a:rPr lang="fr-CA" noProof="0" dirty="0" err="1"/>
              <a:t>only</a:t>
            </a:r>
            <a:r>
              <a:rPr lang="fr-CA" noProof="0" dirty="0"/>
              <a:t> the </a:t>
            </a:r>
            <a:r>
              <a:rPr lang="fr-CA" noProof="0" dirty="0" err="1"/>
              <a:t>beginning</a:t>
            </a:r>
            <a:r>
              <a:rPr lang="fr-CA" noProof="0" dirty="0"/>
              <a:t>. </a:t>
            </a:r>
            <a:r>
              <a:rPr lang="fr-CA" noProof="0" dirty="0" err="1"/>
              <a:t>We</a:t>
            </a:r>
            <a:r>
              <a:rPr lang="fr-CA" noProof="0" dirty="0"/>
              <a:t> all </a:t>
            </a:r>
            <a:r>
              <a:rPr lang="fr-CA" noProof="0" dirty="0" err="1"/>
              <a:t>want</a:t>
            </a:r>
            <a:r>
              <a:rPr lang="fr-CA" noProof="0" dirty="0"/>
              <a:t> the US </a:t>
            </a:r>
            <a:r>
              <a:rPr lang="fr-CA" noProof="0" dirty="0" err="1"/>
              <a:t>government</a:t>
            </a:r>
            <a:r>
              <a:rPr lang="fr-CA" noProof="0" dirty="0"/>
              <a:t> to </a:t>
            </a:r>
            <a:r>
              <a:rPr lang="fr-CA" noProof="0" dirty="0" err="1"/>
              <a:t>protect</a:t>
            </a:r>
            <a:r>
              <a:rPr lang="fr-CA" noProof="0" dirty="0"/>
              <a:t> </a:t>
            </a:r>
            <a:r>
              <a:rPr lang="fr-CA" noProof="0" dirty="0" err="1"/>
              <a:t>its</a:t>
            </a:r>
            <a:r>
              <a:rPr lang="fr-CA" noProof="0" dirty="0"/>
              <a:t> </a:t>
            </a:r>
            <a:r>
              <a:rPr lang="fr-CA" noProof="0" dirty="0" err="1"/>
              <a:t>citizens</a:t>
            </a:r>
            <a:r>
              <a:rPr lang="fr-CA" noProof="0" dirty="0"/>
              <a:t> </a:t>
            </a:r>
            <a:r>
              <a:rPr lang="fr-CA" noProof="0" dirty="0" err="1"/>
              <a:t>from</a:t>
            </a:r>
            <a:r>
              <a:rPr lang="fr-CA" noProof="0" dirty="0"/>
              <a:t> </a:t>
            </a:r>
            <a:r>
              <a:rPr lang="fr-CA" noProof="0" dirty="0" err="1"/>
              <a:t>terrorism</a:t>
            </a:r>
            <a:r>
              <a:rPr lang="fr-CA" noProof="0" dirty="0"/>
              <a:t>; </a:t>
            </a:r>
            <a:r>
              <a:rPr lang="fr-CA" noProof="0" dirty="0" err="1"/>
              <a:t>however</a:t>
            </a:r>
            <a:r>
              <a:rPr lang="fr-CA" noProof="0" dirty="0"/>
              <a:t>, </a:t>
            </a:r>
            <a:r>
              <a:rPr lang="fr-CA" noProof="0" dirty="0" err="1"/>
              <a:t>WikiLeaks</a:t>
            </a:r>
            <a:r>
              <a:rPr lang="fr-CA" noProof="0" dirty="0"/>
              <a:t> tells a </a:t>
            </a:r>
            <a:r>
              <a:rPr lang="fr-CA" noProof="0" dirty="0" err="1"/>
              <a:t>related</a:t>
            </a:r>
            <a:r>
              <a:rPr lang="fr-CA" noProof="0" dirty="0"/>
              <a:t> story of </a:t>
            </a:r>
            <a:r>
              <a:rPr lang="fr-CA" noProof="0" dirty="0" err="1"/>
              <a:t>poor</a:t>
            </a:r>
            <a:r>
              <a:rPr lang="fr-CA" noProof="0" dirty="0"/>
              <a:t> file management and </a:t>
            </a:r>
            <a:r>
              <a:rPr lang="fr-CA" noProof="0" dirty="0" err="1"/>
              <a:t>government</a:t>
            </a:r>
            <a:r>
              <a:rPr lang="fr-CA" noProof="0" dirty="0"/>
              <a:t> </a:t>
            </a:r>
            <a:r>
              <a:rPr lang="fr-CA" noProof="0" dirty="0" err="1"/>
              <a:t>overreach</a:t>
            </a:r>
            <a:r>
              <a:rPr lang="fr-CA" noProof="0" dirty="0"/>
              <a:t>. You have an obligation and </a:t>
            </a:r>
            <a:r>
              <a:rPr lang="fr-CA" noProof="0" dirty="0" err="1"/>
              <a:t>professional</a:t>
            </a:r>
            <a:r>
              <a:rPr lang="fr-CA" noProof="0" dirty="0"/>
              <a:t> </a:t>
            </a:r>
            <a:r>
              <a:rPr lang="fr-CA" noProof="0" dirty="0" err="1"/>
              <a:t>responsibility</a:t>
            </a:r>
            <a:r>
              <a:rPr lang="fr-CA" noProof="0" dirty="0"/>
              <a:t> to </a:t>
            </a:r>
            <a:r>
              <a:rPr lang="fr-CA" noProof="0" dirty="0" err="1"/>
              <a:t>your</a:t>
            </a:r>
            <a:r>
              <a:rPr lang="fr-CA" noProof="0" dirty="0"/>
              <a:t> clients to </a:t>
            </a:r>
            <a:r>
              <a:rPr lang="fr-CA" noProof="0" dirty="0" err="1"/>
              <a:t>keep</a:t>
            </a:r>
            <a:r>
              <a:rPr lang="fr-CA" noProof="0" dirty="0"/>
              <a:t> </a:t>
            </a:r>
            <a:r>
              <a:rPr lang="fr-CA" noProof="0" dirty="0" err="1"/>
              <a:t>their</a:t>
            </a:r>
            <a:r>
              <a:rPr lang="fr-CA" noProof="0" dirty="0"/>
              <a:t> </a:t>
            </a:r>
            <a:r>
              <a:rPr lang="fr-CA" noProof="0" dirty="0" err="1"/>
              <a:t>confidential</a:t>
            </a:r>
            <a:r>
              <a:rPr lang="fr-CA" noProof="0" dirty="0"/>
              <a:t> data </a:t>
            </a:r>
            <a:r>
              <a:rPr lang="fr-CA" noProof="0" dirty="0" err="1"/>
              <a:t>private</a:t>
            </a:r>
            <a:r>
              <a:rPr lang="fr-CA" noProof="0" dirty="0"/>
              <a:t>. </a:t>
            </a:r>
            <a:r>
              <a:rPr lang="fr-CA" b="1" noProof="0" dirty="0"/>
              <a:t>Our servers, </a:t>
            </a:r>
            <a:r>
              <a:rPr lang="fr-CA" b="1" noProof="0" dirty="0" err="1"/>
              <a:t>located</a:t>
            </a:r>
            <a:r>
              <a:rPr lang="fr-CA" b="1" noProof="0" dirty="0"/>
              <a:t> </a:t>
            </a:r>
            <a:r>
              <a:rPr lang="fr-CA" b="1" noProof="0" dirty="0" err="1"/>
              <a:t>throughout</a:t>
            </a:r>
            <a:r>
              <a:rPr lang="fr-CA" b="1" noProof="0" dirty="0"/>
              <a:t> the Caribbean </a:t>
            </a:r>
            <a:r>
              <a:rPr lang="fr-CA" b="1" noProof="0" dirty="0" err="1"/>
              <a:t>with</a:t>
            </a:r>
            <a:r>
              <a:rPr lang="fr-CA" b="1" noProof="0" dirty="0"/>
              <a:t> </a:t>
            </a:r>
            <a:r>
              <a:rPr lang="fr-CA" b="1" noProof="0" dirty="0" err="1"/>
              <a:t>two</a:t>
            </a:r>
            <a:r>
              <a:rPr lang="fr-CA" b="1" noProof="0" dirty="0"/>
              <a:t> </a:t>
            </a:r>
            <a:r>
              <a:rPr lang="fr-CA" b="1" noProof="0" dirty="0" err="1"/>
              <a:t>protected</a:t>
            </a:r>
            <a:r>
              <a:rPr lang="fr-CA" b="1" noProof="0" dirty="0"/>
              <a:t> high </a:t>
            </a:r>
            <a:r>
              <a:rPr lang="fr-CA" b="1" noProof="0" dirty="0" err="1"/>
              <a:t>security</a:t>
            </a:r>
            <a:r>
              <a:rPr lang="fr-CA" b="1" noProof="0" dirty="0"/>
              <a:t> sites </a:t>
            </a:r>
            <a:r>
              <a:rPr lang="fr-CA" b="1" noProof="0" dirty="0" err="1"/>
              <a:t>located</a:t>
            </a:r>
            <a:r>
              <a:rPr lang="fr-CA" b="1" noProof="0" dirty="0"/>
              <a:t> </a:t>
            </a:r>
            <a:r>
              <a:rPr lang="fr-CA" b="1" noProof="0" dirty="0" err="1"/>
              <a:t>within</a:t>
            </a:r>
            <a:r>
              <a:rPr lang="fr-CA" b="1" noProof="0" dirty="0"/>
              <a:t> the Bahamas, are </a:t>
            </a:r>
            <a:r>
              <a:rPr lang="fr-CA" b="1" noProof="0" dirty="0" err="1"/>
              <a:t>outside</a:t>
            </a:r>
            <a:r>
              <a:rPr lang="fr-CA" b="1" noProof="0" dirty="0"/>
              <a:t> the </a:t>
            </a:r>
            <a:r>
              <a:rPr lang="fr-CA" b="1" noProof="0" dirty="0" err="1"/>
              <a:t>reach</a:t>
            </a:r>
            <a:r>
              <a:rPr lang="fr-CA" b="1" noProof="0" dirty="0"/>
              <a:t> of the US </a:t>
            </a:r>
            <a:r>
              <a:rPr lang="fr-CA" b="1" noProof="0" dirty="0" err="1"/>
              <a:t>government</a:t>
            </a:r>
            <a:r>
              <a:rPr lang="fr-CA" b="1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91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Discussions dans la jurisprudence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13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noProof="0" dirty="0"/>
              <a:t>Une entreprise, avec siège principal dans les ÉU, garde des fichiers questionnables hors du territoire des ÉU</a:t>
            </a:r>
          </a:p>
          <a:p>
            <a:r>
              <a:rPr lang="fr-CA" noProof="0" dirty="0"/>
              <a:t>Un premier tribunal des ÉU a décidé que, étant donné que les fichiers pouvaient être lus dans les ÉU, alors la loi des ÉU est applicable et l’entreprise est responsable</a:t>
            </a:r>
          </a:p>
          <a:p>
            <a:r>
              <a:rPr lang="fr-CA" noProof="0" dirty="0"/>
              <a:t>Un juge d’appel (aussi dans les ÉU) a renversé cette décision. Il a décidé que, au lieu, </a:t>
            </a:r>
          </a:p>
          <a:p>
            <a:pPr lvl="1"/>
            <a:r>
              <a:rPr lang="fr-CA" noProof="0" dirty="0"/>
              <a:t>étant donné que les fichiers ne sont pas stockés par l’entreprise dans le territoire des ÉU, alors la loi des ÉU n’est pas applicable </a:t>
            </a:r>
          </a:p>
          <a:p>
            <a:r>
              <a:rPr lang="fr-CA" dirty="0"/>
              <a:t>Un appel à la Court </a:t>
            </a:r>
            <a:r>
              <a:rPr lang="fr-CA" dirty="0" err="1"/>
              <a:t>Suprème</a:t>
            </a:r>
            <a:r>
              <a:rPr lang="fr-CA" dirty="0"/>
              <a:t> est revenu à la première décision, mais à cause de la loi CLOUD</a:t>
            </a:r>
          </a:p>
          <a:p>
            <a:pPr lvl="1"/>
            <a:r>
              <a:rPr lang="fr-CA" dirty="0"/>
              <a:t>https://en.wikipedia.org/wiki/Microsoft_Corp._v._United_States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10386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CLOUD </a:t>
            </a:r>
            <a:r>
              <a:rPr lang="fr-CA" dirty="0" err="1"/>
              <a:t>Act</a:t>
            </a:r>
            <a:r>
              <a:rPr lang="fr-CA" dirty="0"/>
              <a:t> (EEUU, 2018)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2000" dirty="0"/>
              <a:t>En réponse à ces incertitudes, en 2018 le Congrès des EEUU a adopté le </a:t>
            </a:r>
            <a:r>
              <a:rPr lang="en-US" sz="2000" b="1" dirty="0"/>
              <a:t>Clarifying Lawful Overseas Use of Data Act</a:t>
            </a:r>
            <a:r>
              <a:rPr lang="en-US" sz="2000" dirty="0"/>
              <a:t> </a:t>
            </a:r>
            <a:r>
              <a:rPr lang="en-US" sz="2000" dirty="0" err="1"/>
              <a:t>ou</a:t>
            </a:r>
            <a:r>
              <a:rPr lang="en-US" sz="2000" dirty="0"/>
              <a:t> </a:t>
            </a:r>
            <a:r>
              <a:rPr lang="en-US" sz="2000" b="1" dirty="0"/>
              <a:t>CLOUD Act, </a:t>
            </a:r>
            <a:r>
              <a:rPr lang="fr-CA" sz="2000" dirty="0"/>
              <a:t>permettant aux forces de l'ordre de contraindre </a:t>
            </a:r>
            <a:r>
              <a:rPr lang="fr-CA" sz="2000" i="1" dirty="0"/>
              <a:t>les fournisseurs de services des EEUU</a:t>
            </a:r>
            <a:r>
              <a:rPr lang="fr-CA" sz="2000" dirty="0"/>
              <a:t> à fournir les données demandées stockées sur des serveurs, </a:t>
            </a:r>
            <a:r>
              <a:rPr lang="fr-CA" sz="2000" i="1" dirty="0"/>
              <a:t>qu'ils soient situés aux EEUU ou à l’extérieur</a:t>
            </a:r>
          </a:p>
          <a:p>
            <a:r>
              <a:rPr lang="fr-CA" sz="2000" dirty="0"/>
              <a:t>Permet aux forces de l'ordre américaines d'obtenir les données personnelles d'un individu, </a:t>
            </a:r>
            <a:r>
              <a:rPr lang="fr-CA" sz="2000" i="1" dirty="0"/>
              <a:t>sans besoin d’informer ni ce dernier, ni son pays de résidence, ni le pays où sont stockées les données </a:t>
            </a:r>
            <a:r>
              <a:rPr lang="fr-CA" sz="2000" b="1" dirty="0"/>
              <a:t>	</a:t>
            </a:r>
            <a:r>
              <a:rPr lang="en-US" sz="1800" b="1" dirty="0">
                <a:hlinkClick r:id="rId2"/>
              </a:rPr>
              <a:t>https://fr.wikipedia.org/wiki/CLOUD_Act</a:t>
            </a:r>
            <a:endParaRPr lang="en-US" sz="1800" b="1" dirty="0"/>
          </a:p>
          <a:p>
            <a:r>
              <a:rPr lang="fr-CA" sz="2100" dirty="0"/>
              <a:t>Donc cette question paraît être résolue aux EEUU, peut encore rester pour autres pays (qui seront probablement du même avis)</a:t>
            </a:r>
          </a:p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88648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/>
              <a:t>Trois questions connectées </a:t>
            </a:r>
            <a:br>
              <a:rPr lang="fr-CA" noProof="0" dirty="0"/>
            </a:br>
            <a:r>
              <a:rPr lang="fr-CA" noProof="0" dirty="0"/>
              <a:t>mais séparées </a:t>
            </a:r>
            <a:r>
              <a:rPr lang="fr-CA" sz="2700" noProof="0" dirty="0"/>
              <a:t>(v. </a:t>
            </a:r>
            <a:r>
              <a:rPr lang="fr-CA" sz="2700" dirty="0"/>
              <a:t>Livre Clough, Chap. 14)</a:t>
            </a:r>
            <a:br>
              <a:rPr lang="fr-CA" sz="2700" dirty="0"/>
            </a:br>
            <a:endParaRPr lang="fr-CA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15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noProof="0" dirty="0"/>
              <a:t>1) Un pays, peut-il </a:t>
            </a:r>
            <a:r>
              <a:rPr lang="fr-CA" b="1" noProof="0" dirty="0"/>
              <a:t>légiférer</a:t>
            </a:r>
            <a:r>
              <a:rPr lang="fr-CA" noProof="0" dirty="0"/>
              <a:t> sur un comportement donné (</a:t>
            </a:r>
            <a:r>
              <a:rPr lang="fr-CA" b="1" noProof="0" dirty="0"/>
              <a:t>juridiction prescriptive</a:t>
            </a:r>
            <a:r>
              <a:rPr lang="fr-CA" noProof="0" dirty="0"/>
              <a:t>)?</a:t>
            </a:r>
          </a:p>
          <a:p>
            <a:pPr lvl="1"/>
            <a:r>
              <a:rPr lang="fr-CA" noProof="0" dirty="0"/>
              <a:t>P.ex., sur un navire dans ses eaux territoriales battant drapeau d’un autre pays?</a:t>
            </a:r>
          </a:p>
          <a:p>
            <a:r>
              <a:rPr lang="fr-CA" noProof="0" dirty="0"/>
              <a:t>2) Les </a:t>
            </a:r>
            <a:r>
              <a:rPr lang="fr-CA" b="1" noProof="0" dirty="0"/>
              <a:t>tribunaux</a:t>
            </a:r>
            <a:r>
              <a:rPr lang="fr-CA" noProof="0" dirty="0"/>
              <a:t> d’un pays, sont-ils </a:t>
            </a:r>
            <a:r>
              <a:rPr lang="fr-CA" b="1" noProof="0" dirty="0"/>
              <a:t>compétents</a:t>
            </a:r>
            <a:r>
              <a:rPr lang="fr-CA" noProof="0" dirty="0"/>
              <a:t> pour décider sur un cas particulier (juridiction adjudicative)?</a:t>
            </a:r>
          </a:p>
          <a:p>
            <a:pPr lvl="1"/>
            <a:r>
              <a:rPr lang="fr-CA" noProof="0" dirty="0"/>
              <a:t>P.ex. un cas qui s’est produit sur un tel navire?</a:t>
            </a:r>
          </a:p>
          <a:p>
            <a:r>
              <a:rPr lang="fr-CA" noProof="0" dirty="0"/>
              <a:t>3) Le pays, </a:t>
            </a:r>
            <a:r>
              <a:rPr lang="fr-CA" dirty="0"/>
              <a:t>peut-il </a:t>
            </a:r>
            <a:r>
              <a:rPr lang="fr-CA" b="1" noProof="0" dirty="0"/>
              <a:t>appliquer</a:t>
            </a:r>
            <a:r>
              <a:rPr lang="fr-CA" noProof="0" dirty="0"/>
              <a:t> ses lois sur un comportement donné (juridiction d’exécution) ? </a:t>
            </a:r>
          </a:p>
          <a:p>
            <a:pPr lvl="1"/>
            <a:r>
              <a:rPr lang="fr-CA" noProof="0" dirty="0"/>
              <a:t>P.ex. est-il capable de faire fermer une base de données extraterritoriale?</a:t>
            </a:r>
          </a:p>
          <a:p>
            <a:pPr lvl="1"/>
            <a:r>
              <a:rPr lang="fr-CA" noProof="0" dirty="0"/>
              <a:t>Arrêter des personne qui agissent ailleurs?</a:t>
            </a:r>
          </a:p>
          <a:p>
            <a:endParaRPr lang="fr-CA" noProof="0" dirty="0"/>
          </a:p>
        </p:txBody>
      </p:sp>
      <p:pic>
        <p:nvPicPr>
          <p:cNvPr id="5" name="Image 4" descr="File:Tall ship Christian Radich under sail.jp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09004"/>
            <a:ext cx="2161808" cy="14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70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1) Juridiction prescriptive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16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noProof="0" dirty="0"/>
              <a:t>Est-ce-que le Canada peut faire une loi, </a:t>
            </a:r>
            <a:r>
              <a:rPr lang="fr-CA" noProof="0" dirty="0" err="1"/>
              <a:t>pex</a:t>
            </a:r>
            <a:r>
              <a:rPr lang="fr-CA" noProof="0" dirty="0"/>
              <a:t> sur des actes criminels entre Indiens en Inde?</a:t>
            </a:r>
          </a:p>
          <a:p>
            <a:r>
              <a:rPr lang="fr-CA" noProof="0" dirty="0"/>
              <a:t>Ceci est </a:t>
            </a:r>
            <a:r>
              <a:rPr lang="fr-CA" noProof="0"/>
              <a:t>surtout réglé </a:t>
            </a:r>
            <a:r>
              <a:rPr lang="fr-CA" noProof="0" dirty="0"/>
              <a:t>par le </a:t>
            </a:r>
            <a:r>
              <a:rPr lang="fr-CA" noProof="0"/>
              <a:t>droit international</a:t>
            </a:r>
            <a:endParaRPr lang="fr-CA" noProof="0" dirty="0"/>
          </a:p>
          <a:p>
            <a:r>
              <a:rPr lang="fr-CA" noProof="0" dirty="0"/>
              <a:t>Convention de Budapest:</a:t>
            </a:r>
          </a:p>
          <a:p>
            <a:pPr lvl="1"/>
            <a:r>
              <a:rPr lang="fr-CA" noProof="0" dirty="0"/>
              <a:t>Juridiction ‘territoriale’ d’un pays sur un navire, avion (satellite?) enregistrés dans le pays, même s’ils se trouvent à l’extérieur</a:t>
            </a:r>
          </a:p>
          <a:p>
            <a:pPr lvl="2"/>
            <a:r>
              <a:rPr lang="fr-CA" noProof="0" dirty="0"/>
              <a:t>Ceci est important dans le cas où un navire ou avion se déplacent rapidement d’un pays à l’autre</a:t>
            </a:r>
          </a:p>
          <a:p>
            <a:pPr lvl="1"/>
            <a:r>
              <a:rPr lang="fr-CA" noProof="0" dirty="0"/>
              <a:t>Juridiction ‘objective’ d’un pays pour actions qui sont commises ailleurs mais ont effets importants dans le pays</a:t>
            </a:r>
          </a:p>
          <a:p>
            <a:pPr lvl="1"/>
            <a:r>
              <a:rPr lang="fr-CA" noProof="0" dirty="0"/>
              <a:t>Juridiction ‘nationale’ d’un pays pour les infractions commises par des citoyens du pays </a:t>
            </a:r>
          </a:p>
        </p:txBody>
      </p:sp>
    </p:spTree>
    <p:extLst>
      <p:ext uri="{BB962C8B-B14F-4D97-AF65-F5344CB8AC3E}">
        <p14:creationId xmlns:p14="http://schemas.microsoft.com/office/powerpoint/2010/main" val="60220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0C377-9C55-7966-8654-71891B54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cas aux ÉÉUU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035ABD7-84D0-CFA4-8C33-C6041078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17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D0CA4F-2DBD-CEB5-3049-7DD5EF908C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Minnesota vs. </a:t>
            </a:r>
            <a:r>
              <a:rPr lang="fr-CA" dirty="0" err="1"/>
              <a:t>Merchelt-Dinkel</a:t>
            </a:r>
            <a:endParaRPr lang="fr-CA" dirty="0"/>
          </a:p>
          <a:p>
            <a:pPr lvl="1"/>
            <a:r>
              <a:rPr lang="fr-CA" dirty="0"/>
              <a:t>La loi du Minnesota défend l’encouragement au suicide</a:t>
            </a:r>
          </a:p>
          <a:p>
            <a:pPr lvl="1"/>
            <a:r>
              <a:rPr lang="fr-CA" dirty="0"/>
              <a:t>Un sujet dans cet état se présentait comme infirmière et encourageait au suicide des personnes dans autres pays (Royaume-Uni, Canada)</a:t>
            </a:r>
          </a:p>
          <a:p>
            <a:pPr lvl="1"/>
            <a:r>
              <a:rPr lang="fr-CA" dirty="0"/>
              <a:t>Le sujet a été jugé au Minnesota</a:t>
            </a:r>
          </a:p>
          <a:p>
            <a:pPr lvl="1"/>
            <a:r>
              <a:rPr lang="fr-CA" dirty="0"/>
              <a:t>Un cas de juridiction nationale</a:t>
            </a:r>
          </a:p>
        </p:txBody>
      </p:sp>
    </p:spTree>
    <p:extLst>
      <p:ext uri="{BB962C8B-B14F-4D97-AF65-F5344CB8AC3E}">
        <p14:creationId xmlns:p14="http://schemas.microsoft.com/office/powerpoint/2010/main" val="329235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/>
              <a:t>2) Juridiction adjudicative </a:t>
            </a:r>
            <a:r>
              <a:rPr lang="fr-CA" sz="2000" noProof="0" dirty="0"/>
              <a:t>(compétence de tribunaux)</a:t>
            </a:r>
            <a:endParaRPr lang="fr-CA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18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noProof="0" dirty="0"/>
              <a:t>Quel pays a juridiction sur un acte spécifique?</a:t>
            </a:r>
          </a:p>
          <a:p>
            <a:r>
              <a:rPr lang="fr-CA" noProof="0" dirty="0"/>
              <a:t>Court </a:t>
            </a:r>
            <a:r>
              <a:rPr lang="fr-CA" noProof="0" dirty="0" err="1"/>
              <a:t>Suprème</a:t>
            </a:r>
            <a:r>
              <a:rPr lang="fr-CA" noProof="0" dirty="0"/>
              <a:t> du Canada: </a:t>
            </a:r>
          </a:p>
          <a:p>
            <a:pPr lvl="1"/>
            <a:r>
              <a:rPr lang="fr-CA" noProof="0" dirty="0"/>
              <a:t>Il doit y avoir un </a:t>
            </a:r>
            <a:r>
              <a:rPr lang="fr-CA" b="1" noProof="0" dirty="0"/>
              <a:t>lien réel et substantiel </a:t>
            </a:r>
            <a:r>
              <a:rPr lang="fr-CA" noProof="0" dirty="0"/>
              <a:t>entre l’acte et le pays</a:t>
            </a:r>
          </a:p>
          <a:p>
            <a:pPr lvl="1"/>
            <a:r>
              <a:rPr lang="fr-CA" noProof="0" dirty="0"/>
              <a:t>Un intérêt substantiel du pays qui juge</a:t>
            </a:r>
          </a:p>
          <a:p>
            <a:r>
              <a:rPr lang="fr-CA" noProof="0" dirty="0"/>
              <a:t>Exemples pratiques dans des décisions de tribunaux aux ÉÉUU:</a:t>
            </a:r>
          </a:p>
          <a:p>
            <a:pPr lvl="1"/>
            <a:r>
              <a:rPr lang="fr-CA" noProof="0" dirty="0"/>
              <a:t>Juridiction des ÉÉUU pour appropriation de données d’une banque des ÉÉUU effectuée à partir de la Russie</a:t>
            </a:r>
          </a:p>
          <a:p>
            <a:pPr lvl="1"/>
            <a:r>
              <a:rPr lang="fr-CA" noProof="0" dirty="0"/>
              <a:t>La transmission de données entre deux États dans les ÉÉUU pourrait être considérée comme compétence des deux États seulement, mais étant donné que la communication a probablement été réalisée à travers plusieurs états, alors l’infraction est fédérale</a:t>
            </a:r>
          </a:p>
          <a:p>
            <a:pPr lvl="1"/>
            <a:r>
              <a:rPr lang="fr-CA" noProof="0" dirty="0"/>
              <a:t>Le fait qu’une transmission est légale dans un des États concernés n’implique pas qu’il n’y a pas de juridiction dans les autres</a:t>
            </a:r>
          </a:p>
          <a:p>
            <a:pPr marL="365760" lvl="1" indent="0">
              <a:buNone/>
            </a:pP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17297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91CD1-7B31-B831-7D78-FED596A2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Court Suprême du Canada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7FAB453-5300-7AE0-FCEE-625321EB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19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5B6777-C707-B504-DAAA-E9DEF2D397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Il est suffisant qu’une </a:t>
            </a:r>
            <a:r>
              <a:rPr lang="fr-CA" i="1" dirty="0"/>
              <a:t>portion significative </a:t>
            </a:r>
            <a:r>
              <a:rPr lang="fr-CA" dirty="0"/>
              <a:t>de l’infraction a été commise au Canada</a:t>
            </a:r>
          </a:p>
          <a:p>
            <a:r>
              <a:rPr lang="fr-CA" dirty="0"/>
              <a:t>Lien substantiel entre l’infraction et le Canada</a:t>
            </a:r>
          </a:p>
          <a:p>
            <a:pPr lvl="1"/>
            <a:r>
              <a:rPr lang="fr-CA" dirty="0"/>
              <a:t>Cas </a:t>
            </a:r>
            <a:r>
              <a:rPr lang="fr-CA" dirty="0" err="1"/>
              <a:t>Libman</a:t>
            </a:r>
            <a:r>
              <a:rPr lang="fr-CA" dirty="0"/>
              <a:t> vs Queen 1985:</a:t>
            </a:r>
          </a:p>
          <a:p>
            <a:pPr lvl="2"/>
            <a:r>
              <a:rPr lang="fr-CA" dirty="0"/>
              <a:t>L'appelant a été renvoyé à son procès relativement à sept chefs d'accusation de fraude et un chef d'accusation de complot en vue de commettre une fraude résultant de l'exploitation de son </a:t>
            </a:r>
            <a:r>
              <a:rPr lang="fr-CA" b="1" dirty="0"/>
              <a:t>entreprise de sollicitation par téléphone située à Toronto</a:t>
            </a:r>
            <a:r>
              <a:rPr lang="fr-CA" dirty="0"/>
              <a:t>. Conformément aux directives de l'appelant, </a:t>
            </a:r>
            <a:r>
              <a:rPr lang="fr-CA" b="1" dirty="0"/>
              <a:t>les vendeurs téléphonaient à des résidants des États‑Unis et tentaient de les amener à acheter des actions de deux compagnies minières d'Amérique centrale. </a:t>
            </a:r>
          </a:p>
          <a:p>
            <a:pPr lvl="2"/>
            <a:r>
              <a:rPr lang="fr-CA" dirty="0"/>
              <a:t>Les chefs d'accusation de fraude portés contre l'appelant peuvent être instruits au Canada et rien dans les exigences de la courtoisie internationale n'empêche le Canada d'exercer sa compétence. </a:t>
            </a:r>
            <a:r>
              <a:rPr lang="fr-CA" b="1" dirty="0"/>
              <a:t>L'accusation de complot peut être instruite au Canada puisque les activités frauduleuses s'y sont déroulées.</a:t>
            </a:r>
          </a:p>
        </p:txBody>
      </p:sp>
    </p:spTree>
    <p:extLst>
      <p:ext uri="{BB962C8B-B14F-4D97-AF65-F5344CB8AC3E}">
        <p14:creationId xmlns:p14="http://schemas.microsoft.com/office/powerpoint/2010/main" val="45092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CA" smtClean="0"/>
              <a:pPr/>
              <a:t>2</a:t>
            </a:fld>
            <a:endParaRPr lang="en-CA">
              <a:solidFill>
                <a:srgbClr val="FFFFFF"/>
              </a:solidFill>
            </a:endParaRPr>
          </a:p>
        </p:txBody>
      </p:sp>
      <p:pic>
        <p:nvPicPr>
          <p:cNvPr id="1026" name="Picture 2" descr="J:\cours\INF1153Cybercrim\ZoneFronti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30" y="476672"/>
            <a:ext cx="7317903" cy="495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55172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Dans la criminalité ordinaire, il y a normalement un seul </a:t>
            </a:r>
            <a:r>
              <a:rPr lang="fr-CA" sz="2400" b="1" dirty="0"/>
              <a:t>lieu</a:t>
            </a:r>
            <a:r>
              <a:rPr lang="fr-CA" sz="2400" dirty="0"/>
              <a:t> d’infraction, les </a:t>
            </a:r>
            <a:r>
              <a:rPr lang="fr-CA" sz="2400" b="1" dirty="0"/>
              <a:t>suspects</a:t>
            </a:r>
            <a:r>
              <a:rPr lang="fr-CA" sz="2400" dirty="0"/>
              <a:t> sont identifiés et donc la juridiction est claire</a:t>
            </a:r>
          </a:p>
        </p:txBody>
      </p:sp>
    </p:spTree>
    <p:extLst>
      <p:ext uri="{BB962C8B-B14F-4D97-AF65-F5344CB8AC3E}">
        <p14:creationId xmlns:p14="http://schemas.microsoft.com/office/powerpoint/2010/main" val="2452509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3) Juridiction d’exécution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20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CA" noProof="0" dirty="0"/>
              <a:t>Dans la loi criminelle en général, une question importante est:</a:t>
            </a:r>
          </a:p>
          <a:p>
            <a:pPr lvl="1"/>
            <a:r>
              <a:rPr lang="fr-CA" noProof="0" dirty="0"/>
              <a:t>L’accusé doit normalement être présent au procès</a:t>
            </a:r>
          </a:p>
          <a:p>
            <a:pPr lvl="2"/>
            <a:r>
              <a:rPr lang="fr-CA" noProof="0" dirty="0"/>
              <a:t>Mais un </a:t>
            </a:r>
            <a:r>
              <a:rPr lang="fr-CA" noProof="0" dirty="0" err="1"/>
              <a:t>pa</a:t>
            </a:r>
            <a:r>
              <a:rPr lang="fr-CA" dirty="0" err="1"/>
              <a:t>ys</a:t>
            </a:r>
            <a:r>
              <a:rPr lang="fr-CA" dirty="0"/>
              <a:t> peut décider de juger ‘in absentia’</a:t>
            </a:r>
            <a:endParaRPr lang="fr-CA" noProof="0" dirty="0"/>
          </a:p>
          <a:p>
            <a:pPr lvl="1"/>
            <a:r>
              <a:rPr lang="fr-CA" noProof="0" dirty="0"/>
              <a:t>Le pays qui a l’accusé sous son contrôle doit ou bien le juger ou bien l’extrader</a:t>
            </a:r>
          </a:p>
          <a:p>
            <a:pPr lvl="2"/>
            <a:r>
              <a:rPr lang="fr-CA" noProof="0" dirty="0"/>
              <a:t>Donc, dans quelles mains se trouve l’accusé?</a:t>
            </a:r>
          </a:p>
          <a:p>
            <a:pPr lvl="1"/>
            <a:r>
              <a:rPr lang="fr-CA" dirty="0"/>
              <a:t>Si trouvé coupable, pourra-t-il être forcé à subir la peine?</a:t>
            </a:r>
          </a:p>
          <a:p>
            <a:r>
              <a:rPr lang="fr-CA" noProof="0" dirty="0"/>
              <a:t>Il s’agit enfin d’une décision de l’accusation si procéder ou non</a:t>
            </a:r>
          </a:p>
          <a:p>
            <a:pPr lvl="1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1236864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Extradition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21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noProof="0" dirty="0"/>
              <a:t>Afin que l’extradition entre deux pays soit possible, </a:t>
            </a:r>
          </a:p>
          <a:p>
            <a:pPr lvl="1"/>
            <a:r>
              <a:rPr lang="fr-CA" dirty="0"/>
              <a:t>1) </a:t>
            </a:r>
            <a:r>
              <a:rPr lang="fr-CA" noProof="0" dirty="0"/>
              <a:t>l’action doit être criminelle dans les deux</a:t>
            </a:r>
          </a:p>
          <a:p>
            <a:pPr lvl="2"/>
            <a:r>
              <a:rPr lang="fr-CA" noProof="0" dirty="0"/>
              <a:t>Il y a eu des cas de virus qui ont fait des dégâts très importants mais l’auteur se trouvait dans un pays où il n’était pas illégal de créer des virus</a:t>
            </a:r>
          </a:p>
          <a:p>
            <a:pPr lvl="3"/>
            <a:r>
              <a:rPr lang="fr-CA" noProof="0" dirty="0"/>
              <a:t>‘Love bug’ virus (année 2000) provenant des Philippines</a:t>
            </a:r>
          </a:p>
          <a:p>
            <a:pPr lvl="1"/>
            <a:r>
              <a:rPr lang="fr-CA" dirty="0"/>
              <a:t>2) il doit exister un traité d’extradition</a:t>
            </a:r>
          </a:p>
          <a:p>
            <a:pPr lvl="2"/>
            <a:r>
              <a:rPr lang="fr-CA" dirty="0"/>
              <a:t>Le Canada a une trentaine de traités d’extradition</a:t>
            </a:r>
          </a:p>
          <a:p>
            <a:pPr lvl="2"/>
            <a:r>
              <a:rPr lang="fr-CA" dirty="0"/>
              <a:t>Même avec ces traités, les règles sont variables </a:t>
            </a:r>
          </a:p>
          <a:p>
            <a:pPr lvl="2"/>
            <a:r>
              <a:rPr lang="fr-CA" dirty="0"/>
              <a:t>Certains pays (ex. France) n’extradent pas leurs propres citoyens</a:t>
            </a:r>
          </a:p>
        </p:txBody>
      </p:sp>
    </p:spTree>
    <p:extLst>
      <p:ext uri="{BB962C8B-B14F-4D97-AF65-F5344CB8AC3E}">
        <p14:creationId xmlns:p14="http://schemas.microsoft.com/office/powerpoint/2010/main" val="3365313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/>
              <a:t>Problème pratique du pouvoir sur l’</a:t>
            </a:r>
            <a:r>
              <a:rPr lang="fr-CA" dirty="0"/>
              <a:t>infraction</a:t>
            </a:r>
            <a:endParaRPr lang="fr-CA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22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noProof="0" dirty="0"/>
              <a:t>Supposant que le responsable a été jugé et possiblement en prison, il aura pu créer des situations impossibles à résoudre dans le pays qui l’a jugé, ou par n’importe qui</a:t>
            </a:r>
          </a:p>
          <a:p>
            <a:pPr lvl="1"/>
            <a:r>
              <a:rPr lang="fr-CA" dirty="0"/>
              <a:t>Il pourrait être impossible d’éliminer un contenu qui a déjà été diffusé internationalement</a:t>
            </a:r>
          </a:p>
          <a:p>
            <a:pPr lvl="1"/>
            <a:r>
              <a:rPr lang="fr-CA" noProof="0" dirty="0"/>
              <a:t>Un responsable de contenu haineux qui a perdu le contrôle de la base de données où le contenu se trouve, et elle se trouve dans un autre pays</a:t>
            </a:r>
          </a:p>
          <a:p>
            <a:pPr lvl="1"/>
            <a:r>
              <a:rPr lang="fr-CA" noProof="0" dirty="0"/>
              <a:t>Un virus qui est parti et évidemment ne peut pas être retiré</a:t>
            </a:r>
          </a:p>
          <a:p>
            <a:pPr lvl="1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911992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E9C4C-A8A6-49F9-9150-E96F9BC6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Juridiction informatique aux ÉÉUU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BAA470D-B279-458D-B6D0-21451012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23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7DA58-F5F4-42E7-B426-DAFE90EC84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Les ÉÉUU sont un lieu fertile pour ces discussions car chaque état a ses propres lois</a:t>
            </a:r>
          </a:p>
          <a:p>
            <a:r>
              <a:rPr lang="fr-CA" dirty="0"/>
              <a:t>Quelques sentences ont mentionné:</a:t>
            </a:r>
          </a:p>
          <a:p>
            <a:pPr lvl="1"/>
            <a:r>
              <a:rPr lang="fr-CA" dirty="0"/>
              <a:t>Contact minimal</a:t>
            </a:r>
          </a:p>
          <a:p>
            <a:pPr lvl="1"/>
            <a:r>
              <a:rPr lang="fr-CA" dirty="0"/>
              <a:t>Calder test</a:t>
            </a:r>
          </a:p>
          <a:p>
            <a:pPr lvl="1"/>
            <a:r>
              <a:rPr lang="fr-CA" dirty="0"/>
              <a:t>Zippo test</a:t>
            </a:r>
          </a:p>
          <a:p>
            <a:r>
              <a:rPr lang="fr-CA" dirty="0"/>
              <a:t>Tous des cas civils, mais les même principes peuvent être appliqués à cas criminels</a:t>
            </a:r>
          </a:p>
          <a:p>
            <a:endParaRPr lang="fr-CA" dirty="0"/>
          </a:p>
          <a:p>
            <a:pPr lvl="1"/>
            <a:r>
              <a:rPr lang="fr-CA" dirty="0">
                <a:hlinkClick r:id="rId2"/>
              </a:rPr>
              <a:t>https://en.wikipedia.org/wiki/Personal_jurisdiction_in_Internet_cases_in_the_United_States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https://www.thompsoncoburn.com/insights/blogs/internet-law-twists-turns/post/2016-01-12/will-the-zippo-sliding-scale-for-internet-jurisdiction-slide-into-oblivion-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7919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E128B-1FFF-4AFF-A95C-5D54F95E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Minimum contact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95FAD56-E279-4729-BEF1-C05C63B3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EB3E49-D900-4945-A38E-3BCDD9B540C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Pour être jugé dans un état, un accusé doit avoir eu un certain contact avec cet état là pour s’attendre à être jugé dans cet état</a:t>
            </a:r>
          </a:p>
          <a:p>
            <a:pPr lvl="1"/>
            <a:r>
              <a:rPr lang="fr-CA" dirty="0"/>
              <a:t>Actions, transactions …</a:t>
            </a:r>
          </a:p>
        </p:txBody>
      </p:sp>
    </p:spTree>
    <p:extLst>
      <p:ext uri="{BB962C8B-B14F-4D97-AF65-F5344CB8AC3E}">
        <p14:creationId xmlns:p14="http://schemas.microsoft.com/office/powerpoint/2010/main" val="3704448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0B1537-43B7-4F61-BDC8-52FD7483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Calder test : effets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453FFC-3DB8-449F-B825-B9BC80DC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25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372C87-53BA-4747-990C-1FB038FAE6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Un citoyen de la Californie poursuit un magazine de la Floride pour diffamation</a:t>
            </a:r>
          </a:p>
          <a:p>
            <a:r>
              <a:rPr lang="fr-CA" dirty="0"/>
              <a:t>Est-ce-que les tribunaux de la Californie sont compétents?</a:t>
            </a:r>
          </a:p>
          <a:p>
            <a:r>
              <a:rPr lang="fr-CA" dirty="0"/>
              <a:t>Décision: faut voir si les intentions de l’accusé étaient visées à des effets dans l’état où le tribunal se trouve </a:t>
            </a:r>
          </a:p>
          <a:p>
            <a:pPr lvl="1"/>
            <a:r>
              <a:rPr lang="fr-CA" dirty="0"/>
              <a:t>Dans le cas spécifique, le tribunal de la Californie a décidé qu’il était compétent</a:t>
            </a:r>
          </a:p>
        </p:txBody>
      </p:sp>
    </p:spTree>
    <p:extLst>
      <p:ext uri="{BB962C8B-B14F-4D97-AF65-F5344CB8AC3E}">
        <p14:creationId xmlns:p14="http://schemas.microsoft.com/office/powerpoint/2010/main" val="3649639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5CED9-BACE-48B2-BBB8-826F3807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Zippo test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A022D7E-FB18-4F93-8A00-2DD48D2B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26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FCCD39-75EB-4FB8-84F3-BE944871E2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Basé sur l’</a:t>
            </a:r>
            <a:r>
              <a:rPr lang="fr-CA" dirty="0" err="1"/>
              <a:t>intéractivité</a:t>
            </a:r>
            <a:r>
              <a:rPr lang="fr-CA" dirty="0"/>
              <a:t> locale d’un site web</a:t>
            </a:r>
          </a:p>
          <a:p>
            <a:r>
              <a:rPr lang="fr-CA" dirty="0"/>
              <a:t>La juridiction d’un état est proportionnelle à l’</a:t>
            </a:r>
            <a:r>
              <a:rPr lang="fr-CA" dirty="0" err="1"/>
              <a:t>intéractivité</a:t>
            </a:r>
            <a:r>
              <a:rPr lang="fr-CA" dirty="0"/>
              <a:t> d’un site web dans une </a:t>
            </a:r>
            <a:r>
              <a:rPr lang="fr-CA" dirty="0" err="1"/>
              <a:t>jurisdiction</a:t>
            </a:r>
            <a:r>
              <a:rPr lang="fr-CA" dirty="0"/>
              <a:t> spécifique</a:t>
            </a:r>
          </a:p>
          <a:p>
            <a:r>
              <a:rPr lang="fr-CA" dirty="0"/>
              <a:t>Ceci devient compliqué, voir site </a:t>
            </a:r>
            <a:r>
              <a:rPr lang="fr-CA" dirty="0" err="1"/>
              <a:t>Wikipedia</a:t>
            </a:r>
            <a:r>
              <a:rPr lang="fr-CA" dirty="0"/>
              <a:t> mentionné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655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17D88-9888-48C3-8BD5-A8C86112E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Lectures additionnelles:</a:t>
            </a:r>
            <a:br>
              <a:rPr lang="fr-CA" dirty="0"/>
            </a:br>
            <a:r>
              <a:rPr lang="fr-CA" dirty="0"/>
              <a:t>Au Canada, en France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F539E1A-6FB6-4EFB-A445-AFA3A370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27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679B7C-636D-4B26-851B-9B8154EA71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600" dirty="0">
                <a:solidFill>
                  <a:schemeClr val="bg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Cas de diffamation:</a:t>
            </a:r>
          </a:p>
          <a:p>
            <a:r>
              <a:rPr lang="fr-CA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https://www.nortonrosefulbright.com/fr-ca/centre-du-savoir/publications/bd260a2b/conflit-de-juridiction-et-internet---une-cour-supreme-du-canada-divisee-nous-laisse-sur-notre-faim</a:t>
            </a:r>
            <a:endParaRPr lang="fr-CA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fr-CA" dirty="0">
                <a:solidFill>
                  <a:schemeClr val="bg2">
                    <a:lumMod val="50000"/>
                  </a:schemeClr>
                </a:solidFill>
              </a:rPr>
              <a:t>Article sur la juridiction dans les affaires de diffamation multi-juridictionnelles sur Internet </a:t>
            </a:r>
          </a:p>
          <a:p>
            <a:r>
              <a:rPr lang="fr-CA" dirty="0">
                <a:hlinkClick r:id="rId3"/>
              </a:rPr>
              <a:t>https://www.landelle-huissier87.fr/articles/juridiction-diffamation-denigrement.php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8409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Conclusions sur la juridiction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28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noProof="0" dirty="0"/>
              <a:t>Les questions concernant la juridiction sur les infractions informatiques continueront d’être débattues pour longtemps </a:t>
            </a:r>
          </a:p>
          <a:p>
            <a:pPr lvl="1"/>
            <a:r>
              <a:rPr lang="fr-CA" dirty="0"/>
              <a:t>Les détails ne sont pas notre sujet d’étude, mais nous devons connaître la problématique</a:t>
            </a:r>
            <a:endParaRPr lang="fr-CA" noProof="0" dirty="0"/>
          </a:p>
          <a:p>
            <a:r>
              <a:rPr lang="fr-CA" noProof="0" dirty="0"/>
              <a:t>Chaque pays continuera probablement à chercher d’élargir sa juridiction, conduisant à des conflits imprévisibles</a:t>
            </a:r>
          </a:p>
          <a:p>
            <a:pPr lvl="1"/>
            <a:r>
              <a:rPr lang="fr-CA" noProof="0" dirty="0"/>
              <a:t>Sujet responsable ici, non responsable là, ou responsable pour infractions différentes etc.</a:t>
            </a:r>
          </a:p>
          <a:p>
            <a:pPr lvl="1"/>
            <a:r>
              <a:rPr lang="fr-CA" noProof="0" dirty="0"/>
              <a:t>Ces conflits </a:t>
            </a:r>
            <a:r>
              <a:rPr lang="fr-CA" noProof="0" dirty="0" err="1"/>
              <a:t>co</a:t>
            </a:r>
            <a:r>
              <a:rPr lang="fr-CA" dirty="0" err="1"/>
              <a:t>ntinueront</a:t>
            </a:r>
            <a:r>
              <a:rPr lang="fr-CA" dirty="0"/>
              <a:t> d’</a:t>
            </a:r>
            <a:r>
              <a:rPr lang="fr-CA" noProof="0" dirty="0"/>
              <a:t>entraver la lutte contre la criminalité informatique</a:t>
            </a:r>
          </a:p>
          <a:p>
            <a:pPr lvl="1"/>
            <a:r>
              <a:rPr lang="fr-CA" noProof="0" dirty="0"/>
              <a:t>Comme on voit déjà: responsables d’infractions dans un pays qui sont abrités dans un autre pays, etc.</a:t>
            </a:r>
          </a:p>
          <a:p>
            <a:r>
              <a:rPr lang="fr-CA" noProof="0" dirty="0"/>
              <a:t>Mais enfin le principe fondamental et très logique est qu’afin qu’un tribunal prenne en considération un cas, il doit avoir un </a:t>
            </a:r>
            <a:r>
              <a:rPr lang="fr-CA" noProof="0" dirty="0" err="1"/>
              <a:t>int</a:t>
            </a:r>
            <a:r>
              <a:rPr lang="fr-CA" dirty="0" err="1"/>
              <a:t>érêt</a:t>
            </a:r>
            <a:r>
              <a:rPr lang="fr-CA" dirty="0"/>
              <a:t> dans sa juridiction pour le cas</a:t>
            </a:r>
          </a:p>
          <a:p>
            <a:r>
              <a:rPr lang="fr-CA" noProof="0" dirty="0"/>
              <a:t>Il doit aussi être capable de juger le sujet, en présence  (extradition) ou en absence</a:t>
            </a:r>
          </a:p>
          <a:p>
            <a:pPr marL="365760" lvl="1" indent="0">
              <a:buNone/>
            </a:pPr>
            <a:endParaRPr lang="fr-CA" noProof="0" dirty="0"/>
          </a:p>
          <a:p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1212796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Questions de révision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29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Un fournisseur de services infonuagiques (cloud) garde des fichiers de contenu criminel selon les lois du Canada en dehors des eaux territoriales du Canada</a:t>
            </a:r>
          </a:p>
          <a:p>
            <a:pPr lvl="1"/>
            <a:r>
              <a:rPr lang="fr-CA" dirty="0"/>
              <a:t>Quelle pourrait être une raison qu’il pourrait présenter pour dire qu’il n’est pas responsable par rapport aux lois du Canada</a:t>
            </a:r>
          </a:p>
          <a:p>
            <a:pPr lvl="1"/>
            <a:r>
              <a:rPr lang="fr-CA" dirty="0" err="1"/>
              <a:t>Qelle</a:t>
            </a:r>
            <a:r>
              <a:rPr lang="fr-CA" dirty="0"/>
              <a:t> pourrait être une raison pour laquelle un tribunal pourrait encore le </a:t>
            </a:r>
            <a:r>
              <a:rPr lang="fr-CA"/>
              <a:t>considérer responsable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458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0E53536-DB44-6E85-17E6-A454CA36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Notre question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0372360-23B8-1F78-0EAA-33F8D56E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3</a:t>
            </a:fld>
            <a:endParaRPr lang="fr-CA">
              <a:solidFill>
                <a:schemeClr val="tx2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E9B21D-A19D-4371-3F8A-59D6D52DF5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Dans le cas d’une infraction pénale dans le cadre informatique</a:t>
            </a:r>
          </a:p>
          <a:p>
            <a:pPr lvl="1"/>
            <a:r>
              <a:rPr lang="fr-CA" dirty="0"/>
              <a:t>Quel pays peut poursuivre l’accusé?</a:t>
            </a:r>
          </a:p>
          <a:p>
            <a:pPr lvl="1"/>
            <a:r>
              <a:rPr lang="fr-CA" dirty="0"/>
              <a:t>Est-ce-que le Canada peut?</a:t>
            </a:r>
          </a:p>
        </p:txBody>
      </p:sp>
    </p:spTree>
    <p:extLst>
      <p:ext uri="{BB962C8B-B14F-4D97-AF65-F5344CB8AC3E}">
        <p14:creationId xmlns:p14="http://schemas.microsoft.com/office/powerpoint/2010/main" val="3737943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/>
          <a:p>
            <a:r>
              <a:rPr lang="fr-CA" sz="4100"/>
              <a:t>Utilisation de serveurs infonuagiques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AD93096-5B34-4342-9326-69289CEAE4C2}" type="slidenum">
              <a:rPr lang="fr-CA" sz="1100" smtClean="0"/>
              <a:pPr>
                <a:lnSpc>
                  <a:spcPct val="90000"/>
                </a:lnSpc>
                <a:spcAft>
                  <a:spcPts val="600"/>
                </a:spcAft>
              </a:pPr>
              <a:t>30</a:t>
            </a:fld>
            <a:endParaRPr lang="fr-CA" sz="110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369745B-9725-5A30-93C1-4D72D28EA3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>
            <a:normAutofit/>
          </a:bodyPr>
          <a:lstStyle/>
          <a:p>
            <a:r>
              <a:rPr lang="fr-CA" dirty="0"/>
              <a:t>Un docteur a pris l’habitude d’enregistrer des informations relatives à ses patients dans des sites infonuagiques (</a:t>
            </a:r>
            <a:r>
              <a:rPr lang="fr-CA" dirty="0" err="1"/>
              <a:t>clouds</a:t>
            </a:r>
            <a:r>
              <a:rPr lang="fr-CA" dirty="0"/>
              <a:t>) comme Dropbox. Que pouvons-nous dire sur ce comportement du point de vue de la </a:t>
            </a:r>
            <a:r>
              <a:rPr lang="fr-CA"/>
              <a:t>criminalité informatique?</a:t>
            </a:r>
          </a:p>
        </p:txBody>
      </p:sp>
    </p:spTree>
    <p:extLst>
      <p:ext uri="{BB962C8B-B14F-4D97-AF65-F5344CB8AC3E}">
        <p14:creationId xmlns:p14="http://schemas.microsoft.com/office/powerpoint/2010/main" val="426119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historique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Le fameux Adolf Eichmann, un des organisateurs de l’holocauste, aurait pu être jugé en </a:t>
            </a:r>
          </a:p>
          <a:p>
            <a:pPr lvl="1"/>
            <a:r>
              <a:rPr lang="fr-CA" dirty="0"/>
              <a:t>Allemagne (pays de nationalité)</a:t>
            </a:r>
          </a:p>
          <a:p>
            <a:pPr lvl="1"/>
            <a:r>
              <a:rPr lang="fr-CA" dirty="0"/>
              <a:t>Pologne (pays de certains de ses actes criminels)</a:t>
            </a:r>
          </a:p>
          <a:p>
            <a:pPr lvl="1"/>
            <a:r>
              <a:rPr lang="fr-CA" dirty="0"/>
              <a:t>Argentine (pays où il se trouvait au moment de l’arrestation)</a:t>
            </a:r>
          </a:p>
          <a:p>
            <a:r>
              <a:rPr lang="fr-CA" dirty="0"/>
              <a:t>Il fut cependant saisi par Israël et c’est là qu’il a été jugé et exécuté</a:t>
            </a:r>
          </a:p>
          <a:p>
            <a:pPr marL="36576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1880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Commençons par les cas faciles!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5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Pendant une inspection, on trouve que l’ordi ou l’appareil mobile d’un usager sont pleins d’images de PJ</a:t>
            </a:r>
          </a:p>
          <a:p>
            <a:r>
              <a:rPr lang="fr-CA" dirty="0"/>
              <a:t>Un sujet responsable de leurre, intimidation ou autre agit dans sa maison contre des personnes dans la même ville</a:t>
            </a:r>
          </a:p>
          <a:p>
            <a:r>
              <a:rPr lang="fr-CA" dirty="0"/>
              <a:t>Dans ces cas, il n’y a rien de spécial et le pays de résidence de la personne peut le mettre en accusation</a:t>
            </a:r>
          </a:p>
        </p:txBody>
      </p:sp>
    </p:spTree>
    <p:extLst>
      <p:ext uri="{BB962C8B-B14F-4D97-AF65-F5344CB8AC3E}">
        <p14:creationId xmlns:p14="http://schemas.microsoft.com/office/powerpoint/2010/main" val="48002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 Cas beaucoup plus difficiles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6</a:t>
            </a:fld>
            <a:endParaRPr lang="en-CA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noProof="0" dirty="0"/>
              <a:t>Considérez un engin de recherche comme Yahoo, Google</a:t>
            </a:r>
          </a:p>
          <a:p>
            <a:r>
              <a:rPr lang="fr-CA" noProof="0" dirty="0"/>
              <a:t>Un tribunal d’une nation A lui ordonne d’empêcher le renvoi à certaines pages de contenu criminel</a:t>
            </a:r>
          </a:p>
          <a:p>
            <a:r>
              <a:rPr lang="fr-CA" noProof="0" dirty="0"/>
              <a:t>Pourtant une autre nation B considère le contenu légal, possiblement désirable</a:t>
            </a:r>
          </a:p>
          <a:p>
            <a:pPr lvl="1"/>
            <a:r>
              <a:rPr lang="fr-CA" noProof="0" dirty="0"/>
              <a:t>B pourrait être la nation où les pages sont logées</a:t>
            </a:r>
          </a:p>
          <a:p>
            <a:pPr lvl="1"/>
            <a:r>
              <a:rPr lang="fr-CA" noProof="0" dirty="0"/>
              <a:t>En tout cas, les pages sont probablement en copies multiples stockées partout dans le monde</a:t>
            </a:r>
          </a:p>
          <a:p>
            <a:pPr lvl="1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10727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Et encore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7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err="1"/>
              <a:t>BitTorrent</a:t>
            </a:r>
            <a:r>
              <a:rPr lang="fr-CA" dirty="0"/>
              <a:t> est un système réparti, un programme que n’importe qui peut télécharger</a:t>
            </a:r>
          </a:p>
          <a:p>
            <a:r>
              <a:rPr lang="fr-CA" dirty="0"/>
              <a:t>La personne qui a téléchargé un fichier et participe à Bit Torrent participe aussi à la distribution du fichier</a:t>
            </a:r>
          </a:p>
          <a:p>
            <a:r>
              <a:rPr lang="fr-CA" dirty="0"/>
              <a:t>Chacun distribue une petite partie du fichier</a:t>
            </a:r>
          </a:p>
          <a:p>
            <a:pPr lvl="1"/>
            <a:r>
              <a:rPr lang="fr-CA" dirty="0"/>
              <a:t>Quand un usager demande un fichier, il le reçoit par action coordonnée d’un essaim d’hôtes, qui peuvent être répartis dans </a:t>
            </a:r>
            <a:r>
              <a:rPr lang="fr-CA"/>
              <a:t>le monde</a:t>
            </a:r>
            <a:endParaRPr lang="fr-CA" dirty="0"/>
          </a:p>
          <a:p>
            <a:r>
              <a:rPr lang="fr-CA" dirty="0"/>
              <a:t>Si utilisant </a:t>
            </a:r>
            <a:r>
              <a:rPr lang="fr-CA" dirty="0" err="1"/>
              <a:t>BitTorrent</a:t>
            </a:r>
            <a:r>
              <a:rPr lang="fr-CA" dirty="0"/>
              <a:t> on réussit à télécharger un fichier criminel, qui est responsable, quel tribunal sera compétent?</a:t>
            </a:r>
          </a:p>
          <a:p>
            <a:r>
              <a:rPr lang="fr-CA" dirty="0"/>
              <a:t>Probablement on pourrait dire: les tribunaux de chacun de ceux qui l’ont téléchargé, car ils sont ceux qui collaborent à sa distribution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830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Sites de jeux extraterritoriaux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8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Les jeux d‘hasard pourraient être illégaux dans un pays</a:t>
            </a:r>
          </a:p>
          <a:p>
            <a:r>
              <a:rPr lang="fr-CA" dirty="0"/>
              <a:t>Ou le pays pourrait demander aux sites légaux de payer des impôts</a:t>
            </a:r>
          </a:p>
          <a:p>
            <a:r>
              <a:rPr lang="fr-CA" dirty="0"/>
              <a:t>Une personne joue en ligne avec ces jeux</a:t>
            </a:r>
          </a:p>
          <a:p>
            <a:r>
              <a:rPr lang="fr-CA" dirty="0"/>
              <a:t>En principe quelqu’un devrait être responsable </a:t>
            </a:r>
            <a:r>
              <a:rPr lang="fr-CA"/>
              <a:t>par rapport à la loi?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523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Oui, très épineuse …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9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noProof="0" dirty="0"/>
              <a:t>Normalement, la juridiction est déterminée en fonction du lieu où l’infraction a été effectuée</a:t>
            </a:r>
          </a:p>
          <a:p>
            <a:r>
              <a:rPr lang="fr-CA" noProof="0" dirty="0"/>
              <a:t>Les infractions sur l’Internet ont la caractéristique de pouvoir être effectuées </a:t>
            </a:r>
            <a:r>
              <a:rPr lang="fr-CA" b="1" noProof="0" dirty="0"/>
              <a:t>simultanément dans plusieurs lieux</a:t>
            </a:r>
            <a:r>
              <a:rPr lang="fr-CA" noProof="0" dirty="0"/>
              <a:t> dans le monde …  </a:t>
            </a:r>
          </a:p>
          <a:p>
            <a:r>
              <a:rPr lang="fr-CA" noProof="0" dirty="0"/>
              <a:t>Une seule action pourrait être une infraction différente (ou pas d’infraction) dans différents lieux</a:t>
            </a:r>
          </a:p>
          <a:p>
            <a:r>
              <a:rPr lang="fr-CA" noProof="0" dirty="0"/>
              <a:t>Dans l’Internet, la localisation géographique est peu importante, elle peut être dans différents lieux et difficile à déterminer</a:t>
            </a:r>
          </a:p>
          <a:p>
            <a:r>
              <a:rPr lang="fr-CA" noProof="0" dirty="0"/>
              <a:t>Tout état pourrait être intéressé à revendiquer sa juridiction, mais peut-il la faire respecter?</a:t>
            </a:r>
          </a:p>
          <a:p>
            <a:pPr lvl="1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010139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86E968-A0F2-47D4-8CE8-3393AEDB0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scolaire</Template>
  <TotalTime>0</TotalTime>
  <Words>2468</Words>
  <Application>Microsoft Office PowerPoint</Application>
  <PresentationFormat>Affichage à l'écran (4:3)</PresentationFormat>
  <Paragraphs>198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Calibri</vt:lpstr>
      <vt:lpstr>Tw Cen MT</vt:lpstr>
      <vt:lpstr>Verdana</vt:lpstr>
      <vt:lpstr>Wingdings</vt:lpstr>
      <vt:lpstr>Wingdings 2</vt:lpstr>
      <vt:lpstr>Médian</vt:lpstr>
      <vt:lpstr>CYB1033:  Aspects légaux de la cybersécurité  Chapitre 4: La Juridiction</vt:lpstr>
      <vt:lpstr>Présentation PowerPoint</vt:lpstr>
      <vt:lpstr>Notre question</vt:lpstr>
      <vt:lpstr>Exemple historique</vt:lpstr>
      <vt:lpstr>Commençons par les cas faciles!</vt:lpstr>
      <vt:lpstr> Cas beaucoup plus difficiles</vt:lpstr>
      <vt:lpstr>Et encore</vt:lpstr>
      <vt:lpstr>Sites de jeux extraterritoriaux</vt:lpstr>
      <vt:lpstr>Oui, très épineuse …</vt:lpstr>
      <vt:lpstr>Évolution</vt:lpstr>
      <vt:lpstr>Trucs pratiques …</vt:lpstr>
      <vt:lpstr>Trouvé dans un site web</vt:lpstr>
      <vt:lpstr>Discussions dans la jurisprudence</vt:lpstr>
      <vt:lpstr>CLOUD Act (EEUU, 2018) </vt:lpstr>
      <vt:lpstr>Trois questions connectées  mais séparées (v. Livre Clough, Chap. 14) </vt:lpstr>
      <vt:lpstr>1) Juridiction prescriptive</vt:lpstr>
      <vt:lpstr>Un cas aux ÉÉUU</vt:lpstr>
      <vt:lpstr>2) Juridiction adjudicative (compétence de tribunaux)</vt:lpstr>
      <vt:lpstr>Court Suprême du Canada</vt:lpstr>
      <vt:lpstr>3) Juridiction d’exécution</vt:lpstr>
      <vt:lpstr>Extradition</vt:lpstr>
      <vt:lpstr>Problème pratique du pouvoir sur l’infraction</vt:lpstr>
      <vt:lpstr>Juridiction informatique aux ÉÉUU</vt:lpstr>
      <vt:lpstr>Minimum contact</vt:lpstr>
      <vt:lpstr>Calder test : effets</vt:lpstr>
      <vt:lpstr>Zippo test</vt:lpstr>
      <vt:lpstr>Lectures additionnelles: Au Canada, en France</vt:lpstr>
      <vt:lpstr>Conclusions sur la juridiction</vt:lpstr>
      <vt:lpstr>Questions de révision </vt:lpstr>
      <vt:lpstr>Utilisation de serveurs infonuagiques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2016-12-14T20:23:27Z</dcterms:created>
  <dcterms:modified xsi:type="dcterms:W3CDTF">2022-10-28T02:12:21Z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