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01"/>
  </p:notesMasterIdLst>
  <p:sldIdLst>
    <p:sldId id="256" r:id="rId3"/>
    <p:sldId id="280" r:id="rId4"/>
    <p:sldId id="257" r:id="rId5"/>
    <p:sldId id="333" r:id="rId6"/>
    <p:sldId id="319" r:id="rId7"/>
    <p:sldId id="258" r:id="rId8"/>
    <p:sldId id="259" r:id="rId9"/>
    <p:sldId id="260" r:id="rId10"/>
    <p:sldId id="261" r:id="rId11"/>
    <p:sldId id="263" r:id="rId12"/>
    <p:sldId id="322" r:id="rId13"/>
    <p:sldId id="334" r:id="rId14"/>
    <p:sldId id="325" r:id="rId15"/>
    <p:sldId id="262" r:id="rId16"/>
    <p:sldId id="347" r:id="rId17"/>
    <p:sldId id="348" r:id="rId18"/>
    <p:sldId id="349" r:id="rId19"/>
    <p:sldId id="360" r:id="rId20"/>
    <p:sldId id="352" r:id="rId21"/>
    <p:sldId id="264" r:id="rId22"/>
    <p:sldId id="326" r:id="rId23"/>
    <p:sldId id="327" r:id="rId24"/>
    <p:sldId id="331" r:id="rId25"/>
    <p:sldId id="330" r:id="rId26"/>
    <p:sldId id="338" r:id="rId27"/>
    <p:sldId id="351" r:id="rId28"/>
    <p:sldId id="353" r:id="rId29"/>
    <p:sldId id="288" r:id="rId30"/>
    <p:sldId id="265" r:id="rId31"/>
    <p:sldId id="266" r:id="rId32"/>
    <p:sldId id="328" r:id="rId33"/>
    <p:sldId id="267" r:id="rId34"/>
    <p:sldId id="268" r:id="rId35"/>
    <p:sldId id="269" r:id="rId36"/>
    <p:sldId id="270" r:id="rId37"/>
    <p:sldId id="271" r:id="rId38"/>
    <p:sldId id="272" r:id="rId39"/>
    <p:sldId id="273" r:id="rId40"/>
    <p:sldId id="274" r:id="rId41"/>
    <p:sldId id="275" r:id="rId42"/>
    <p:sldId id="339" r:id="rId43"/>
    <p:sldId id="340" r:id="rId44"/>
    <p:sldId id="341" r:id="rId45"/>
    <p:sldId id="276" r:id="rId46"/>
    <p:sldId id="343" r:id="rId47"/>
    <p:sldId id="308" r:id="rId48"/>
    <p:sldId id="344" r:id="rId49"/>
    <p:sldId id="277" r:id="rId50"/>
    <p:sldId id="346" r:id="rId51"/>
    <p:sldId id="282" r:id="rId52"/>
    <p:sldId id="283" r:id="rId53"/>
    <p:sldId id="336" r:id="rId54"/>
    <p:sldId id="342" r:id="rId55"/>
    <p:sldId id="298" r:id="rId56"/>
    <p:sldId id="309" r:id="rId57"/>
    <p:sldId id="311" r:id="rId58"/>
    <p:sldId id="310" r:id="rId59"/>
    <p:sldId id="321" r:id="rId60"/>
    <p:sldId id="356" r:id="rId61"/>
    <p:sldId id="357" r:id="rId62"/>
    <p:sldId id="345" r:id="rId63"/>
    <p:sldId id="323" r:id="rId64"/>
    <p:sldId id="289" r:id="rId65"/>
    <p:sldId id="295" r:id="rId66"/>
    <p:sldId id="320" r:id="rId67"/>
    <p:sldId id="332" r:id="rId68"/>
    <p:sldId id="359" r:id="rId69"/>
    <p:sldId id="355" r:id="rId70"/>
    <p:sldId id="335" r:id="rId71"/>
    <p:sldId id="294" r:id="rId72"/>
    <p:sldId id="285" r:id="rId73"/>
    <p:sldId id="296" r:id="rId74"/>
    <p:sldId id="304" r:id="rId75"/>
    <p:sldId id="297" r:id="rId76"/>
    <p:sldId id="300" r:id="rId77"/>
    <p:sldId id="303" r:id="rId78"/>
    <p:sldId id="301" r:id="rId79"/>
    <p:sldId id="305" r:id="rId80"/>
    <p:sldId id="302" r:id="rId81"/>
    <p:sldId id="358" r:id="rId82"/>
    <p:sldId id="299" r:id="rId83"/>
    <p:sldId id="354" r:id="rId84"/>
    <p:sldId id="291" r:id="rId85"/>
    <p:sldId id="329" r:id="rId86"/>
    <p:sldId id="290" r:id="rId87"/>
    <p:sldId id="292" r:id="rId88"/>
    <p:sldId id="350" r:id="rId89"/>
    <p:sldId id="313" r:id="rId90"/>
    <p:sldId id="293" r:id="rId91"/>
    <p:sldId id="287" r:id="rId92"/>
    <p:sldId id="312" r:id="rId93"/>
    <p:sldId id="307" r:id="rId94"/>
    <p:sldId id="315" r:id="rId95"/>
    <p:sldId id="316" r:id="rId96"/>
    <p:sldId id="337" r:id="rId97"/>
    <p:sldId id="314" r:id="rId98"/>
    <p:sldId id="317" r:id="rId99"/>
    <p:sldId id="318" r:id="rId10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17DDBAE-73EA-4794-A099-DC647927AD0C}">
          <p14:sldIdLst>
            <p14:sldId id="256"/>
            <p14:sldId id="280"/>
            <p14:sldId id="257"/>
            <p14:sldId id="333"/>
            <p14:sldId id="319"/>
            <p14:sldId id="258"/>
          </p14:sldIdLst>
        </p14:section>
        <p14:section name="Section sans titre" id="{829A8153-7923-4D5D-81BF-56E4313DB6BF}">
          <p14:sldIdLst>
            <p14:sldId id="259"/>
            <p14:sldId id="260"/>
            <p14:sldId id="261"/>
            <p14:sldId id="263"/>
            <p14:sldId id="322"/>
            <p14:sldId id="334"/>
            <p14:sldId id="325"/>
            <p14:sldId id="262"/>
            <p14:sldId id="347"/>
            <p14:sldId id="348"/>
            <p14:sldId id="349"/>
            <p14:sldId id="360"/>
            <p14:sldId id="352"/>
            <p14:sldId id="264"/>
            <p14:sldId id="326"/>
            <p14:sldId id="327"/>
            <p14:sldId id="331"/>
            <p14:sldId id="330"/>
            <p14:sldId id="338"/>
            <p14:sldId id="351"/>
            <p14:sldId id="353"/>
            <p14:sldId id="288"/>
            <p14:sldId id="265"/>
            <p14:sldId id="266"/>
            <p14:sldId id="328"/>
            <p14:sldId id="267"/>
            <p14:sldId id="268"/>
            <p14:sldId id="269"/>
            <p14:sldId id="270"/>
            <p14:sldId id="271"/>
            <p14:sldId id="272"/>
            <p14:sldId id="273"/>
            <p14:sldId id="274"/>
            <p14:sldId id="275"/>
            <p14:sldId id="339"/>
            <p14:sldId id="340"/>
            <p14:sldId id="341"/>
            <p14:sldId id="276"/>
            <p14:sldId id="343"/>
            <p14:sldId id="308"/>
            <p14:sldId id="344"/>
            <p14:sldId id="277"/>
            <p14:sldId id="346"/>
            <p14:sldId id="282"/>
            <p14:sldId id="283"/>
            <p14:sldId id="336"/>
            <p14:sldId id="342"/>
            <p14:sldId id="298"/>
            <p14:sldId id="309"/>
            <p14:sldId id="311"/>
            <p14:sldId id="310"/>
            <p14:sldId id="321"/>
            <p14:sldId id="356"/>
            <p14:sldId id="357"/>
            <p14:sldId id="345"/>
            <p14:sldId id="323"/>
            <p14:sldId id="289"/>
            <p14:sldId id="295"/>
            <p14:sldId id="320"/>
            <p14:sldId id="332"/>
            <p14:sldId id="359"/>
            <p14:sldId id="355"/>
            <p14:sldId id="335"/>
            <p14:sldId id="294"/>
            <p14:sldId id="285"/>
            <p14:sldId id="296"/>
            <p14:sldId id="304"/>
            <p14:sldId id="297"/>
            <p14:sldId id="300"/>
            <p14:sldId id="303"/>
            <p14:sldId id="301"/>
            <p14:sldId id="305"/>
            <p14:sldId id="302"/>
            <p14:sldId id="358"/>
            <p14:sldId id="299"/>
            <p14:sldId id="354"/>
            <p14:sldId id="291"/>
            <p14:sldId id="329"/>
            <p14:sldId id="290"/>
            <p14:sldId id="292"/>
            <p14:sldId id="350"/>
            <p14:sldId id="313"/>
            <p14:sldId id="293"/>
            <p14:sldId id="287"/>
            <p14:sldId id="312"/>
            <p14:sldId id="307"/>
            <p14:sldId id="315"/>
            <p14:sldId id="316"/>
            <p14:sldId id="337"/>
            <p14:sldId id="314"/>
            <p14:sldId id="317"/>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86364" autoAdjust="0"/>
  </p:normalViewPr>
  <p:slideViewPr>
    <p:cSldViewPr>
      <p:cViewPr varScale="1">
        <p:scale>
          <a:sx n="90" d="100"/>
          <a:sy n="90" d="100"/>
        </p:scale>
        <p:origin x="1176" y="64"/>
      </p:cViewPr>
      <p:guideLst>
        <p:guide orient="horz" pos="2160"/>
        <p:guide pos="2880"/>
      </p:guideLst>
    </p:cSldViewPr>
  </p:slideViewPr>
  <p:outlineViewPr>
    <p:cViewPr>
      <p:scale>
        <a:sx n="33" d="100"/>
        <a:sy n="33" d="100"/>
      </p:scale>
      <p:origin x="0" y="-25230"/>
    </p:cViewPr>
  </p:outlineViewPr>
  <p:notesTextViewPr>
    <p:cViewPr>
      <p:scale>
        <a:sx n="100" d="100"/>
        <a:sy n="100" d="100"/>
      </p:scale>
      <p:origin x="0" y="0"/>
    </p:cViewPr>
  </p:notesTextViewPr>
  <p:sorterViewPr>
    <p:cViewPr>
      <p:scale>
        <a:sx n="50" d="100"/>
        <a:sy n="50" d="100"/>
      </p:scale>
      <p:origin x="0" y="-35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lstStyle>
          <a:p>
            <a:fld id="{2447E72A-D913-4DC2-9E0A-E520CE8FCC86}" type="datetimeFigureOut">
              <a:rPr lang="fr-FR"/>
              <a:pPr/>
              <a:t>10/01/2023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lstStyle>
          <a:p>
            <a:fld id="{A5D78FC6-CE17-4259-A63C-DDFC12E048FC}" type="slidenum">
              <a:rPr/>
              <a:pPr/>
              <a:t>‹N°›</a:t>
            </a:fld>
            <a:endParaRPr lang="fr-FR"/>
          </a:p>
        </p:txBody>
      </p:sp>
    </p:spTree>
    <p:extLst>
      <p:ext uri="{BB962C8B-B14F-4D97-AF65-F5344CB8AC3E}">
        <p14:creationId xmlns:p14="http://schemas.microsoft.com/office/powerpoint/2010/main" val="263409145"/>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5D78FC6-CE17-4259-A63C-DDFC12E048F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5D78FC6-CE17-4259-A63C-DDFC12E048FC}" type="slidenum">
              <a:rPr lang="fr-CA" smtClean="0"/>
              <a:pPr/>
              <a:t>72</a:t>
            </a:fld>
            <a:endParaRPr lang="fr-CA"/>
          </a:p>
        </p:txBody>
      </p:sp>
    </p:spTree>
    <p:extLst>
      <p:ext uri="{BB962C8B-B14F-4D97-AF65-F5344CB8AC3E}">
        <p14:creationId xmlns:p14="http://schemas.microsoft.com/office/powerpoint/2010/main" val="94376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Title 7"/>
          <p:cNvSpPr>
            <a:spLocks noGrp="1"/>
          </p:cNvSpPr>
          <p:nvPr>
            <p:ph type="ctrTitle"/>
          </p:nvPr>
        </p:nvSpPr>
        <p:spPr>
          <a:xfrm>
            <a:off x="2362200" y="4038600"/>
            <a:ext cx="6477000" cy="1828800"/>
          </a:xfrm>
        </p:spPr>
        <p:txBody>
          <a:bodyPr anchor="b"/>
          <a:lstStyle>
            <a:lvl1pPr latinLnBrk="0">
              <a:defRPr lang="fr-FR" cap="all" baseline="0"/>
            </a:lvl1pPr>
          </a:lstStyle>
          <a:p>
            <a:r>
              <a:rPr lang="fr-FR"/>
              <a:t>Modifiez le style du titre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latinLnBrk="0">
              <a:buNone/>
              <a:defRPr lang="fr-F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Modifier le style des sous-titres du masque</a:t>
            </a:r>
          </a:p>
        </p:txBody>
      </p:sp>
      <p:sp>
        <p:nvSpPr>
          <p:cNvPr id="28" name="Date Placeholder 27"/>
          <p:cNvSpPr>
            <a:spLocks noGrp="1"/>
          </p:cNvSpPr>
          <p:nvPr>
            <p:ph type="dt" sz="half" idx="10"/>
          </p:nvPr>
        </p:nvSpPr>
        <p:spPr>
          <a:xfrm>
            <a:off x="76200" y="6068699"/>
            <a:ext cx="2057400" cy="685800"/>
          </a:xfrm>
        </p:spPr>
        <p:txBody>
          <a:bodyPr>
            <a:noAutofit/>
          </a:bodyPr>
          <a:lstStyle>
            <a:lvl1pPr algn="ctr" latinLnBrk="0">
              <a:defRPr lang="fr-FR" sz="2000">
                <a:solidFill>
                  <a:srgbClr val="FFFFFF"/>
                </a:solidFill>
              </a:defRPr>
            </a:lvl1pPr>
          </a:lstStyle>
          <a:p>
            <a:pPr algn="ctr"/>
            <a:fld id="{21BCA0C5-7D81-4B47-B008-E8B2DB56E427}" type="datetime8">
              <a:rPr lang="fr-FR" smtClean="0"/>
              <a:t>10/01/2023 17:14</a:t>
            </a:fld>
            <a:endParaRPr lang="fr-FR" sz="200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latinLnBrk="0">
              <a:defRPr lang="fr-FR">
                <a:solidFill>
                  <a:schemeClr val="tx2"/>
                </a:solidFill>
              </a:defRPr>
            </a:lvl1pPr>
          </a:lstStyle>
          <a:p>
            <a:pPr algn="r"/>
            <a:endParaRPr lang="fr-FR">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latinLnBrk="0">
              <a:defRPr lang="fr-FR">
                <a:solidFill>
                  <a:schemeClr val="tx2"/>
                </a:solidFill>
              </a:defRPr>
            </a:lvl1pPr>
          </a:lstStyle>
          <a:p>
            <a:fld id="{72AC53DF-4216-466D-99A7-94400E6C2A25}" type="slidenum">
              <a:rPr/>
              <a:pPr/>
              <a:t>‹N°›</a:t>
            </a:fld>
            <a:endParaRPr lang="fr-FR">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EF737F98-4332-4B9E-9B7E-C614114689F7}" type="datetime8">
              <a:rPr lang="fr-FR" smtClean="0">
                <a:solidFill>
                  <a:schemeClr val="tx2"/>
                </a:solidFill>
              </a:rPr>
              <a:t>10/01/2023 17:14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AC53DF-4216-466D-99A7-94400E6C2A25}" type="slidenum">
              <a:rPr lang="fr-FR" sz="1200">
                <a:solidFill>
                  <a:schemeClr val="tx2"/>
                </a:solidFill>
              </a: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fr-FR"/>
              <a:t>Modifiez le style du titre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a:xfrm>
            <a:off x="6553200" y="6248402"/>
            <a:ext cx="2209800" cy="365125"/>
          </a:xfrm>
        </p:spPr>
        <p:txBody>
          <a:bodyPr/>
          <a:lstStyle/>
          <a:p>
            <a:fld id="{E895A6DA-7690-47F2-862E-23144ED30F87}" type="datetime8">
              <a:rPr lang="fr-FR" smtClean="0">
                <a:solidFill>
                  <a:schemeClr val="tx2"/>
                </a:solidFill>
              </a:rPr>
              <a:t>10/01/2023 17:14</a:t>
            </a:fld>
            <a:endParaRPr lang="fr-FR"/>
          </a:p>
        </p:txBody>
      </p:sp>
      <p:sp>
        <p:nvSpPr>
          <p:cNvPr id="5" name="Footer Placeholder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fr-FR" sz="1200">
                <a:solidFill>
                  <a:schemeClr val="tx2"/>
                </a:solidFill>
              </a: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fr-FR"/>
              <a:t>Modifiez le style du titre</a:t>
            </a:r>
          </a:p>
        </p:txBody>
      </p:sp>
      <p:sp>
        <p:nvSpPr>
          <p:cNvPr id="4" name="Date Placeholder 3"/>
          <p:cNvSpPr>
            <a:spLocks noGrp="1"/>
          </p:cNvSpPr>
          <p:nvPr>
            <p:ph type="dt" sz="half" idx="10"/>
          </p:nvPr>
        </p:nvSpPr>
        <p:spPr/>
        <p:txBody>
          <a:bodyPr/>
          <a:lstStyle/>
          <a:p>
            <a:fld id="{332D9648-B912-4173-841B-7214A1E1ED17}" type="datetime8">
              <a:rPr lang="fr-FR" smtClean="0"/>
              <a:t>10/01/2023 17:14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lvl1pPr latinLnBrk="0">
              <a:defRPr lang="fr-FR">
                <a:solidFill>
                  <a:srgbClr val="FFFFFF"/>
                </a:solidFill>
              </a:defRPr>
            </a:lvl1pPr>
          </a:lstStyle>
          <a:p>
            <a:fld id="{1AD93096-5B34-4342-9326-69289CEAE4C2}" type="slidenum">
              <a:rPr/>
              <a:pPr/>
              <a:t>‹N°›</a:t>
            </a:fld>
            <a:endParaRPr lang="fr-FR">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latinLnBrk="0">
              <a:buNone/>
              <a:defRPr lang="fr-FR" sz="2800">
                <a:solidFill>
                  <a:schemeClr val="tx2"/>
                </a:solidFill>
              </a:defRPr>
            </a:lvl1pPr>
            <a:lvl2pPr>
              <a:buNone/>
              <a:defRPr lang="fr-FR" sz="1800">
                <a:solidFill>
                  <a:schemeClr val="tx1">
                    <a:tint val="75000"/>
                  </a:schemeClr>
                </a:solidFill>
              </a:defRPr>
            </a:lvl2pPr>
            <a:lvl3pPr>
              <a:buNone/>
              <a:defRPr lang="fr-FR" sz="1600">
                <a:solidFill>
                  <a:schemeClr val="tx1">
                    <a:tint val="75000"/>
                  </a:schemeClr>
                </a:solidFill>
              </a:defRPr>
            </a:lvl3pPr>
            <a:lvl4pPr>
              <a:buNone/>
              <a:defRPr lang="fr-FR" sz="1400">
                <a:solidFill>
                  <a:schemeClr val="tx1">
                    <a:tint val="75000"/>
                  </a:schemeClr>
                </a:solidFill>
              </a:defRPr>
            </a:lvl4pPr>
            <a:lvl5pPr>
              <a:buNone/>
              <a:defRPr lang="fr-FR" sz="1400">
                <a:solidFill>
                  <a:schemeClr val="tx1">
                    <a:tint val="75000"/>
                  </a:schemeClr>
                </a:solidFill>
              </a:defRPr>
            </a:lvl5pPr>
          </a:lstStyle>
          <a:p>
            <a:pPr lvl="0"/>
            <a:r>
              <a:rPr lang="fr-FR"/>
              <a:t>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2" name="Title 1"/>
          <p:cNvSpPr>
            <a:spLocks noGrp="1"/>
          </p:cNvSpPr>
          <p:nvPr>
            <p:ph type="title"/>
          </p:nvPr>
        </p:nvSpPr>
        <p:spPr>
          <a:xfrm>
            <a:off x="1371600" y="1600200"/>
            <a:ext cx="7620000" cy="990600"/>
          </a:xfrm>
        </p:spPr>
        <p:txBody>
          <a:bodyPr/>
          <a:lstStyle>
            <a:lvl1pPr algn="l" latinLnBrk="0">
              <a:buNone/>
              <a:defRPr lang="fr-FR" sz="4400" b="0" cap="none">
                <a:solidFill>
                  <a:srgbClr val="FFFFFF"/>
                </a:solidFill>
              </a:defRPr>
            </a:lvl1pPr>
          </a:lstStyle>
          <a:p>
            <a:r>
              <a:rPr lang="fr-FR"/>
              <a:t>Modifiez le style du titre</a:t>
            </a:r>
          </a:p>
        </p:txBody>
      </p:sp>
      <p:sp>
        <p:nvSpPr>
          <p:cNvPr id="12" name="Date Placeholder 11"/>
          <p:cNvSpPr>
            <a:spLocks noGrp="1"/>
          </p:cNvSpPr>
          <p:nvPr>
            <p:ph type="dt" sz="half" idx="10"/>
          </p:nvPr>
        </p:nvSpPr>
        <p:spPr/>
        <p:txBody>
          <a:bodyPr/>
          <a:lstStyle/>
          <a:p>
            <a:fld id="{28D8E6A7-EF30-48D5-8002-47250CDC4D02}" type="datetime8">
              <a:rPr lang="fr-FR" smtClean="0"/>
              <a:t>10/01/2023 17:14</a:t>
            </a:fld>
            <a:endParaRPr lang="fr-FR"/>
          </a:p>
        </p:txBody>
      </p:sp>
      <p:sp>
        <p:nvSpPr>
          <p:cNvPr id="13" name="Slide Number Placeholder 12"/>
          <p:cNvSpPr>
            <a:spLocks noGrp="1"/>
          </p:cNvSpPr>
          <p:nvPr>
            <p:ph type="sldNum" sz="quarter" idx="11"/>
          </p:nvPr>
        </p:nvSpPr>
        <p:spPr>
          <a:xfrm>
            <a:off x="0" y="1752600"/>
            <a:ext cx="1295400" cy="701676"/>
          </a:xfrm>
        </p:spPr>
        <p:txBody>
          <a:bodyPr>
            <a:noAutofit/>
          </a:bodyPr>
          <a:lstStyle>
            <a:lvl1pPr latinLnBrk="0">
              <a:defRPr lang="fr-FR" sz="2400">
                <a:solidFill>
                  <a:srgbClr val="FFFFFF"/>
                </a:solidFill>
              </a:defRPr>
            </a:lvl1pPr>
          </a:lstStyle>
          <a:p>
            <a:pPr algn="ctr"/>
            <a:fld id="{1AD93096-5B34-4342-9326-69289CEAE4C2}" type="slidenum">
              <a:rPr/>
              <a:pPr algn="ctr"/>
              <a:t>‹N°›</a:t>
            </a:fld>
            <a:endParaRPr lang="fr-FR" sz="2400">
              <a:solidFill>
                <a:srgbClr val="FFFFFF"/>
              </a:solidFill>
            </a:endParaRPr>
          </a:p>
        </p:txBody>
      </p:sp>
      <p:sp>
        <p:nvSpPr>
          <p:cNvPr id="14" name="Footer Placeholder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9" name="Content Placeholder 8"/>
          <p:cNvSpPr>
            <a:spLocks noGrp="1"/>
          </p:cNvSpPr>
          <p:nvPr>
            <p:ph sz="quarter" idx="1"/>
          </p:nvPr>
        </p:nvSpPr>
        <p:spPr>
          <a:xfrm>
            <a:off x="609600" y="1589567"/>
            <a:ext cx="3886200" cy="4572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Content Placeholder 10"/>
          <p:cNvSpPr>
            <a:spLocks noGrp="1"/>
          </p:cNvSpPr>
          <p:nvPr>
            <p:ph sz="quarter" idx="2"/>
          </p:nvPr>
        </p:nvSpPr>
        <p:spPr>
          <a:xfrm>
            <a:off x="4844901" y="1589567"/>
            <a:ext cx="3886200" cy="4572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Date Placeholder 7"/>
          <p:cNvSpPr>
            <a:spLocks noGrp="1"/>
          </p:cNvSpPr>
          <p:nvPr>
            <p:ph type="dt" sz="half" idx="15"/>
          </p:nvPr>
        </p:nvSpPr>
        <p:spPr/>
        <p:txBody>
          <a:bodyPr rtlCol="0"/>
          <a:lstStyle/>
          <a:p>
            <a:fld id="{94F99A41-BB8E-4396-A51B-EAA619CDF269}" type="datetime8">
              <a:rPr lang="fr-FR" smtClean="0"/>
              <a:t>10/01/2023 17:14</a:t>
            </a:fld>
            <a:endParaRPr lang="fr-FR"/>
          </a:p>
        </p:txBody>
      </p:sp>
      <p:sp>
        <p:nvSpPr>
          <p:cNvPr id="10" name="Slide Number Placeholder 9"/>
          <p:cNvSpPr>
            <a:spLocks noGrp="1"/>
          </p:cNvSpPr>
          <p:nvPr>
            <p:ph type="sldNum" sz="quarter" idx="16"/>
          </p:nvPr>
        </p:nvSpPr>
        <p:spPr/>
        <p:txBody>
          <a:bodyPr rtlCol="0"/>
          <a:lstStyle/>
          <a:p>
            <a:pPr algn="ctr"/>
            <a:fld id="{1AD93096-5B34-4342-9326-69289CEAE4C2}" type="slidenum">
              <a:rPr/>
              <a:pPr algn="ctr"/>
              <a:t>‹N°›</a:t>
            </a:fld>
            <a:endParaRPr lang="fr-FR"/>
          </a:p>
        </p:txBody>
      </p:sp>
      <p:sp>
        <p:nvSpPr>
          <p:cNvPr id="12" name="Footer Placeholder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latinLnBrk="0">
              <a:defRPr lang="fr-FR"/>
            </a:lvl1pPr>
          </a:lstStyle>
          <a:p>
            <a:r>
              <a:rPr lang="fr-FR"/>
              <a:t>Modifiez le style du titre</a:t>
            </a:r>
          </a:p>
        </p:txBody>
      </p:sp>
      <p:sp>
        <p:nvSpPr>
          <p:cNvPr id="11" name="Content Placeholder 10"/>
          <p:cNvSpPr>
            <a:spLocks noGrp="1"/>
          </p:cNvSpPr>
          <p:nvPr>
            <p:ph sz="quarter" idx="2"/>
          </p:nvPr>
        </p:nvSpPr>
        <p:spPr>
          <a:xfrm>
            <a:off x="609600" y="2438400"/>
            <a:ext cx="3886200" cy="3581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Content Placeholder 12"/>
          <p:cNvSpPr>
            <a:spLocks noGrp="1"/>
          </p:cNvSpPr>
          <p:nvPr>
            <p:ph sz="quarter" idx="4"/>
          </p:nvPr>
        </p:nvSpPr>
        <p:spPr>
          <a:xfrm>
            <a:off x="4800600" y="2438400"/>
            <a:ext cx="3886200" cy="3581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Date Placeholder 9"/>
          <p:cNvSpPr>
            <a:spLocks noGrp="1"/>
          </p:cNvSpPr>
          <p:nvPr>
            <p:ph type="dt" sz="half" idx="15"/>
          </p:nvPr>
        </p:nvSpPr>
        <p:spPr/>
        <p:txBody>
          <a:bodyPr rtlCol="0"/>
          <a:lstStyle/>
          <a:p>
            <a:fld id="{603FD2B3-D6A1-42AE-A85F-31172727E9F4}" type="datetime8">
              <a:rPr lang="fr-FR" smtClean="0"/>
              <a:t>10/01/2023 17:14</a:t>
            </a:fld>
            <a:endParaRPr lang="fr-FR"/>
          </a:p>
        </p:txBody>
      </p:sp>
      <p:sp>
        <p:nvSpPr>
          <p:cNvPr id="12" name="Slide Number Placeholder 11"/>
          <p:cNvSpPr>
            <a:spLocks noGrp="1"/>
          </p:cNvSpPr>
          <p:nvPr>
            <p:ph type="sldNum" sz="quarter" idx="16"/>
          </p:nvPr>
        </p:nvSpPr>
        <p:spPr/>
        <p:txBody>
          <a:bodyPr rtlCol="0"/>
          <a:lstStyle/>
          <a:p>
            <a:pPr algn="ctr"/>
            <a:fld id="{1AD93096-5B34-4342-9326-69289CEAE4C2}" type="slidenum">
              <a:rPr/>
              <a:pPr algn="ctr"/>
              <a:t>‹N°›</a:t>
            </a:fld>
            <a:endParaRPr lang="fr-FR"/>
          </a:p>
        </p:txBody>
      </p:sp>
      <p:sp>
        <p:nvSpPr>
          <p:cNvPr id="14" name="Footer Placeholder 13"/>
          <p:cNvSpPr>
            <a:spLocks noGrp="1"/>
          </p:cNvSpPr>
          <p:nvPr>
            <p:ph type="ftr" sz="quarter" idx="17"/>
          </p:nvPr>
        </p:nvSpPr>
        <p:spPr/>
        <p:txBody>
          <a:bodyPr rtlCol="0"/>
          <a:lstStyle/>
          <a:p>
            <a:endParaRPr lang="fr-F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latinLnBrk="0">
              <a:buFontTx/>
              <a:buNone/>
              <a:defRPr lang="fr-FR" sz="2000" b="1">
                <a:solidFill>
                  <a:srgbClr val="FFFFFF"/>
                </a:solidFill>
              </a:defRPr>
            </a:lvl1pPr>
          </a:lstStyle>
          <a:p>
            <a:pPr lvl="0"/>
            <a:r>
              <a:rPr lang="fr-FR"/>
              <a:t>Modifier les styles du texte du masque</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latinLnBrk="0">
              <a:buFontTx/>
              <a:buNone/>
              <a:defRPr lang="fr-FR" sz="2000" b="1">
                <a:solidFill>
                  <a:srgbClr val="FFFFFF"/>
                </a:solidFill>
              </a:defRPr>
            </a:lvl1pPr>
          </a:lstStyle>
          <a:p>
            <a:pPr lvl="0"/>
            <a:r>
              <a:rPr lang="fr-FR"/>
              <a:t>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Date Placeholder 2"/>
          <p:cNvSpPr>
            <a:spLocks noGrp="1"/>
          </p:cNvSpPr>
          <p:nvPr>
            <p:ph type="dt" sz="half" idx="10"/>
          </p:nvPr>
        </p:nvSpPr>
        <p:spPr/>
        <p:txBody>
          <a:bodyPr/>
          <a:lstStyle/>
          <a:p>
            <a:fld id="{57A6DC56-5A47-493B-A60D-ECAA80408DC8}" type="datetime8">
              <a:rPr lang="fr-FR" smtClean="0"/>
              <a:t>10/01/2023 17:14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lvl1pPr latinLnBrk="0">
              <a:defRPr lang="fr-FR">
                <a:solidFill>
                  <a:srgbClr val="FFFFFF"/>
                </a:solidFill>
              </a:defRPr>
            </a:lvl1pPr>
          </a:lstStyle>
          <a:p>
            <a:fld id="{1AD93096-5B34-4342-9326-69289CEAE4C2}" type="slidenum">
              <a:rPr/>
              <a:pPr/>
              <a:t>‹N°›</a:t>
            </a:fld>
            <a:endParaRPr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9C567-1D02-4167-BC62-9AF8203AFB47}" type="datetime8">
              <a:rPr lang="fr-FR" smtClean="0"/>
              <a:t>10/01/2023 17:14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0" y="6248400"/>
            <a:ext cx="533400" cy="381000"/>
          </a:xfrm>
        </p:spPr>
        <p:txBody>
          <a:bodyPr/>
          <a:lstStyle>
            <a:lvl1pPr latinLnBrk="0">
              <a:defRPr lang="fr-FR">
                <a:solidFill>
                  <a:schemeClr val="tx2"/>
                </a:solidFill>
              </a:defRPr>
            </a:lvl1pPr>
          </a:lstStyle>
          <a:p>
            <a:fld id="{1AD93096-5B34-4342-9326-69289CEAE4C2}" type="slidenum">
              <a:rPr/>
              <a:pPr/>
              <a:t>‹N°›</a:t>
            </a:fld>
            <a:endParaRPr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latinLnBrk="0">
              <a:buNone/>
              <a:defRPr lang="fr-FR" sz="4400" b="0"/>
            </a:lvl1pPr>
          </a:lstStyle>
          <a:p>
            <a:r>
              <a:rPr lang="fr-FR"/>
              <a:t>Modifiez le style du titre</a:t>
            </a:r>
          </a:p>
        </p:txBody>
      </p:sp>
      <p:sp>
        <p:nvSpPr>
          <p:cNvPr id="5" name="Date Placeholder 4"/>
          <p:cNvSpPr>
            <a:spLocks noGrp="1"/>
          </p:cNvSpPr>
          <p:nvPr>
            <p:ph type="dt" sz="half" idx="10"/>
          </p:nvPr>
        </p:nvSpPr>
        <p:spPr/>
        <p:txBody>
          <a:bodyPr/>
          <a:lstStyle/>
          <a:p>
            <a:fld id="{294B0DB3-AC9E-403D-8C37-49EC027EC3EE}" type="datetime8">
              <a:rPr lang="fr-FR" smtClean="0"/>
              <a:t>10/01/2023 17:14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latinLnBrk="0">
              <a:defRPr lang="fr-FR">
                <a:solidFill>
                  <a:srgbClr val="FFFFFF"/>
                </a:solidFill>
              </a:defRPr>
            </a:lvl1pPr>
          </a:lstStyle>
          <a:p>
            <a:fld id="{1AD93096-5B34-4342-9326-69289CEAE4C2}" type="slidenum">
              <a:rPr/>
              <a:pPr/>
              <a:t>‹N°›</a:t>
            </a:fld>
            <a:endParaRPr lang="fr-FR">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latinLnBrk="0">
              <a:spcAft>
                <a:spcPts val="1000"/>
              </a:spcAft>
              <a:buNone/>
              <a:defRPr lang="fr-FR" sz="1800"/>
            </a:lvl1pPr>
            <a:lvl2pPr>
              <a:buNone/>
              <a:defRPr lang="fr-FR" sz="1200"/>
            </a:lvl2pPr>
            <a:lvl3pPr>
              <a:buNone/>
              <a:defRPr lang="fr-FR" sz="1000"/>
            </a:lvl3pPr>
            <a:lvl4pPr>
              <a:buNone/>
              <a:defRPr lang="fr-FR" sz="900"/>
            </a:lvl4pPr>
            <a:lvl5pPr>
              <a:buNone/>
              <a:defRPr lang="fr-FR" sz="900"/>
            </a:lvl5pPr>
          </a:lstStyle>
          <a:p>
            <a:pPr lvl="0"/>
            <a:r>
              <a:rPr lang="fr-FR"/>
              <a:t>Modifier les styles du texte du masque</a:t>
            </a:r>
          </a:p>
        </p:txBody>
      </p:sp>
      <p:sp>
        <p:nvSpPr>
          <p:cNvPr id="9" name="Content Placeholder 8"/>
          <p:cNvSpPr>
            <a:spLocks noGrp="1"/>
          </p:cNvSpPr>
          <p:nvPr>
            <p:ph sz="quarter" idx="1"/>
          </p:nvPr>
        </p:nvSpPr>
        <p:spPr>
          <a:xfrm>
            <a:off x="2362200" y="1752600"/>
            <a:ext cx="6400800" cy="4419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latinLnBrk="0">
              <a:buFontTx/>
              <a:buNone/>
              <a:defRPr lang="fr-FR" sz="1700"/>
            </a:lvl1pPr>
            <a:lvl2pPr>
              <a:buFontTx/>
              <a:buNone/>
              <a:defRPr lang="fr-FR" sz="1200"/>
            </a:lvl2pPr>
            <a:lvl3pPr>
              <a:buFontTx/>
              <a:buNone/>
              <a:defRPr lang="fr-FR" sz="1000"/>
            </a:lvl3pPr>
            <a:lvl4pPr>
              <a:buFontTx/>
              <a:buNone/>
              <a:defRPr lang="fr-FR" sz="900"/>
            </a:lvl4pPr>
            <a:lvl5pPr>
              <a:buFontTx/>
              <a:buNone/>
              <a:defRPr lang="fr-FR" sz="900"/>
            </a:lvl5pPr>
          </a:lstStyle>
          <a:p>
            <a:pPr lvl="0"/>
            <a:r>
              <a:rPr lang="fr-FR"/>
              <a:t>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2" name="Title 1"/>
          <p:cNvSpPr>
            <a:spLocks noGrp="1"/>
          </p:cNvSpPr>
          <p:nvPr>
            <p:ph type="title"/>
          </p:nvPr>
        </p:nvSpPr>
        <p:spPr>
          <a:xfrm>
            <a:off x="1600200" y="4648200"/>
            <a:ext cx="7315200" cy="685800"/>
          </a:xfrm>
        </p:spPr>
        <p:txBody>
          <a:bodyPr anchor="ctr"/>
          <a:lstStyle>
            <a:lvl1pPr algn="l" latinLnBrk="0">
              <a:buNone/>
              <a:defRPr lang="fr-FR" sz="2800" b="0">
                <a:solidFill>
                  <a:srgbClr val="FFFFFF"/>
                </a:solidFill>
              </a:defRPr>
            </a:lvl1pPr>
          </a:lstStyle>
          <a:p>
            <a:r>
              <a:rPr lang="fr-FR"/>
              <a:t>Modifiez le style du titre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2" name="Date Placeholder 11"/>
          <p:cNvSpPr>
            <a:spLocks noGrp="1"/>
          </p:cNvSpPr>
          <p:nvPr>
            <p:ph type="dt" sz="half" idx="10"/>
          </p:nvPr>
        </p:nvSpPr>
        <p:spPr>
          <a:xfrm>
            <a:off x="6248400" y="6248400"/>
            <a:ext cx="2667000" cy="365125"/>
          </a:xfrm>
        </p:spPr>
        <p:txBody>
          <a:bodyPr rtlCol="0"/>
          <a:lstStyle/>
          <a:p>
            <a:fld id="{9052B854-06BE-4AF1-8728-13CC1861F1E5}" type="datetime8">
              <a:rPr lang="fr-FR" smtClean="0"/>
              <a:t>10/01/2023 17:14</a:t>
            </a:fld>
            <a:endParaRPr lang="fr-FR"/>
          </a:p>
        </p:txBody>
      </p:sp>
      <p:sp>
        <p:nvSpPr>
          <p:cNvPr id="13" name="Slide Number Placeholder 12"/>
          <p:cNvSpPr>
            <a:spLocks noGrp="1"/>
          </p:cNvSpPr>
          <p:nvPr>
            <p:ph type="sldNum" sz="quarter" idx="11"/>
          </p:nvPr>
        </p:nvSpPr>
        <p:spPr>
          <a:xfrm>
            <a:off x="0" y="4667249"/>
            <a:ext cx="1447800" cy="663578"/>
          </a:xfrm>
        </p:spPr>
        <p:txBody>
          <a:bodyPr rtlCol="0"/>
          <a:lstStyle>
            <a:lvl1pPr latinLnBrk="0">
              <a:defRPr lang="fr-FR" sz="2800"/>
            </a:lvl1pPr>
          </a:lstStyle>
          <a:p>
            <a:pPr algn="ctr"/>
            <a:fld id="{1AD93096-5B34-4342-9326-69289CEAE4C2}" type="slidenum">
              <a:rPr/>
              <a:pPr algn="ctr"/>
              <a:t>‹N°›</a:t>
            </a:fld>
            <a:endParaRPr lang="fr-FR" sz="2800"/>
          </a:p>
        </p:txBody>
      </p:sp>
      <p:sp>
        <p:nvSpPr>
          <p:cNvPr id="14" name="Footer Placeholder 13"/>
          <p:cNvSpPr>
            <a:spLocks noGrp="1"/>
          </p:cNvSpPr>
          <p:nvPr>
            <p:ph type="ftr" sz="quarter" idx="12"/>
          </p:nvPr>
        </p:nvSpPr>
        <p:spPr>
          <a:xfrm>
            <a:off x="1600200" y="6248206"/>
            <a:ext cx="4572000" cy="365125"/>
          </a:xfrm>
        </p:spPr>
        <p:txBody>
          <a:bodyPr rtlCol="0"/>
          <a:lstStyle/>
          <a:p>
            <a:endParaRPr lang="fr-F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latinLnBrk="0">
              <a:buNone/>
              <a:defRPr lang="fr-FR" sz="3200"/>
            </a:lvl1pPr>
          </a:lstStyle>
          <a:p>
            <a:r>
              <a:rPr lang="fr-FR"/>
              <a:t>Cliquez sur l'icône pour ajouter une image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fr-FR"/>
              <a:t>Cliquez pour modifier le style du titre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latinLnBrk="0">
              <a:defRPr lang="fr-FR" sz="1400">
                <a:solidFill>
                  <a:schemeClr val="tx2"/>
                </a:solidFill>
              </a:defRPr>
            </a:lvl1pPr>
          </a:lstStyle>
          <a:p>
            <a:fld id="{F6788589-300E-4EFA-BEC2-77B4348E8D48}" type="datetime8">
              <a:rPr lang="fr-FR" smtClean="0">
                <a:solidFill>
                  <a:schemeClr val="tx2"/>
                </a:solidFill>
              </a:rPr>
              <a:t>10/01/2023 17:14</a:t>
            </a:fld>
            <a:endParaRPr lang="fr-FR" sz="140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latinLnBrk="0">
              <a:defRPr lang="fr-FR" sz="1400">
                <a:solidFill>
                  <a:schemeClr val="tx2"/>
                </a:solidFill>
              </a:defRPr>
            </a:lvl1pPr>
          </a:lstStyle>
          <a:p>
            <a:pPr algn="r"/>
            <a:endParaRPr lang="fr-FR" sz="140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latinLnBrk="0">
              <a:defRPr lang="fr-FR" sz="1400" b="1">
                <a:solidFill>
                  <a:srgbClr val="FFFFFF"/>
                </a:solidFill>
              </a:defRPr>
            </a:lvl1pPr>
          </a:lstStyle>
          <a:p>
            <a:pPr algn="ctr"/>
            <a:fld id="{72AC53DF-4216-466D-99A7-94400E6C2A25}" type="slidenum">
              <a:rPr lang="fr-FR" sz="1200">
                <a:solidFill>
                  <a:schemeClr val="tx2"/>
                </a:solidFill>
              </a:rPr>
              <a:pPr algn="ctr"/>
              <a:t>‹N°›</a:t>
            </a:fld>
            <a:endParaRPr lang="fr-FR"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latinLnBrk="0" hangingPunct="1">
        <a:spcBef>
          <a:spcPct val="0"/>
        </a:spcBef>
        <a:buNone/>
        <a:defRPr lang="fr-F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lang="fr-F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fr-F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fr-F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fr-F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fr-F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fr-FR" sz="1800" kern="1200" baseline="0">
          <a:solidFill>
            <a:schemeClr val="tx1"/>
          </a:solidFill>
          <a:latin typeface="+mn-lt"/>
          <a:ea typeface="+mn-ea"/>
          <a:cs typeface="+mn-cs"/>
        </a:defRPr>
      </a:lvl9pPr>
    </p:bodyStyle>
    <p:otherStyle>
      <a:lvl1pPr marL="0" algn="l" rtl="0" eaLnBrk="1" latinLnBrk="0" hangingPunct="1">
        <a:defRPr lang="fr-FR" kern="1200">
          <a:solidFill>
            <a:schemeClr val="tx1"/>
          </a:solidFill>
          <a:latin typeface="+mn-lt"/>
          <a:ea typeface="+mn-ea"/>
          <a:cs typeface="+mn-cs"/>
        </a:defRPr>
      </a:lvl1pPr>
      <a:lvl2pPr marL="457200" algn="l" rtl="0" eaLnBrk="1" hangingPunct="1">
        <a:defRPr lang="fr-FR" kern="1200">
          <a:solidFill>
            <a:schemeClr val="tx1"/>
          </a:solidFill>
          <a:latin typeface="+mn-lt"/>
          <a:ea typeface="+mn-ea"/>
          <a:cs typeface="+mn-cs"/>
        </a:defRPr>
      </a:lvl2pPr>
      <a:lvl3pPr marL="914400" algn="l" rtl="0" eaLnBrk="1" hangingPunct="1">
        <a:defRPr lang="fr-FR" kern="1200">
          <a:solidFill>
            <a:schemeClr val="tx1"/>
          </a:solidFill>
          <a:latin typeface="+mn-lt"/>
          <a:ea typeface="+mn-ea"/>
          <a:cs typeface="+mn-cs"/>
        </a:defRPr>
      </a:lvl3pPr>
      <a:lvl4pPr marL="1371600" algn="l" rtl="0" eaLnBrk="1" hangingPunct="1">
        <a:defRPr lang="fr-FR" kern="1200">
          <a:solidFill>
            <a:schemeClr val="tx1"/>
          </a:solidFill>
          <a:latin typeface="+mn-lt"/>
          <a:ea typeface="+mn-ea"/>
          <a:cs typeface="+mn-cs"/>
        </a:defRPr>
      </a:lvl4pPr>
      <a:lvl5pPr marL="1828800" algn="l" rtl="0" eaLnBrk="1" hangingPunct="1">
        <a:defRPr lang="fr-FR" kern="1200">
          <a:solidFill>
            <a:schemeClr val="tx1"/>
          </a:solidFill>
          <a:latin typeface="+mn-lt"/>
          <a:ea typeface="+mn-ea"/>
          <a:cs typeface="+mn-cs"/>
        </a:defRPr>
      </a:lvl5pPr>
      <a:lvl6pPr marL="2286000" algn="l" rtl="0" eaLnBrk="1" hangingPunct="1">
        <a:defRPr lang="fr-FR" kern="1200">
          <a:solidFill>
            <a:schemeClr val="tx1"/>
          </a:solidFill>
          <a:latin typeface="+mn-lt"/>
          <a:ea typeface="+mn-ea"/>
          <a:cs typeface="+mn-cs"/>
        </a:defRPr>
      </a:lvl6pPr>
      <a:lvl7pPr marL="2743200" algn="l" rtl="0" eaLnBrk="1" hangingPunct="1">
        <a:defRPr lang="fr-FR" kern="1200">
          <a:solidFill>
            <a:schemeClr val="tx1"/>
          </a:solidFill>
          <a:latin typeface="+mn-lt"/>
          <a:ea typeface="+mn-ea"/>
          <a:cs typeface="+mn-cs"/>
        </a:defRPr>
      </a:lvl7pPr>
      <a:lvl8pPr marL="3200400" algn="l" rtl="0" eaLnBrk="1" hangingPunct="1">
        <a:defRPr lang="fr-FR" kern="1200">
          <a:solidFill>
            <a:schemeClr val="tx1"/>
          </a:solidFill>
          <a:latin typeface="+mn-lt"/>
          <a:ea typeface="+mn-ea"/>
          <a:cs typeface="+mn-cs"/>
        </a:defRPr>
      </a:lvl8pPr>
      <a:lvl9pPr marL="3657600" algn="l" rtl="0" eaLnBrk="1" hangingPunct="1">
        <a:defRPr lang="fr-F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aws-lois.justice.gc.ca/fra/lois/C-46/page-23.html?txthl=pornographie#s-163.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qweri.lexum.com/calegis/annexe-b-de-la-loi-de-1982-sur-le-canada-r-u-1982-c-11-fr#!fragment/art2" TargetMode="External"/><Relationship Id="rId2" Type="http://schemas.openxmlformats.org/officeDocument/2006/relationships/hyperlink" Target="https://scc-csc.lexum.com/scc-csc/scc-csc/fr/item/1837/index.do" TargetMode="External"/><Relationship Id="rId1" Type="http://schemas.openxmlformats.org/officeDocument/2006/relationships/slideLayout" Target="../slideLayouts/slideLayout2.xml"/><Relationship Id="rId4" Type="http://schemas.openxmlformats.org/officeDocument/2006/relationships/hyperlink" Target="https://qweri.lexum.com/calegis/annexe-b-de-la-loi-de-1982-sur-le-canada-r-u-1982-c-11-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igitalcommons.osgoode.yorku.ca/cgi/viewcontent.cgi?referer=&amp;httpsredir=1&amp;article=1271&amp;context=scl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op.parl.ca/staticfiles/PublicWebsite/Home/ResearchPublications/BackgroundPapers/PDF/2018-25-F.pdf" TargetMode="External"/><Relationship Id="rId2" Type="http://schemas.openxmlformats.org/officeDocument/2006/relationships/hyperlink" Target="https://www.justice.gc.ca/fra/sjc-csj/pl/lcdch-chshc/index.html#:~:text=Le%2023%20juin%202021%2C%20le,la%20haine%20qu'elles%20propagent." TargetMode="External"/><Relationship Id="rId1" Type="http://schemas.openxmlformats.org/officeDocument/2006/relationships/slideLayout" Target="../slideLayouts/slideLayout2.xml"/><Relationship Id="rId5" Type="http://schemas.openxmlformats.org/officeDocument/2006/relationships/hyperlink" Target="https://www.mediatechdemocracy.com/work/legal-aspects-of-hate-speech-in-canada" TargetMode="External"/><Relationship Id="rId4" Type="http://schemas.openxmlformats.org/officeDocument/2006/relationships/hyperlink" Target="https://publications.gc.ca/collections/collection_2009/ccdp-chrc/HR4-5-2009F.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nada.ca/fr/securite-publique-canada/campagnes/cyberintimidation/cyberintimidation-illegal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lemonde.fr/pixels/article/2017/11/21/doxing-pourquoi-certains-internautes-divulguent-les-donnees-privees-de-leurs-cibles_5218143_4408996.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laws-lois.justice.gc.ca/fra/lois/c-46/page-21.html#h-1149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aws.justice.gc.ca/fra/reglements/DORS-2011-292/page-1.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hg.org/legal-articles/when-virtual-crimes-become-crimes-irl-40723"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laws-lois.justice.gc.ca/PDF/O-5.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laws-lois.justice.gc.ca/fra/reglements/DORS-2007-292/page-2.html#docCont" TargetMode="External"/><Relationship Id="rId2" Type="http://schemas.openxmlformats.org/officeDocument/2006/relationships/hyperlink" Target="http://laws-lois.justice.gc.ca/fra/lois/P-24.501"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fr.wikipedia.org/wiki/Manuel_de_Tallinn" TargetMode="External"/><Relationship Id="rId2" Type="http://schemas.openxmlformats.org/officeDocument/2006/relationships/hyperlink" Target="https://www.peacepalacelibrary.nl/ebooks/files/356296245.pdf"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683568" y="4038600"/>
            <a:ext cx="8155632" cy="1828800"/>
          </a:xfrm>
        </p:spPr>
        <p:txBody>
          <a:bodyPr>
            <a:normAutofit fontScale="90000"/>
          </a:bodyPr>
          <a:lstStyle/>
          <a:p>
            <a:r>
              <a:rPr lang="fr-CA" dirty="0"/>
              <a:t>CYB1033: </a:t>
            </a:r>
            <a:br>
              <a:rPr lang="fr-CA" dirty="0"/>
            </a:br>
            <a:r>
              <a:rPr lang="fr-CA" sz="44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Aspects légaux de la cybersécurité</a:t>
            </a:r>
            <a:r>
              <a:rPr lang="fr-CA" noProof="0" dirty="0"/>
              <a:t> </a:t>
            </a:r>
            <a:br>
              <a:rPr lang="fr-CA" noProof="0" dirty="0"/>
            </a:br>
            <a:r>
              <a:rPr lang="fr-CA"/>
              <a:t>Chapitre 3, </a:t>
            </a:r>
            <a:r>
              <a:rPr lang="fr-CA" dirty="0"/>
              <a:t>PARTIE 2:</a:t>
            </a:r>
            <a:br>
              <a:rPr lang="fr-CA" sz="3600" dirty="0"/>
            </a:br>
            <a:r>
              <a:rPr lang="fr-CA" sz="3600" dirty="0"/>
              <a:t>Typologie des crimes informatiques 2</a:t>
            </a:r>
            <a:endParaRPr lang="fr-CA" dirty="0"/>
          </a:p>
        </p:txBody>
      </p:sp>
      <p:sp>
        <p:nvSpPr>
          <p:cNvPr id="3" name="Rectangle 2"/>
          <p:cNvSpPr>
            <a:spLocks noGrp="1"/>
          </p:cNvSpPr>
          <p:nvPr>
            <p:ph type="subTitle" idx="1"/>
          </p:nvPr>
        </p:nvSpPr>
        <p:spPr/>
        <p:txBody>
          <a:bodyPr>
            <a:normAutofit/>
          </a:bodyPr>
          <a:lstStyle/>
          <a:p>
            <a:r>
              <a:rPr lang="fr-CA" dirty="0"/>
              <a:t>      Luigi Logrippo w3.uqo.ca/</a:t>
            </a:r>
            <a:r>
              <a:rPr lang="fr-CA" b="1" dirty="0" err="1"/>
              <a:t>luigi</a:t>
            </a:r>
            <a:r>
              <a:rPr lang="fr-CA" dirty="0"/>
              <a:t>/CYB1033</a:t>
            </a:r>
          </a:p>
        </p:txBody>
      </p:sp>
      <p:sp>
        <p:nvSpPr>
          <p:cNvPr id="4" name="ZoneTexte 3"/>
          <p:cNvSpPr txBox="1"/>
          <p:nvPr/>
        </p:nvSpPr>
        <p:spPr>
          <a:xfrm>
            <a:off x="683568" y="6237312"/>
            <a:ext cx="1008112" cy="369332"/>
          </a:xfrm>
          <a:prstGeom prst="rect">
            <a:avLst/>
          </a:prstGeom>
          <a:noFill/>
        </p:spPr>
        <p:txBody>
          <a:bodyPr wrap="square" rtlCol="0">
            <a:spAutoFit/>
          </a:bodyPr>
          <a:lstStyle/>
          <a:p>
            <a:r>
              <a:rPr lang="fr-CA" dirty="0"/>
              <a:t>UQO</a:t>
            </a:r>
          </a:p>
        </p:txBody>
      </p:sp>
      <p:sp>
        <p:nvSpPr>
          <p:cNvPr id="5" name="Espace réservé du numéro de diapositive 4"/>
          <p:cNvSpPr>
            <a:spLocks noGrp="1"/>
          </p:cNvSpPr>
          <p:nvPr>
            <p:ph type="sldNum" sz="quarter" idx="12"/>
          </p:nvPr>
        </p:nvSpPr>
        <p:spPr/>
        <p:txBody>
          <a:bodyPr/>
          <a:lstStyle/>
          <a:p>
            <a:fld id="{72AC53DF-4216-466D-99A7-94400E6C2A25}" type="slidenum">
              <a:rPr lang="fr-CA" smtClean="0"/>
              <a:pPr/>
              <a:t>1</a:t>
            </a:fld>
            <a:endParaRPr lang="fr-CA">
              <a:solidFill>
                <a:schemeClr val="tx2"/>
              </a:solidFill>
            </a:endParaRPr>
          </a:p>
        </p:txBody>
      </p:sp>
      <p:pic>
        <p:nvPicPr>
          <p:cNvPr id="6" name="Image 1" descr="cid:image002.jpg@01D12769.B42862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021462"/>
            <a:ext cx="1219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Image result for no copyright symb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9" name="Image 8"/>
          <p:cNvPicPr>
            <a:picLocks noChangeAspect="1"/>
          </p:cNvPicPr>
          <p:nvPr/>
        </p:nvPicPr>
        <p:blipFill>
          <a:blip r:embed="rId4"/>
          <a:stretch>
            <a:fillRect/>
          </a:stretch>
        </p:blipFill>
        <p:spPr>
          <a:xfrm>
            <a:off x="2367136" y="6159293"/>
            <a:ext cx="448129" cy="448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Activités qui constituent infractions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10</a:t>
            </a:fld>
            <a:endParaRPr lang="en-CA">
              <a:solidFill>
                <a:srgbClr val="FFFFFF"/>
              </a:solidFill>
            </a:endParaRPr>
          </a:p>
        </p:txBody>
      </p:sp>
      <p:sp>
        <p:nvSpPr>
          <p:cNvPr id="4" name="Content Placeholder 3"/>
          <p:cNvSpPr>
            <a:spLocks noGrp="1"/>
          </p:cNvSpPr>
          <p:nvPr>
            <p:ph sz="quarter" idx="1"/>
          </p:nvPr>
        </p:nvSpPr>
        <p:spPr/>
        <p:txBody>
          <a:bodyPr>
            <a:normAutofit fontScale="85000" lnSpcReduction="10000"/>
          </a:bodyPr>
          <a:lstStyle/>
          <a:p>
            <a:r>
              <a:rPr lang="fr-CA" dirty="0"/>
              <a:t>La production ou possession en vue de publication</a:t>
            </a:r>
          </a:p>
          <a:p>
            <a:r>
              <a:rPr lang="fr-CA" dirty="0"/>
              <a:t>L’offre, la publicité,</a:t>
            </a:r>
          </a:p>
          <a:p>
            <a:r>
              <a:rPr lang="fr-CA" dirty="0"/>
              <a:t>La publication, la distribution, la transmission</a:t>
            </a:r>
          </a:p>
          <a:p>
            <a:r>
              <a:rPr lang="fr-CA" dirty="0"/>
              <a:t>La requête, l’acquisition, la possession </a:t>
            </a:r>
          </a:p>
          <a:p>
            <a:pPr lvl="1"/>
            <a:r>
              <a:rPr lang="fr-CA" dirty="0"/>
              <a:t>L’usager peut se défendre disant que les images étaient dans le cache de son ordinateur, il n’en savait rien …</a:t>
            </a:r>
          </a:p>
          <a:p>
            <a:pPr lvl="2">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https://www.avocatcriminel.ca/blogue/pornographie-juvenile-concept-de-possession-et-validite-de-la-saisie-du-materiel/</a:t>
            </a:r>
          </a:p>
          <a:p>
            <a:r>
              <a:rPr lang="fr-CA" dirty="0"/>
              <a:t>Le simple accès</a:t>
            </a:r>
          </a:p>
          <a:p>
            <a:r>
              <a:rPr lang="fr-CA" dirty="0"/>
              <a:t>Le but de </a:t>
            </a:r>
            <a:r>
              <a:rPr lang="fr-CA" i="1" dirty="0"/>
              <a:t>profit</a:t>
            </a:r>
            <a:r>
              <a:rPr lang="fr-CA" dirty="0"/>
              <a:t> n’est pas nécessaire pour l’infraction, mais est une aggravante</a:t>
            </a:r>
          </a:p>
          <a:p>
            <a:r>
              <a:rPr lang="fr-CA" dirty="0"/>
              <a:t>Croire que le sujet n’était pas mineur n’est pas une excuse!</a:t>
            </a:r>
          </a:p>
        </p:txBody>
      </p:sp>
    </p:spTree>
    <p:extLst>
      <p:ext uri="{BB962C8B-B14F-4D97-AF65-F5344CB8AC3E}">
        <p14:creationId xmlns:p14="http://schemas.microsoft.com/office/powerpoint/2010/main" val="247664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Propagation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11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Les usagers de PJ s’organisent souvent en groupes</a:t>
            </a:r>
          </a:p>
          <a:p>
            <a:r>
              <a:rPr lang="fr-CA"/>
              <a:t>Condition pour entrer </a:t>
            </a:r>
            <a:r>
              <a:rPr lang="fr-CA" dirty="0"/>
              <a:t>dans certains groupes est d’apporter des nouveaux contenus</a:t>
            </a:r>
          </a:p>
          <a:p>
            <a:pPr lvl="1"/>
            <a:r>
              <a:rPr lang="fr-CA" dirty="0"/>
              <a:t>Donc nouveaux crimes </a:t>
            </a:r>
          </a:p>
        </p:txBody>
      </p:sp>
    </p:spTree>
    <p:extLst>
      <p:ext uri="{BB962C8B-B14F-4D97-AF65-F5344CB8AC3E}">
        <p14:creationId xmlns:p14="http://schemas.microsoft.com/office/powerpoint/2010/main" val="7958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EC9F9-4A81-4C60-9DB6-B378F07F3844}"/>
              </a:ext>
            </a:extLst>
          </p:cNvPr>
          <p:cNvSpPr>
            <a:spLocks noGrp="1"/>
          </p:cNvSpPr>
          <p:nvPr>
            <p:ph type="title"/>
          </p:nvPr>
        </p:nvSpPr>
        <p:spPr/>
        <p:txBody>
          <a:bodyPr/>
          <a:lstStyle/>
          <a:p>
            <a:r>
              <a:rPr lang="fr-CA" dirty="0"/>
              <a:t>Code criminel: définition de PJ</a:t>
            </a:r>
          </a:p>
        </p:txBody>
      </p:sp>
      <p:sp>
        <p:nvSpPr>
          <p:cNvPr id="3" name="Espace réservé du numéro de diapositive 2">
            <a:extLst>
              <a:ext uri="{FF2B5EF4-FFF2-40B4-BE49-F238E27FC236}">
                <a16:creationId xmlns:a16="http://schemas.microsoft.com/office/drawing/2014/main" id="{900EF8F7-A8DE-4F85-8868-44580813EC0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12</a:t>
            </a:fld>
            <a:endParaRPr lang="fr-CA">
              <a:solidFill>
                <a:srgbClr val="FFFFFF"/>
              </a:solidFill>
            </a:endParaRPr>
          </a:p>
        </p:txBody>
      </p:sp>
      <p:sp>
        <p:nvSpPr>
          <p:cNvPr id="4" name="Espace réservé du contenu 3">
            <a:extLst>
              <a:ext uri="{FF2B5EF4-FFF2-40B4-BE49-F238E27FC236}">
                <a16:creationId xmlns:a16="http://schemas.microsoft.com/office/drawing/2014/main" id="{DFBEE72F-C3CA-4E72-B544-05AA03DCACD8}"/>
              </a:ext>
            </a:extLst>
          </p:cNvPr>
          <p:cNvSpPr>
            <a:spLocks noGrp="1"/>
          </p:cNvSpPr>
          <p:nvPr>
            <p:ph sz="quarter" idx="1"/>
          </p:nvPr>
        </p:nvSpPr>
        <p:spPr/>
        <p:txBody>
          <a:bodyPr>
            <a:normAutofit fontScale="62500" lnSpcReduction="20000"/>
          </a:bodyPr>
          <a:lstStyle/>
          <a:p>
            <a:r>
              <a:rPr lang="fr-CA" b="1" dirty="0"/>
              <a:t>163.1</a:t>
            </a:r>
            <a:r>
              <a:rPr lang="fr-CA" dirty="0"/>
              <a:t> (1) Au présent article, </a:t>
            </a:r>
            <a:r>
              <a:rPr lang="fr-CA" i="1" dirty="0"/>
              <a:t>pornographie juvénile</a:t>
            </a:r>
            <a:r>
              <a:rPr lang="fr-CA" dirty="0"/>
              <a:t> s’entend, selon le cas :</a:t>
            </a:r>
          </a:p>
          <a:p>
            <a:r>
              <a:rPr lang="fr-CA" dirty="0"/>
              <a:t>a) de toute représentation photographique, filmée, vidéo ou autre, réalisée ou non par des moyens mécaniques ou électroniques :</a:t>
            </a:r>
          </a:p>
          <a:p>
            <a:pPr lvl="1"/>
            <a:r>
              <a:rPr lang="fr-CA" dirty="0"/>
              <a:t>(i) soit où figure une personne âgée de moins de dix-huit ans ou présentée comme telle et se livrant ou présentée comme se livrant à une activité sexuelle explicite,</a:t>
            </a:r>
          </a:p>
          <a:p>
            <a:pPr lvl="1"/>
            <a:r>
              <a:rPr lang="fr-CA" dirty="0"/>
              <a:t>(ii) soit dont la caractéristique dominante est la représentation, dans un but sexuel, d’organes sexuels ou de la région anale d’une personne âgée de moins de dix-huit ans;</a:t>
            </a:r>
          </a:p>
          <a:p>
            <a:r>
              <a:rPr lang="fr-CA" dirty="0"/>
              <a:t>b) de tout écrit, de toute représentation ou de tout enregistrement sonore qui </a:t>
            </a:r>
            <a:r>
              <a:rPr lang="fr-CA" i="1" dirty="0"/>
              <a:t>préconise ou conseille </a:t>
            </a:r>
            <a:r>
              <a:rPr lang="fr-CA" dirty="0"/>
              <a:t>une activité sexuelle avec une personne âgée de moins de dix-huit ans qui constituerait une infraction à la présente loi;</a:t>
            </a:r>
          </a:p>
          <a:p>
            <a:r>
              <a:rPr lang="fr-CA" dirty="0"/>
              <a:t>c) de tout écrit dont la </a:t>
            </a:r>
            <a:r>
              <a:rPr lang="fr-CA" i="1" dirty="0"/>
              <a:t>caractéristique dominante </a:t>
            </a:r>
            <a:r>
              <a:rPr lang="fr-CA" dirty="0"/>
              <a:t>est la description, dans un but sexuel, d’une activité sexuelle avec une personne âgée de moins de dix-huit ans qui constituerait une infraction à la présente loi;</a:t>
            </a:r>
          </a:p>
          <a:p>
            <a:r>
              <a:rPr lang="fr-CA" dirty="0"/>
              <a:t>d) de tout enregistrement sonore dont la caractéristique dominante est la description, la présentation ou la simulation, dans un but sexuel, d’une activité sexuelle avec une personne âgée de moins de dix-huit ans qui constituerait une infraction à la présente loi.</a:t>
            </a:r>
          </a:p>
          <a:p>
            <a:endParaRPr lang="fr-CA" dirty="0"/>
          </a:p>
        </p:txBody>
      </p:sp>
    </p:spTree>
    <p:extLst>
      <p:ext uri="{BB962C8B-B14F-4D97-AF65-F5344CB8AC3E}">
        <p14:creationId xmlns:p14="http://schemas.microsoft.com/office/powerpoint/2010/main" val="207522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A1792-20B5-4A68-AF0E-409EFC9F3012}"/>
              </a:ext>
            </a:extLst>
          </p:cNvPr>
          <p:cNvSpPr>
            <a:spLocks noGrp="1"/>
          </p:cNvSpPr>
          <p:nvPr>
            <p:ph type="title"/>
          </p:nvPr>
        </p:nvSpPr>
        <p:spPr/>
        <p:txBody>
          <a:bodyPr/>
          <a:lstStyle/>
          <a:p>
            <a:r>
              <a:rPr lang="fr-CA" dirty="0"/>
              <a:t>Code criminel: punition</a:t>
            </a:r>
          </a:p>
        </p:txBody>
      </p:sp>
      <p:sp>
        <p:nvSpPr>
          <p:cNvPr id="3" name="Espace réservé du numéro de diapositive 2">
            <a:extLst>
              <a:ext uri="{FF2B5EF4-FFF2-40B4-BE49-F238E27FC236}">
                <a16:creationId xmlns:a16="http://schemas.microsoft.com/office/drawing/2014/main" id="{AEDFDBF1-AC4E-469A-B05C-4331BC6A9CE2}"/>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13</a:t>
            </a:fld>
            <a:endParaRPr lang="fr-CA">
              <a:solidFill>
                <a:srgbClr val="FFFFFF"/>
              </a:solidFill>
            </a:endParaRPr>
          </a:p>
        </p:txBody>
      </p:sp>
      <p:sp>
        <p:nvSpPr>
          <p:cNvPr id="4" name="Espace réservé du contenu 3">
            <a:extLst>
              <a:ext uri="{FF2B5EF4-FFF2-40B4-BE49-F238E27FC236}">
                <a16:creationId xmlns:a16="http://schemas.microsoft.com/office/drawing/2014/main" id="{12477F8F-6CBC-4C9C-9EBA-ABC061EE2504}"/>
              </a:ext>
            </a:extLst>
          </p:cNvPr>
          <p:cNvSpPr>
            <a:spLocks noGrp="1"/>
          </p:cNvSpPr>
          <p:nvPr>
            <p:ph sz="quarter" idx="1"/>
          </p:nvPr>
        </p:nvSpPr>
        <p:spPr/>
        <p:txBody>
          <a:bodyPr>
            <a:normAutofit fontScale="25000" lnSpcReduction="20000"/>
          </a:bodyPr>
          <a:lstStyle/>
          <a:p>
            <a:pPr algn="l"/>
            <a:r>
              <a:rPr lang="fr-CA" sz="5600" b="1" i="0" u="sng" dirty="0">
                <a:solidFill>
                  <a:srgbClr val="0535D2"/>
                </a:solidFill>
                <a:effectLst/>
                <a:latin typeface="Helvetica Neue"/>
                <a:hlinkClick r:id="rId2"/>
              </a:rPr>
              <a:t>Code criminel - L.R.C. (1985), ch. C-46 (Article 163.1)</a:t>
            </a:r>
            <a:r>
              <a:rPr lang="fr-CA" sz="5600" b="1" i="0" dirty="0">
                <a:solidFill>
                  <a:srgbClr val="333333"/>
                </a:solidFill>
                <a:effectLst/>
                <a:latin typeface="Helvetica Neue"/>
              </a:rPr>
              <a:t>Définition de </a:t>
            </a:r>
            <a:r>
              <a:rPr lang="fr-CA" sz="5600" b="1" i="1" dirty="0">
                <a:solidFill>
                  <a:srgbClr val="000000"/>
                </a:solidFill>
                <a:effectLst/>
                <a:latin typeface="Helvetica Neue"/>
              </a:rPr>
              <a:t>pornographie</a:t>
            </a:r>
            <a:r>
              <a:rPr lang="fr-CA" sz="5600" b="1" i="1" dirty="0">
                <a:solidFill>
                  <a:srgbClr val="333333"/>
                </a:solidFill>
                <a:effectLst/>
                <a:latin typeface="Helvetica Neue"/>
              </a:rPr>
              <a:t> juvénile</a:t>
            </a:r>
            <a:endParaRPr lang="fr-CA" sz="5600" b="1" i="0" dirty="0">
              <a:solidFill>
                <a:srgbClr val="333333"/>
              </a:solidFill>
              <a:effectLst/>
              <a:latin typeface="Helvetica Neue"/>
            </a:endParaRPr>
          </a:p>
          <a:p>
            <a:pPr algn="l">
              <a:buFont typeface="Arial" panose="020B0604020202020204" pitchFamily="34" charset="0"/>
              <a:buChar char="•"/>
            </a:pPr>
            <a:r>
              <a:rPr lang="fr-CA" sz="5600" b="1" i="0" dirty="0">
                <a:solidFill>
                  <a:srgbClr val="000000"/>
                </a:solidFill>
                <a:effectLst/>
                <a:latin typeface="Helvetica Neue"/>
              </a:rPr>
              <a:t>163.1</a:t>
            </a:r>
            <a:r>
              <a:rPr lang="fr-CA" sz="5600" b="0" i="0" dirty="0">
                <a:solidFill>
                  <a:srgbClr val="333333"/>
                </a:solidFill>
                <a:effectLst/>
                <a:latin typeface="Helvetica Neue"/>
              </a:rPr>
              <a:t> </a:t>
            </a:r>
            <a:r>
              <a:rPr lang="fr-CA" sz="5600" b="1" i="0" dirty="0">
                <a:solidFill>
                  <a:srgbClr val="000000"/>
                </a:solidFill>
                <a:effectLst/>
                <a:latin typeface="Helvetica Neue"/>
              </a:rPr>
              <a:t>(1)</a:t>
            </a:r>
            <a:r>
              <a:rPr lang="fr-CA" sz="5600" b="0" i="0" dirty="0">
                <a:solidFill>
                  <a:srgbClr val="333333"/>
                </a:solidFill>
                <a:effectLst/>
                <a:latin typeface="Helvetica Neue"/>
              </a:rPr>
              <a:t> Au présent article, </a:t>
            </a:r>
            <a:r>
              <a:rPr lang="fr-CA" sz="5600" b="1" i="1" dirty="0">
                <a:solidFill>
                  <a:srgbClr val="000000"/>
                </a:solidFill>
                <a:effectLst/>
                <a:latin typeface="Helvetica Neue"/>
              </a:rPr>
              <a:t>pornographie</a:t>
            </a:r>
            <a:r>
              <a:rPr lang="fr-CA" sz="5600" b="1" i="1" dirty="0">
                <a:solidFill>
                  <a:srgbClr val="333333"/>
                </a:solidFill>
                <a:effectLst/>
                <a:latin typeface="Helvetica Neue"/>
              </a:rPr>
              <a:t> juvénile </a:t>
            </a:r>
            <a:r>
              <a:rPr lang="fr-CA" sz="5600" b="0" i="0" dirty="0">
                <a:solidFill>
                  <a:srgbClr val="333333"/>
                </a:solidFill>
                <a:effectLst/>
                <a:latin typeface="Helvetica Neue"/>
              </a:rPr>
              <a:t>s’entend, selon le cas :</a:t>
            </a:r>
          </a:p>
          <a:p>
            <a:pPr algn="l">
              <a:buFont typeface="Arial" panose="020B0604020202020204" pitchFamily="34" charset="0"/>
              <a:buChar char="•"/>
            </a:pPr>
            <a:r>
              <a:rPr lang="fr-CA" sz="5600" b="0" i="0" dirty="0">
                <a:solidFill>
                  <a:srgbClr val="333333"/>
                </a:solidFill>
                <a:effectLst/>
                <a:latin typeface="Helvetica Neue"/>
              </a:rPr>
              <a:t>….</a:t>
            </a:r>
          </a:p>
          <a:p>
            <a:pPr algn="l">
              <a:buFont typeface="Arial" panose="020B0604020202020204" pitchFamily="34" charset="0"/>
              <a:buChar char="•"/>
            </a:pPr>
            <a:r>
              <a:rPr lang="fr-CA" sz="5600" b="1" i="0" dirty="0">
                <a:solidFill>
                  <a:srgbClr val="000000"/>
                </a:solidFill>
                <a:effectLst/>
                <a:latin typeface="Helvetica Neue"/>
              </a:rPr>
              <a:t>(2)</a:t>
            </a:r>
            <a:r>
              <a:rPr lang="fr-CA" sz="5600" b="0" i="0" dirty="0">
                <a:solidFill>
                  <a:srgbClr val="333333"/>
                </a:solidFill>
                <a:effectLst/>
                <a:latin typeface="Helvetica Neue"/>
              </a:rPr>
              <a:t> Quiconque </a:t>
            </a:r>
            <a:r>
              <a:rPr lang="fr-CA" sz="5600" b="0" i="0" dirty="0">
                <a:solidFill>
                  <a:srgbClr val="FF0000"/>
                </a:solidFill>
                <a:effectLst/>
                <a:latin typeface="Helvetica Neue"/>
              </a:rPr>
              <a:t>produit, imprime ou publie</a:t>
            </a:r>
            <a:r>
              <a:rPr lang="fr-CA" sz="5600" b="0" i="0" dirty="0">
                <a:solidFill>
                  <a:srgbClr val="333333"/>
                </a:solidFill>
                <a:effectLst/>
                <a:latin typeface="Helvetica Neue"/>
              </a:rPr>
              <a:t>, ou a </a:t>
            </a:r>
            <a:r>
              <a:rPr lang="fr-CA" sz="5600" b="0" i="0" dirty="0">
                <a:solidFill>
                  <a:srgbClr val="FF0000"/>
                </a:solidFill>
                <a:effectLst/>
                <a:latin typeface="Helvetica Neue"/>
              </a:rPr>
              <a:t>en sa possession en vue de la publication</a:t>
            </a:r>
            <a:r>
              <a:rPr lang="fr-CA" sz="5600" b="0" i="0" dirty="0">
                <a:solidFill>
                  <a:srgbClr val="333333"/>
                </a:solidFill>
                <a:effectLst/>
                <a:latin typeface="Helvetica Neue"/>
              </a:rPr>
              <a:t>, de la </a:t>
            </a:r>
            <a:r>
              <a:rPr lang="fr-CA" sz="5600" b="0" i="0" dirty="0">
                <a:solidFill>
                  <a:srgbClr val="000000"/>
                </a:solidFill>
                <a:effectLst/>
                <a:latin typeface="Helvetica Neue"/>
              </a:rPr>
              <a:t>pornographie</a:t>
            </a:r>
            <a:r>
              <a:rPr lang="fr-CA" sz="5600" b="0" i="0" dirty="0">
                <a:solidFill>
                  <a:srgbClr val="333333"/>
                </a:solidFill>
                <a:effectLst/>
                <a:latin typeface="Helvetica Neue"/>
              </a:rPr>
              <a:t> juvénile est coupable d’un acte criminel passible d’un emprisonnement maximal de quatorze ans, la peine minimale étant de un an.</a:t>
            </a:r>
          </a:p>
          <a:p>
            <a:pPr algn="l">
              <a:buFont typeface="Arial" panose="020B0604020202020204" pitchFamily="34" charset="0"/>
              <a:buChar char="•"/>
            </a:pPr>
            <a:r>
              <a:rPr lang="fr-CA" sz="5600" b="1" i="0" dirty="0">
                <a:solidFill>
                  <a:srgbClr val="000000"/>
                </a:solidFill>
                <a:effectLst/>
                <a:latin typeface="Helvetica Neue"/>
              </a:rPr>
              <a:t>(3)</a:t>
            </a:r>
            <a:r>
              <a:rPr lang="fr-CA" sz="5600" b="0" i="0" dirty="0">
                <a:solidFill>
                  <a:srgbClr val="333333"/>
                </a:solidFill>
                <a:effectLst/>
                <a:latin typeface="Helvetica Neue"/>
              </a:rPr>
              <a:t> Quiconque </a:t>
            </a:r>
            <a:r>
              <a:rPr lang="fr-CA" sz="5600" b="0" i="0" dirty="0">
                <a:solidFill>
                  <a:srgbClr val="FF0000"/>
                </a:solidFill>
                <a:effectLst/>
                <a:latin typeface="Helvetica Neue"/>
              </a:rPr>
              <a:t>transmet, rend accessible, distribue, vend, importe ou exporte </a:t>
            </a:r>
            <a:r>
              <a:rPr lang="fr-CA" sz="5600" b="0" i="0" dirty="0">
                <a:solidFill>
                  <a:srgbClr val="333333"/>
                </a:solidFill>
                <a:effectLst/>
                <a:latin typeface="Helvetica Neue"/>
              </a:rPr>
              <a:t>de la </a:t>
            </a:r>
            <a:r>
              <a:rPr lang="fr-CA" sz="5600" b="0" i="0" dirty="0">
                <a:solidFill>
                  <a:srgbClr val="000000"/>
                </a:solidFill>
                <a:effectLst/>
                <a:latin typeface="Helvetica Neue"/>
              </a:rPr>
              <a:t>pornographie</a:t>
            </a:r>
            <a:r>
              <a:rPr lang="fr-CA" sz="5600" b="0" i="0" dirty="0">
                <a:solidFill>
                  <a:srgbClr val="333333"/>
                </a:solidFill>
                <a:effectLst/>
                <a:latin typeface="Helvetica Neue"/>
              </a:rPr>
              <a:t> juvénile ou </a:t>
            </a:r>
            <a:r>
              <a:rPr lang="fr-CA" sz="5600" b="0" i="0" dirty="0">
                <a:solidFill>
                  <a:srgbClr val="FF0000"/>
                </a:solidFill>
                <a:effectLst/>
                <a:latin typeface="Helvetica Neue"/>
              </a:rPr>
              <a:t>en fait la publicité</a:t>
            </a:r>
            <a:r>
              <a:rPr lang="fr-CA" sz="5600" b="0" i="0" dirty="0">
                <a:solidFill>
                  <a:srgbClr val="333333"/>
                </a:solidFill>
                <a:effectLst/>
                <a:latin typeface="Helvetica Neue"/>
              </a:rPr>
              <a:t>, ou en a </a:t>
            </a:r>
            <a:r>
              <a:rPr lang="fr-CA" sz="5600" b="0" i="0" dirty="0">
                <a:solidFill>
                  <a:srgbClr val="FF0000"/>
                </a:solidFill>
                <a:effectLst/>
                <a:latin typeface="Helvetica Neue"/>
              </a:rPr>
              <a:t>en sa possession en vue de la transmettre, de la rendre accessible, de la distribuer, de la vendre, de l’exporter ou d’en faire la publicité</a:t>
            </a:r>
            <a:r>
              <a:rPr lang="fr-CA" sz="5600" b="0" i="0" dirty="0">
                <a:solidFill>
                  <a:srgbClr val="333333"/>
                </a:solidFill>
                <a:effectLst/>
                <a:latin typeface="Helvetica Neue"/>
              </a:rPr>
              <a:t>, est coupable ….</a:t>
            </a:r>
          </a:p>
          <a:p>
            <a:pPr algn="l">
              <a:buFont typeface="Arial" panose="020B0604020202020204" pitchFamily="34" charset="0"/>
              <a:buChar char="•"/>
            </a:pPr>
            <a:r>
              <a:rPr lang="fr-CA" sz="5600" b="1" i="0" dirty="0">
                <a:solidFill>
                  <a:srgbClr val="000000"/>
                </a:solidFill>
                <a:effectLst/>
                <a:latin typeface="Helvetica Neue"/>
              </a:rPr>
              <a:t>(4)</a:t>
            </a:r>
            <a:r>
              <a:rPr lang="fr-CA" sz="5600" b="0" i="0" dirty="0">
                <a:solidFill>
                  <a:srgbClr val="333333"/>
                </a:solidFill>
                <a:effectLst/>
                <a:latin typeface="Helvetica Neue"/>
              </a:rPr>
              <a:t> Quiconque </a:t>
            </a:r>
            <a:r>
              <a:rPr lang="fr-CA" sz="5600" b="1" i="1" dirty="0">
                <a:solidFill>
                  <a:srgbClr val="FF0000"/>
                </a:solidFill>
                <a:effectLst/>
                <a:latin typeface="Helvetica Neue"/>
              </a:rPr>
              <a:t>a en sa possession</a:t>
            </a:r>
            <a:r>
              <a:rPr lang="fr-CA" sz="5600" b="1" i="1" dirty="0">
                <a:solidFill>
                  <a:srgbClr val="333333"/>
                </a:solidFill>
                <a:effectLst/>
                <a:latin typeface="Helvetica Neue"/>
              </a:rPr>
              <a:t> </a:t>
            </a:r>
            <a:r>
              <a:rPr lang="fr-CA" sz="5600" b="0" i="0" dirty="0">
                <a:solidFill>
                  <a:srgbClr val="333333"/>
                </a:solidFill>
                <a:effectLst/>
                <a:latin typeface="Helvetica Neue"/>
              </a:rPr>
              <a:t>de la </a:t>
            </a:r>
            <a:r>
              <a:rPr lang="fr-CA" sz="5600" b="0" i="0" dirty="0">
                <a:solidFill>
                  <a:srgbClr val="000000"/>
                </a:solidFill>
                <a:effectLst/>
                <a:latin typeface="Helvetica Neue"/>
              </a:rPr>
              <a:t>pornographie</a:t>
            </a:r>
            <a:r>
              <a:rPr lang="fr-CA" sz="5600" b="0" i="0" dirty="0">
                <a:solidFill>
                  <a:srgbClr val="333333"/>
                </a:solidFill>
                <a:effectLst/>
                <a:latin typeface="Helvetica Neue"/>
              </a:rPr>
              <a:t> juvénile est coupable :</a:t>
            </a:r>
          </a:p>
          <a:p>
            <a:pPr algn="l">
              <a:buFont typeface="Arial" panose="020B0604020202020204" pitchFamily="34" charset="0"/>
              <a:buChar char="•"/>
            </a:pPr>
            <a:r>
              <a:rPr lang="fr-CA" sz="5600" dirty="0">
                <a:solidFill>
                  <a:srgbClr val="333333"/>
                </a:solidFill>
                <a:latin typeface="Helvetica Neue"/>
              </a:rPr>
              <a:t>…..</a:t>
            </a:r>
            <a:endParaRPr lang="fr-CA" sz="5600" b="1" i="0" dirty="0">
              <a:solidFill>
                <a:srgbClr val="000000"/>
              </a:solidFill>
              <a:effectLst/>
              <a:latin typeface="inherit"/>
            </a:endParaRPr>
          </a:p>
          <a:p>
            <a:pPr algn="l">
              <a:buFont typeface="Arial" panose="020B0604020202020204" pitchFamily="34" charset="0"/>
              <a:buChar char="•"/>
            </a:pPr>
            <a:r>
              <a:rPr lang="fr-CA" sz="5600" b="1" i="0" dirty="0">
                <a:solidFill>
                  <a:srgbClr val="000000"/>
                </a:solidFill>
                <a:effectLst/>
                <a:latin typeface="Helvetica Neue"/>
              </a:rPr>
              <a:t>(4.1)</a:t>
            </a:r>
            <a:r>
              <a:rPr lang="fr-CA" sz="5600" b="0" i="0" dirty="0">
                <a:solidFill>
                  <a:srgbClr val="333333"/>
                </a:solidFill>
                <a:effectLst/>
                <a:latin typeface="Helvetica Neue"/>
              </a:rPr>
              <a:t> Quiconque </a:t>
            </a:r>
            <a:r>
              <a:rPr lang="fr-CA" sz="5600" b="1" i="1" dirty="0">
                <a:solidFill>
                  <a:srgbClr val="FF0000"/>
                </a:solidFill>
                <a:effectLst/>
                <a:latin typeface="Helvetica Neue"/>
              </a:rPr>
              <a:t>accède</a:t>
            </a:r>
            <a:r>
              <a:rPr lang="fr-CA" sz="5600" b="0" i="0" dirty="0">
                <a:solidFill>
                  <a:srgbClr val="333333"/>
                </a:solidFill>
                <a:effectLst/>
                <a:latin typeface="Helvetica Neue"/>
              </a:rPr>
              <a:t> à de la </a:t>
            </a:r>
            <a:r>
              <a:rPr lang="fr-CA" sz="5600" b="0" i="0" dirty="0">
                <a:solidFill>
                  <a:srgbClr val="000000"/>
                </a:solidFill>
                <a:effectLst/>
                <a:latin typeface="Helvetica Neue"/>
              </a:rPr>
              <a:t>pornographie</a:t>
            </a:r>
            <a:r>
              <a:rPr lang="fr-CA" sz="5600" b="0" i="0" dirty="0">
                <a:solidFill>
                  <a:srgbClr val="333333"/>
                </a:solidFill>
                <a:effectLst/>
                <a:latin typeface="Helvetica Neue"/>
              </a:rPr>
              <a:t> juvénile est coupable :</a:t>
            </a:r>
            <a:endParaRPr lang="fr-CA" sz="5600" b="1" i="0" dirty="0">
              <a:solidFill>
                <a:srgbClr val="000000"/>
              </a:solidFill>
              <a:effectLst/>
              <a:latin typeface="inherit"/>
            </a:endParaRPr>
          </a:p>
          <a:p>
            <a:pPr algn="l">
              <a:buFont typeface="Arial" panose="020B0604020202020204" pitchFamily="34" charset="0"/>
              <a:buChar char="•"/>
            </a:pPr>
            <a:r>
              <a:rPr lang="fr-CA" sz="5600" b="1" i="0" dirty="0">
                <a:solidFill>
                  <a:srgbClr val="000000"/>
                </a:solidFill>
                <a:effectLst/>
                <a:latin typeface="Helvetica Neue"/>
              </a:rPr>
              <a:t>(4.2)</a:t>
            </a:r>
            <a:r>
              <a:rPr lang="fr-CA" sz="5600" b="0" i="0" dirty="0">
                <a:solidFill>
                  <a:srgbClr val="333333"/>
                </a:solidFill>
                <a:effectLst/>
                <a:latin typeface="Helvetica Neue"/>
              </a:rPr>
              <a:t> Pour l’application du paragraphe (4.1), accède à de la </a:t>
            </a:r>
            <a:r>
              <a:rPr lang="fr-CA" sz="5600" b="0" i="0" dirty="0">
                <a:solidFill>
                  <a:srgbClr val="000000"/>
                </a:solidFill>
                <a:effectLst/>
                <a:latin typeface="Helvetica Neue"/>
              </a:rPr>
              <a:t>pornographie</a:t>
            </a:r>
            <a:r>
              <a:rPr lang="fr-CA" sz="5600" b="0" i="0" dirty="0">
                <a:solidFill>
                  <a:srgbClr val="333333"/>
                </a:solidFill>
                <a:effectLst/>
                <a:latin typeface="Helvetica Neue"/>
              </a:rPr>
              <a:t> juvénile quiconque, sciemment, agit de manière à en </a:t>
            </a:r>
            <a:r>
              <a:rPr lang="fr-CA" sz="5600" b="1" i="1" dirty="0">
                <a:solidFill>
                  <a:srgbClr val="FF0000"/>
                </a:solidFill>
                <a:effectLst/>
                <a:latin typeface="Helvetica Neue"/>
              </a:rPr>
              <a:t>regarder ou fait en sorte que lui en soit transmise</a:t>
            </a:r>
            <a:r>
              <a:rPr lang="fr-CA" sz="5600" b="0" i="0" dirty="0">
                <a:solidFill>
                  <a:srgbClr val="FF0000"/>
                </a:solidFill>
                <a:effectLst/>
                <a:latin typeface="Helvetica Neue"/>
              </a:rPr>
              <a:t>.</a:t>
            </a:r>
          </a:p>
          <a:p>
            <a:pPr algn="l">
              <a:buFont typeface="Arial" panose="020B0604020202020204" pitchFamily="34" charset="0"/>
              <a:buChar char="•"/>
            </a:pPr>
            <a:r>
              <a:rPr lang="fr-CA" sz="5600" b="0" i="0" dirty="0">
                <a:solidFill>
                  <a:srgbClr val="FF0000"/>
                </a:solidFill>
                <a:effectLst/>
                <a:latin typeface="Helvetica Neue"/>
              </a:rPr>
              <a:t>……</a:t>
            </a:r>
          </a:p>
          <a:p>
            <a:pPr algn="l">
              <a:buFont typeface="Arial" panose="020B0604020202020204" pitchFamily="34" charset="0"/>
              <a:buChar char="•"/>
            </a:pPr>
            <a:r>
              <a:rPr lang="fr-CA" sz="5600" b="1" i="0" dirty="0">
                <a:solidFill>
                  <a:srgbClr val="000000"/>
                </a:solidFill>
                <a:effectLst/>
                <a:latin typeface="Helvetica Neue"/>
              </a:rPr>
              <a:t>(5)</a:t>
            </a:r>
            <a:r>
              <a:rPr lang="fr-CA" sz="5600" b="0" i="0" dirty="0">
                <a:solidFill>
                  <a:srgbClr val="333333"/>
                </a:solidFill>
                <a:effectLst/>
                <a:latin typeface="Helvetica Neue"/>
              </a:rPr>
              <a:t> Le fait pour l’accusé de </a:t>
            </a:r>
            <a:r>
              <a:rPr lang="fr-CA" sz="5600" b="1" i="0" dirty="0">
                <a:solidFill>
                  <a:srgbClr val="FF0000"/>
                </a:solidFill>
                <a:effectLst/>
                <a:latin typeface="Helvetica Neue"/>
              </a:rPr>
              <a:t>croire qu’une personne </a:t>
            </a:r>
            <a:r>
              <a:rPr lang="fr-CA" sz="5600" b="0" i="0" dirty="0">
                <a:solidFill>
                  <a:srgbClr val="FF0000"/>
                </a:solidFill>
                <a:effectLst/>
                <a:latin typeface="Helvetica Neue"/>
              </a:rPr>
              <a:t>figurant dans une représentation qui constituerait de la pornographie juvénile </a:t>
            </a:r>
            <a:r>
              <a:rPr lang="fr-CA" sz="5600" b="1" i="0" dirty="0">
                <a:solidFill>
                  <a:srgbClr val="FF0000"/>
                </a:solidFill>
                <a:effectLst/>
                <a:latin typeface="Helvetica Neue"/>
              </a:rPr>
              <a:t>était âgée d’au moins dix-huit </a:t>
            </a:r>
            <a:r>
              <a:rPr lang="fr-CA" sz="5600" b="0" i="0" dirty="0">
                <a:solidFill>
                  <a:srgbClr val="333333"/>
                </a:solidFill>
                <a:effectLst/>
                <a:latin typeface="Helvetica Neue"/>
              </a:rPr>
              <a:t>ans ou était présentée comme telle ne constitue un moyen de défense contre une accusation portée sous le régime du paragraphe (2) que s’il a pris toutes les </a:t>
            </a:r>
            <a:r>
              <a:rPr lang="fr-CA" sz="5600" b="0" i="0" dirty="0">
                <a:solidFill>
                  <a:srgbClr val="FF0000"/>
                </a:solidFill>
                <a:effectLst/>
                <a:latin typeface="Helvetica Neue"/>
              </a:rPr>
              <a:t>mesures raisonnables</a:t>
            </a:r>
            <a:r>
              <a:rPr lang="fr-CA" sz="5600" b="0" i="0" dirty="0">
                <a:solidFill>
                  <a:srgbClr val="333333"/>
                </a:solidFill>
                <a:effectLst/>
                <a:latin typeface="Helvetica Neue"/>
              </a:rPr>
              <a:t>, d’une part, pour s’assurer qu’elle avait bien cet âge et, d’autre part, pour veiller à ce qu’elle ne soit pas présentée comme une personne de moins de dix-huit ans.</a:t>
            </a:r>
          </a:p>
          <a:p>
            <a:endParaRPr lang="fr-CA" dirty="0"/>
          </a:p>
        </p:txBody>
      </p:sp>
    </p:spTree>
    <p:extLst>
      <p:ext uri="{BB962C8B-B14F-4D97-AF65-F5344CB8AC3E}">
        <p14:creationId xmlns:p14="http://schemas.microsoft.com/office/powerpoint/2010/main" val="377559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Sujet complexe</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14</a:t>
            </a:fld>
            <a:endParaRPr lang="en-CA">
              <a:solidFill>
                <a:srgbClr val="FFFFFF"/>
              </a:solidFill>
            </a:endParaRPr>
          </a:p>
        </p:txBody>
      </p:sp>
      <p:sp>
        <p:nvSpPr>
          <p:cNvPr id="4" name="Content Placeholder 3"/>
          <p:cNvSpPr>
            <a:spLocks noGrp="1"/>
          </p:cNvSpPr>
          <p:nvPr>
            <p:ph sz="quarter" idx="1"/>
          </p:nvPr>
        </p:nvSpPr>
        <p:spPr/>
        <p:txBody>
          <a:bodyPr/>
          <a:lstStyle/>
          <a:p>
            <a:r>
              <a:rPr lang="fr-CA" dirty="0"/>
              <a:t>Pour approfondir ce sujet, vous pouvez lire le livre de Clough qui contient un long chapitre sur les différents aspects de la PJ, discussion d’épisodes, investigations, sentences de tribunaux … </a:t>
            </a:r>
          </a:p>
          <a:p>
            <a:r>
              <a:rPr lang="fr-CA" dirty="0"/>
              <a:t>Le Chap. 3 du livre de Fortin contient la description de quelques cas juridiques</a:t>
            </a:r>
          </a:p>
          <a:p>
            <a:endParaRPr lang="fr-CA" dirty="0"/>
          </a:p>
        </p:txBody>
      </p:sp>
    </p:spTree>
    <p:extLst>
      <p:ext uri="{BB962C8B-B14F-4D97-AF65-F5344CB8AC3E}">
        <p14:creationId xmlns:p14="http://schemas.microsoft.com/office/powerpoint/2010/main" val="165306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4DC5E-4F12-F2B3-0258-8FB3CD2A793E}"/>
              </a:ext>
            </a:extLst>
          </p:cNvPr>
          <p:cNvSpPr>
            <a:spLocks noGrp="1"/>
          </p:cNvSpPr>
          <p:nvPr>
            <p:ph type="title"/>
          </p:nvPr>
        </p:nvSpPr>
        <p:spPr/>
        <p:txBody>
          <a:bodyPr>
            <a:noAutofit/>
          </a:bodyPr>
          <a:lstStyle/>
          <a:p>
            <a:r>
              <a:rPr lang="fr-CA" sz="3600" dirty="0"/>
              <a:t>La simple possession et usage personnel</a:t>
            </a:r>
          </a:p>
        </p:txBody>
      </p:sp>
      <p:sp>
        <p:nvSpPr>
          <p:cNvPr id="3" name="Espace réservé du numéro de diapositive 2">
            <a:extLst>
              <a:ext uri="{FF2B5EF4-FFF2-40B4-BE49-F238E27FC236}">
                <a16:creationId xmlns:a16="http://schemas.microsoft.com/office/drawing/2014/main" id="{C56649A5-78B0-0CA8-0458-19F5C830659C}"/>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15</a:t>
            </a:fld>
            <a:endParaRPr lang="fr-CA">
              <a:solidFill>
                <a:srgbClr val="FFFFFF"/>
              </a:solidFill>
            </a:endParaRPr>
          </a:p>
        </p:txBody>
      </p:sp>
      <p:sp>
        <p:nvSpPr>
          <p:cNvPr id="4" name="Espace réservé du contenu 3">
            <a:extLst>
              <a:ext uri="{FF2B5EF4-FFF2-40B4-BE49-F238E27FC236}">
                <a16:creationId xmlns:a16="http://schemas.microsoft.com/office/drawing/2014/main" id="{BBD188F6-5BB0-DD74-B06E-6CCF90F1B55A}"/>
              </a:ext>
            </a:extLst>
          </p:cNvPr>
          <p:cNvSpPr>
            <a:spLocks noGrp="1"/>
          </p:cNvSpPr>
          <p:nvPr>
            <p:ph sz="quarter" idx="1"/>
          </p:nvPr>
        </p:nvSpPr>
        <p:spPr/>
        <p:txBody>
          <a:bodyPr/>
          <a:lstStyle/>
          <a:p>
            <a:r>
              <a:rPr lang="fr-CA" dirty="0"/>
              <a:t>La question de punir ces activités pourrait être considérée en contradiction avec les droit de liberté car elles ne sont pas manifestement nuisibles</a:t>
            </a:r>
          </a:p>
          <a:p>
            <a:r>
              <a:rPr lang="fr-CA" dirty="0"/>
              <a:t>Plusieurs juristes se sont prononcés dans la matière</a:t>
            </a:r>
          </a:p>
          <a:p>
            <a:r>
              <a:rPr lang="fr-CA" dirty="0"/>
              <a:t>Les exceptions admises par la Cour Suprême du Canada ont été extrêmement limitées</a:t>
            </a:r>
          </a:p>
        </p:txBody>
      </p:sp>
    </p:spTree>
    <p:extLst>
      <p:ext uri="{BB962C8B-B14F-4D97-AF65-F5344CB8AC3E}">
        <p14:creationId xmlns:p14="http://schemas.microsoft.com/office/powerpoint/2010/main" val="55037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B8E12-4ABB-CDF4-4644-8DAD9603B8BA}"/>
              </a:ext>
            </a:extLst>
          </p:cNvPr>
          <p:cNvSpPr>
            <a:spLocks noGrp="1"/>
          </p:cNvSpPr>
          <p:nvPr>
            <p:ph type="title"/>
          </p:nvPr>
        </p:nvSpPr>
        <p:spPr/>
        <p:txBody>
          <a:bodyPr>
            <a:normAutofit fontScale="90000"/>
          </a:bodyPr>
          <a:lstStyle/>
          <a:p>
            <a:r>
              <a:rPr lang="fr-CA" dirty="0"/>
              <a:t>Jugement de la Cour Suprême, 2011</a:t>
            </a:r>
          </a:p>
        </p:txBody>
      </p:sp>
      <p:sp>
        <p:nvSpPr>
          <p:cNvPr id="3" name="Espace réservé du numéro de diapositive 2">
            <a:extLst>
              <a:ext uri="{FF2B5EF4-FFF2-40B4-BE49-F238E27FC236}">
                <a16:creationId xmlns:a16="http://schemas.microsoft.com/office/drawing/2014/main" id="{6AC28768-077B-20B3-74F6-DC6DF756F52F}"/>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16</a:t>
            </a:fld>
            <a:endParaRPr lang="fr-CA">
              <a:solidFill>
                <a:srgbClr val="FFFFFF"/>
              </a:solidFill>
            </a:endParaRPr>
          </a:p>
        </p:txBody>
      </p:sp>
      <p:sp>
        <p:nvSpPr>
          <p:cNvPr id="4" name="Espace réservé du contenu 3">
            <a:extLst>
              <a:ext uri="{FF2B5EF4-FFF2-40B4-BE49-F238E27FC236}">
                <a16:creationId xmlns:a16="http://schemas.microsoft.com/office/drawing/2014/main" id="{54FEA7A2-0514-4042-E716-1A4DC04D6580}"/>
              </a:ext>
            </a:extLst>
          </p:cNvPr>
          <p:cNvSpPr>
            <a:spLocks noGrp="1"/>
          </p:cNvSpPr>
          <p:nvPr>
            <p:ph sz="quarter" idx="1"/>
          </p:nvPr>
        </p:nvSpPr>
        <p:spPr/>
        <p:txBody>
          <a:bodyPr>
            <a:normAutofit lnSpcReduction="10000"/>
          </a:bodyPr>
          <a:lstStyle/>
          <a:p>
            <a:r>
              <a:rPr lang="fr-CA" dirty="0">
                <a:hlinkClick r:id="rId2"/>
              </a:rPr>
              <a:t>R. c. Sharpe - Décisions de la CSC (lexum.com)</a:t>
            </a:r>
            <a:endParaRPr lang="fr-CA" dirty="0"/>
          </a:p>
          <a:p>
            <a:r>
              <a:rPr lang="fr-CA" dirty="0"/>
              <a:t>L’accusé a fait valoir que « La possession de pornographie juvénile est une forme d’expression protégée par l’</a:t>
            </a:r>
            <a:r>
              <a:rPr lang="fr-CA" dirty="0">
                <a:hlinkClick r:id="rId3">
                  <a:extLst>
                    <a:ext uri="{A12FA001-AC4F-418D-AE19-62706E023703}">
                      <ahyp:hlinkClr xmlns:ahyp="http://schemas.microsoft.com/office/drawing/2018/hyperlinkcolor" val="tx"/>
                    </a:ext>
                  </a:extLst>
                </a:hlinkClick>
              </a:rPr>
              <a:t>al. 2b)</a:t>
            </a:r>
            <a:r>
              <a:rPr lang="fr-CA" dirty="0"/>
              <a:t> de la </a:t>
            </a:r>
            <a:r>
              <a:rPr lang="fr-CA" dirty="0">
                <a:hlinkClick r:id="rId4">
                  <a:extLst>
                    <a:ext uri="{A12FA001-AC4F-418D-AE19-62706E023703}">
                      <ahyp:hlinkClr xmlns:ahyp="http://schemas.microsoft.com/office/drawing/2018/hyperlinkcolor" val="tx"/>
                    </a:ext>
                  </a:extLst>
                </a:hlinkClick>
              </a:rPr>
              <a:t>Charte</a:t>
            </a:r>
            <a:r>
              <a:rPr lang="fr-CA" dirty="0"/>
              <a:t>.  »</a:t>
            </a:r>
          </a:p>
          <a:p>
            <a:pPr lvl="1"/>
            <a:r>
              <a:rPr lang="fr-CA" dirty="0"/>
              <a:t>2) Chacun a les libertés fondamentales …</a:t>
            </a:r>
          </a:p>
          <a:p>
            <a:pPr lvl="1"/>
            <a:r>
              <a:rPr lang="fr-CA" dirty="0"/>
              <a:t>b) liberté de pensée, de croyance, d’opinion et d’</a:t>
            </a:r>
            <a:r>
              <a:rPr lang="fr-CA" b="1" dirty="0"/>
              <a:t>expression</a:t>
            </a:r>
            <a:r>
              <a:rPr lang="fr-CA" dirty="0"/>
              <a:t>, y compris la liberté de la presse et des </a:t>
            </a:r>
            <a:r>
              <a:rPr lang="fr-CA" b="1" dirty="0"/>
              <a:t>autres moyens de communication </a:t>
            </a:r>
          </a:p>
          <a:p>
            <a:pPr lvl="1"/>
            <a:r>
              <a:rPr lang="fr-CA" dirty="0"/>
              <a:t>c) cependant il est universellement reconnu que tous les droits doivent avoir des </a:t>
            </a:r>
            <a:r>
              <a:rPr lang="fr-CA" b="1" dirty="0"/>
              <a:t>limites ‘raisonnables’</a:t>
            </a:r>
          </a:p>
        </p:txBody>
      </p:sp>
    </p:spTree>
    <p:extLst>
      <p:ext uri="{BB962C8B-B14F-4D97-AF65-F5344CB8AC3E}">
        <p14:creationId xmlns:p14="http://schemas.microsoft.com/office/powerpoint/2010/main" val="310784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E6564-BE50-088A-9D3A-50A8722A21A0}"/>
              </a:ext>
            </a:extLst>
          </p:cNvPr>
          <p:cNvSpPr>
            <a:spLocks noGrp="1"/>
          </p:cNvSpPr>
          <p:nvPr>
            <p:ph type="title"/>
          </p:nvPr>
        </p:nvSpPr>
        <p:spPr/>
        <p:txBody>
          <a:bodyPr/>
          <a:lstStyle/>
          <a:p>
            <a:r>
              <a:rPr lang="fr-CA" dirty="0"/>
              <a:t>Exceptions reconnues par la Cour</a:t>
            </a:r>
          </a:p>
        </p:txBody>
      </p:sp>
      <p:sp>
        <p:nvSpPr>
          <p:cNvPr id="3" name="Espace réservé du numéro de diapositive 2">
            <a:extLst>
              <a:ext uri="{FF2B5EF4-FFF2-40B4-BE49-F238E27FC236}">
                <a16:creationId xmlns:a16="http://schemas.microsoft.com/office/drawing/2014/main" id="{54FC94A6-91CF-5151-FDFE-882974EF62B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17</a:t>
            </a:fld>
            <a:endParaRPr lang="fr-CA">
              <a:solidFill>
                <a:srgbClr val="FFFFFF"/>
              </a:solidFill>
            </a:endParaRPr>
          </a:p>
        </p:txBody>
      </p:sp>
      <p:sp>
        <p:nvSpPr>
          <p:cNvPr id="4" name="Espace réservé du contenu 3">
            <a:extLst>
              <a:ext uri="{FF2B5EF4-FFF2-40B4-BE49-F238E27FC236}">
                <a16:creationId xmlns:a16="http://schemas.microsoft.com/office/drawing/2014/main" id="{ADBEDAB9-E1CE-DB77-6CF2-EB17EA3E69E2}"/>
              </a:ext>
            </a:extLst>
          </p:cNvPr>
          <p:cNvSpPr>
            <a:spLocks noGrp="1"/>
          </p:cNvSpPr>
          <p:nvPr>
            <p:ph sz="quarter" idx="1"/>
          </p:nvPr>
        </p:nvSpPr>
        <p:spPr/>
        <p:txBody>
          <a:bodyPr>
            <a:normAutofit fontScale="92500" lnSpcReduction="20000"/>
          </a:bodyPr>
          <a:lstStyle/>
          <a:p>
            <a:r>
              <a:rPr lang="fr-CA" sz="2000" dirty="0"/>
              <a:t>La Cour Suprême a considéré qu’en effet la loi sur la PJ affecte les droits de libertés</a:t>
            </a:r>
          </a:p>
          <a:p>
            <a:r>
              <a:rPr lang="fr-CA" sz="2000" dirty="0"/>
              <a:t>Elle a dit aussi que ces droits ne sont pas absolus au Canada, certaines formes d’expressions peuvent être limitées</a:t>
            </a:r>
          </a:p>
          <a:p>
            <a:r>
              <a:rPr lang="fr-CA" sz="2000" dirty="0"/>
              <a:t>Elle a enfin reconnu les exceptions suivantes:</a:t>
            </a:r>
          </a:p>
          <a:p>
            <a:r>
              <a:rPr lang="fr-CA" sz="2000" dirty="0"/>
              <a:t>1. matériel créé par l’intéressé :  c’est-à-dire les écrits ou représentations </a:t>
            </a:r>
            <a:r>
              <a:rPr lang="fr-CA" sz="2000" i="1" dirty="0"/>
              <a:t>créés par l’accusé seul et conservés par ce dernier exclusivement pour son usage personnel</a:t>
            </a:r>
          </a:p>
          <a:p>
            <a:pPr lvl="1"/>
            <a:r>
              <a:rPr lang="fr-CA" sz="1800" dirty="0"/>
              <a:t>Ex.: journal intime d’un adolescent</a:t>
            </a:r>
          </a:p>
          <a:p>
            <a:r>
              <a:rPr lang="fr-CA" sz="2000" dirty="0"/>
              <a:t>2.  enregistrements privés d’une activité sexuelle légale :   c’est-à-dire tout </a:t>
            </a:r>
            <a:r>
              <a:rPr lang="fr-CA" sz="2000" i="1" dirty="0"/>
              <a:t>enregistrement visuel créé par l’accusé ou dans lequel ce dernier figure, qui ne représente aucune activité sexuelle illégale et qui est conservé par l’accusé exclusivement pour son usage personnel.</a:t>
            </a:r>
          </a:p>
          <a:p>
            <a:pPr lvl="1"/>
            <a:r>
              <a:rPr lang="fr-CA" sz="1800" dirty="0"/>
              <a:t>Ex: à un couple d’adolescents qui crée et conserve des photos sexuellement explicites d’eux-mêmes séparément ou ensemble en train de se livrer à une activité sexuelle légale, pourvu qu’ils aient pris les photos ensemble et qu’ils ne les aient échangées qu’entre eux.</a:t>
            </a:r>
          </a:p>
        </p:txBody>
      </p:sp>
    </p:spTree>
    <p:extLst>
      <p:ext uri="{BB962C8B-B14F-4D97-AF65-F5344CB8AC3E}">
        <p14:creationId xmlns:p14="http://schemas.microsoft.com/office/powerpoint/2010/main" val="178170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651B7-5FD1-0FB3-A9AE-5DE795AF8ED6}"/>
              </a:ext>
            </a:extLst>
          </p:cNvPr>
          <p:cNvSpPr>
            <a:spLocks noGrp="1"/>
          </p:cNvSpPr>
          <p:nvPr>
            <p:ph type="title"/>
          </p:nvPr>
        </p:nvSpPr>
        <p:spPr/>
        <p:txBody>
          <a:bodyPr>
            <a:noAutofit/>
          </a:bodyPr>
          <a:lstStyle/>
          <a:p>
            <a:r>
              <a:rPr lang="fr-CA" sz="3200" dirty="0"/>
              <a:t>Pour les fournisseurs de services informatiques</a:t>
            </a:r>
          </a:p>
        </p:txBody>
      </p:sp>
      <p:sp>
        <p:nvSpPr>
          <p:cNvPr id="3" name="Espace réservé du numéro de diapositive 2">
            <a:extLst>
              <a:ext uri="{FF2B5EF4-FFF2-40B4-BE49-F238E27FC236}">
                <a16:creationId xmlns:a16="http://schemas.microsoft.com/office/drawing/2014/main" id="{254EA160-A382-651F-ABB1-076DBD2B7E66}"/>
              </a:ext>
            </a:extLst>
          </p:cNvPr>
          <p:cNvSpPr>
            <a:spLocks noGrp="1"/>
          </p:cNvSpPr>
          <p:nvPr>
            <p:ph type="sldNum" sz="quarter" idx="12"/>
          </p:nvPr>
        </p:nvSpPr>
        <p:spPr/>
        <p:txBody>
          <a:bodyPr/>
          <a:lstStyle/>
          <a:p>
            <a:fld id="{1AD93096-5B34-4342-9326-69289CEAE4C2}" type="slidenum">
              <a:rPr lang="fr-CA" smtClean="0"/>
              <a:pPr/>
              <a:t>18</a:t>
            </a:fld>
            <a:endParaRPr lang="fr-CA">
              <a:solidFill>
                <a:srgbClr val="FFFFFF"/>
              </a:solidFill>
            </a:endParaRPr>
          </a:p>
        </p:txBody>
      </p:sp>
      <p:sp>
        <p:nvSpPr>
          <p:cNvPr id="4" name="Espace réservé du contenu 3">
            <a:extLst>
              <a:ext uri="{FF2B5EF4-FFF2-40B4-BE49-F238E27FC236}">
                <a16:creationId xmlns:a16="http://schemas.microsoft.com/office/drawing/2014/main" id="{DBF0126D-520B-F14E-8938-8F86EB044546}"/>
              </a:ext>
            </a:extLst>
          </p:cNvPr>
          <p:cNvSpPr>
            <a:spLocks noGrp="1"/>
          </p:cNvSpPr>
          <p:nvPr>
            <p:ph sz="quarter" idx="1"/>
          </p:nvPr>
        </p:nvSpPr>
        <p:spPr/>
        <p:txBody>
          <a:bodyPr/>
          <a:lstStyle/>
          <a:p>
            <a:endParaRPr lang="fr-CA"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fr-CA" sz="1600" b="1" i="0" dirty="0">
                <a:solidFill>
                  <a:srgbClr val="333333"/>
                </a:solidFill>
                <a:effectLst/>
                <a:latin typeface="Helvetica Neue"/>
              </a:rPr>
              <a:t>Loi concernant la déclaration obligatoire de la pornographie juvénile sur Internet par les personnes qui fournissent des </a:t>
            </a:r>
            <a:r>
              <a:rPr lang="fr-CA" sz="1600" b="1" i="0">
                <a:solidFill>
                  <a:srgbClr val="333333"/>
                </a:solidFill>
                <a:effectLst/>
                <a:latin typeface="Helvetica Neue"/>
              </a:rPr>
              <a:t>services Internet (2011)</a:t>
            </a:r>
            <a:endParaRPr lang="fr-CA" sz="1600" b="1" i="0" dirty="0">
              <a:solidFill>
                <a:srgbClr val="333333"/>
              </a:solidFill>
              <a:effectLst/>
              <a:latin typeface="Helvetica Neue"/>
            </a:endParaRPr>
          </a:p>
          <a:p>
            <a:endParaRPr lang="fr-CA" sz="1800" i="1" dirty="0">
              <a:latin typeface="Calibri" panose="020F0502020204030204" pitchFamily="34" charset="0"/>
              <a:ea typeface="Calibri" panose="020F0502020204030204" pitchFamily="34" charset="0"/>
              <a:cs typeface="Times New Roman" panose="02020603050405020304" pitchFamily="18" charset="0"/>
            </a:endParaRPr>
          </a:p>
          <a:p>
            <a:pPr lvl="1"/>
            <a:r>
              <a:rPr lang="fr-CA" sz="1400" dirty="0">
                <a:solidFill>
                  <a:srgbClr val="333333"/>
                </a:solidFill>
                <a:latin typeface="Helvetica Neue"/>
              </a:rPr>
              <a:t> La personne qui est avisée, dans le cadre des services Internet qu’elle fournit au public, d’une adresse de protocole Internet ou d’une adresse URL où pourrait se trouver de la pornographie juvénile communique l’adresse dans les meilleurs délais, selon les modalités réglementaires, à l’organisme désigné par les règlements</a:t>
            </a:r>
          </a:p>
          <a:p>
            <a:pPr lvl="1"/>
            <a:endParaRPr lang="fr-CA" sz="1400" dirty="0">
              <a:solidFill>
                <a:srgbClr val="333333"/>
              </a:solidFill>
              <a:latin typeface="Helvetica Neue"/>
            </a:endParaRPr>
          </a:p>
          <a:p>
            <a:pPr lvl="1"/>
            <a:r>
              <a:rPr lang="fr-CA" sz="1600" dirty="0">
                <a:solidFill>
                  <a:srgbClr val="333333"/>
                </a:solidFill>
                <a:latin typeface="Helvetica Neue"/>
              </a:rPr>
              <a:t>Cependant, le fournisseurs de services informatiques ne peuvent pas, de leur initiative, effectuer des fouilles pour chercher des données criminelles </a:t>
            </a:r>
          </a:p>
          <a:p>
            <a:pPr lvl="1"/>
            <a:endParaRPr lang="fr-CA" sz="1600" i="1" dirty="0">
              <a:latin typeface="Times New Roman" panose="02020603050405020304" pitchFamily="18" charset="0"/>
            </a:endParaRPr>
          </a:p>
          <a:p>
            <a:pPr lvl="1"/>
            <a:endParaRPr lang="fr-CA" dirty="0"/>
          </a:p>
        </p:txBody>
      </p:sp>
    </p:spTree>
    <p:extLst>
      <p:ext uri="{BB962C8B-B14F-4D97-AF65-F5344CB8AC3E}">
        <p14:creationId xmlns:p14="http://schemas.microsoft.com/office/powerpoint/2010/main" val="157300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F7F77-1114-D902-45F6-A65ECDBBFDF9}"/>
              </a:ext>
            </a:extLst>
          </p:cNvPr>
          <p:cNvSpPr>
            <a:spLocks noGrp="1"/>
          </p:cNvSpPr>
          <p:nvPr>
            <p:ph type="title"/>
          </p:nvPr>
        </p:nvSpPr>
        <p:spPr/>
        <p:txBody>
          <a:bodyPr/>
          <a:lstStyle/>
          <a:p>
            <a:r>
              <a:rPr lang="fr-CA" dirty="0"/>
              <a:t>Questions de révision</a:t>
            </a:r>
          </a:p>
        </p:txBody>
      </p:sp>
      <p:sp>
        <p:nvSpPr>
          <p:cNvPr id="3" name="Espace réservé du numéro de diapositive 2">
            <a:extLst>
              <a:ext uri="{FF2B5EF4-FFF2-40B4-BE49-F238E27FC236}">
                <a16:creationId xmlns:a16="http://schemas.microsoft.com/office/drawing/2014/main" id="{0988286C-C4FC-6330-33C6-58C324C23FD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19</a:t>
            </a:fld>
            <a:endParaRPr lang="fr-CA">
              <a:solidFill>
                <a:srgbClr val="FFFFFF"/>
              </a:solidFill>
            </a:endParaRPr>
          </a:p>
        </p:txBody>
      </p:sp>
      <p:sp>
        <p:nvSpPr>
          <p:cNvPr id="4" name="Espace réservé du contenu 3">
            <a:extLst>
              <a:ext uri="{FF2B5EF4-FFF2-40B4-BE49-F238E27FC236}">
                <a16:creationId xmlns:a16="http://schemas.microsoft.com/office/drawing/2014/main" id="{5C27FCD4-A773-15D1-5C1B-8A8F54109FBF}"/>
              </a:ext>
            </a:extLst>
          </p:cNvPr>
          <p:cNvSpPr>
            <a:spLocks noGrp="1"/>
          </p:cNvSpPr>
          <p:nvPr>
            <p:ph sz="quarter" idx="1"/>
          </p:nvPr>
        </p:nvSpPr>
        <p:spPr/>
        <p:txBody>
          <a:bodyPr/>
          <a:lstStyle/>
          <a:p>
            <a:r>
              <a:rPr lang="fr-CA" dirty="0"/>
              <a:t>La simple possession de PJ est-elle une infraction? Expliquez.</a:t>
            </a:r>
          </a:p>
          <a:p>
            <a:r>
              <a:rPr lang="fr-CA" dirty="0"/>
              <a:t>Quelles sont les limites établies par la Court Suprême du Canada et pourquoi</a:t>
            </a:r>
          </a:p>
        </p:txBody>
      </p:sp>
    </p:spTree>
    <p:extLst>
      <p:ext uri="{BB962C8B-B14F-4D97-AF65-F5344CB8AC3E}">
        <p14:creationId xmlns:p14="http://schemas.microsoft.com/office/powerpoint/2010/main" val="1222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a:t>
            </a:r>
            <a:r>
              <a:rPr lang="fr-CA" noProof="0" dirty="0"/>
              <a:t>es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noProof="0" dirty="0"/>
              <a:t>1)L’ordinateur comme cible d’infraction</a:t>
            </a:r>
          </a:p>
          <a:p>
            <a:r>
              <a:rPr lang="fr-CA" dirty="0"/>
              <a:t>2) Les données cible d’infraction</a:t>
            </a:r>
            <a:endParaRPr lang="fr-CA" noProof="0" dirty="0"/>
          </a:p>
          <a:p>
            <a:r>
              <a:rPr lang="fr-CA" noProof="0" dirty="0"/>
              <a:t>3) La fraude, le vol et les infractions reliées</a:t>
            </a:r>
          </a:p>
          <a:p>
            <a:r>
              <a:rPr lang="fr-CA" dirty="0"/>
              <a:t>4) Les extorsions, le chantage </a:t>
            </a:r>
          </a:p>
          <a:p>
            <a:r>
              <a:rPr lang="fr-CA" b="1" noProof="0" dirty="0"/>
              <a:t>5) Contenu défendu</a:t>
            </a:r>
          </a:p>
          <a:p>
            <a:r>
              <a:rPr lang="fr-CA" noProof="0" dirty="0"/>
              <a:t>6) Infractions contre la personne</a:t>
            </a:r>
          </a:p>
          <a:p>
            <a:r>
              <a:rPr lang="fr-CA" dirty="0"/>
              <a:t>7) Infractions contre les organisations</a:t>
            </a:r>
            <a:endParaRPr lang="fr-CA" noProof="0" dirty="0"/>
          </a:p>
          <a:p>
            <a:r>
              <a:rPr lang="fr-CA" noProof="0" dirty="0"/>
              <a:t>8) La criminalité organisée</a:t>
            </a:r>
          </a:p>
          <a:p>
            <a:r>
              <a:rPr lang="fr-CA" dirty="0"/>
              <a:t>9) Aspects politiques</a:t>
            </a:r>
            <a:endParaRPr lang="fr-CA" noProof="0" dirty="0"/>
          </a:p>
          <a:p>
            <a:r>
              <a:rPr lang="fr-CA" noProof="0"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242462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5.3 Le contenu haineux</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20</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10000"/>
          </a:bodyPr>
          <a:lstStyle/>
          <a:p>
            <a:r>
              <a:rPr lang="fr-CA" dirty="0"/>
              <a:t>Cas particulier des ‘crimes de haine’</a:t>
            </a:r>
          </a:p>
          <a:p>
            <a:r>
              <a:rPr lang="fr-CA" dirty="0"/>
              <a:t>Les articles 318 et suivants du Code Criminel s’adressent à la Propagande haineuse contre des groupes identifiables:</a:t>
            </a:r>
          </a:p>
          <a:p>
            <a:pPr lvl="1"/>
            <a:r>
              <a:rPr lang="fr-CA" dirty="0"/>
              <a:t>Encouragement au génocide</a:t>
            </a:r>
          </a:p>
          <a:p>
            <a:pPr lvl="1"/>
            <a:r>
              <a:rPr lang="fr-CA" dirty="0"/>
              <a:t>Incitation et fomentation de haine</a:t>
            </a:r>
          </a:p>
          <a:p>
            <a:pPr lvl="2"/>
            <a:r>
              <a:rPr lang="fr-CA" i="1" dirty="0"/>
              <a:t>groupe identifiable</a:t>
            </a:r>
            <a:r>
              <a:rPr lang="fr-CA" dirty="0"/>
              <a:t> s’entend de toute section du public qui se différencie des autres par la couleur, la race, la religion, l’origine nationale ou ethnique, l’âge, le sexe, l’orientation sexuelle ou la déficience mentale ou physique</a:t>
            </a:r>
          </a:p>
          <a:p>
            <a:pPr lvl="1"/>
            <a:r>
              <a:rPr lang="fr-CA" dirty="0"/>
              <a:t>Cependant la loi Canadienne ne considère pas les aspects particuliers reliés à l’informatique</a:t>
            </a:r>
          </a:p>
          <a:p>
            <a:pPr marL="365760" lvl="1" indent="0">
              <a:buNone/>
            </a:pPr>
            <a:endParaRPr lang="fr-CA" dirty="0"/>
          </a:p>
          <a:p>
            <a:pPr lvl="1"/>
            <a:endParaRPr lang="fr-CA" dirty="0"/>
          </a:p>
        </p:txBody>
      </p:sp>
    </p:spTree>
    <p:extLst>
      <p:ext uri="{BB962C8B-B14F-4D97-AF65-F5344CB8AC3E}">
        <p14:creationId xmlns:p14="http://schemas.microsoft.com/office/powerpoint/2010/main" val="319156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39B7A-FCA1-4C15-A287-7F9660FE9FFC}"/>
              </a:ext>
            </a:extLst>
          </p:cNvPr>
          <p:cNvSpPr>
            <a:spLocks noGrp="1"/>
          </p:cNvSpPr>
          <p:nvPr>
            <p:ph type="title"/>
          </p:nvPr>
        </p:nvSpPr>
        <p:spPr/>
        <p:txBody>
          <a:bodyPr/>
          <a:lstStyle/>
          <a:p>
            <a:r>
              <a:rPr lang="fr-CA" dirty="0"/>
              <a:t>Code criminel: génocide</a:t>
            </a:r>
          </a:p>
        </p:txBody>
      </p:sp>
      <p:sp>
        <p:nvSpPr>
          <p:cNvPr id="3" name="Espace réservé du numéro de diapositive 2">
            <a:extLst>
              <a:ext uri="{FF2B5EF4-FFF2-40B4-BE49-F238E27FC236}">
                <a16:creationId xmlns:a16="http://schemas.microsoft.com/office/drawing/2014/main" id="{A364B8CB-A61C-4844-A1BA-072B09103FC5}"/>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21</a:t>
            </a:fld>
            <a:endParaRPr lang="fr-CA">
              <a:solidFill>
                <a:srgbClr val="FFFFFF"/>
              </a:solidFill>
            </a:endParaRPr>
          </a:p>
        </p:txBody>
      </p:sp>
      <p:sp>
        <p:nvSpPr>
          <p:cNvPr id="4" name="Espace réservé du contenu 3">
            <a:extLst>
              <a:ext uri="{FF2B5EF4-FFF2-40B4-BE49-F238E27FC236}">
                <a16:creationId xmlns:a16="http://schemas.microsoft.com/office/drawing/2014/main" id="{694C0120-7DB5-48CE-9F79-A7ADC7E74D53}"/>
              </a:ext>
            </a:extLst>
          </p:cNvPr>
          <p:cNvSpPr>
            <a:spLocks noGrp="1"/>
          </p:cNvSpPr>
          <p:nvPr>
            <p:ph sz="quarter" idx="1"/>
          </p:nvPr>
        </p:nvSpPr>
        <p:spPr/>
        <p:txBody>
          <a:bodyPr>
            <a:normAutofit fontScale="77500" lnSpcReduction="20000"/>
          </a:bodyPr>
          <a:lstStyle/>
          <a:p>
            <a:pPr algn="l">
              <a:buFont typeface="Arial" panose="020B0604020202020204" pitchFamily="34" charset="0"/>
              <a:buChar char="•"/>
            </a:pPr>
            <a:r>
              <a:rPr lang="fr-CA" b="1" i="0" u="none" strike="noStrike" dirty="0">
                <a:solidFill>
                  <a:srgbClr val="000000"/>
                </a:solidFill>
                <a:effectLst/>
                <a:latin typeface="Helvetica Neue"/>
              </a:rPr>
              <a:t>318</a:t>
            </a:r>
            <a:r>
              <a:rPr lang="fr-CA" b="0" i="0" dirty="0">
                <a:solidFill>
                  <a:srgbClr val="333333"/>
                </a:solidFill>
                <a:effectLst/>
                <a:latin typeface="Helvetica Neue"/>
              </a:rPr>
              <a:t> </a:t>
            </a:r>
            <a:r>
              <a:rPr lang="fr-CA" b="1" i="0" dirty="0">
                <a:solidFill>
                  <a:srgbClr val="000000"/>
                </a:solidFill>
                <a:effectLst/>
                <a:latin typeface="Helvetica Neue"/>
              </a:rPr>
              <a:t>(1)</a:t>
            </a:r>
            <a:r>
              <a:rPr lang="fr-CA" b="0" i="0" dirty="0">
                <a:solidFill>
                  <a:srgbClr val="333333"/>
                </a:solidFill>
                <a:effectLst/>
                <a:latin typeface="Helvetica Neue"/>
              </a:rPr>
              <a:t> Quiconque </a:t>
            </a:r>
            <a:r>
              <a:rPr lang="fr-CA" b="0" i="0" dirty="0">
                <a:solidFill>
                  <a:srgbClr val="FF0000"/>
                </a:solidFill>
                <a:effectLst/>
                <a:latin typeface="Helvetica Neue"/>
              </a:rPr>
              <a:t>préconise ou fomente le génocide </a:t>
            </a:r>
            <a:r>
              <a:rPr lang="fr-CA" b="0" i="0" dirty="0">
                <a:solidFill>
                  <a:srgbClr val="333333"/>
                </a:solidFill>
                <a:effectLst/>
                <a:latin typeface="Helvetica Neue"/>
              </a:rPr>
              <a:t>est coupable d’un acte criminel et passible d’un emprisonnement maximal de cinq ans.</a:t>
            </a:r>
          </a:p>
          <a:p>
            <a:pPr algn="l">
              <a:buFont typeface="Arial" panose="020B0604020202020204" pitchFamily="34" charset="0"/>
              <a:buChar char="•"/>
            </a:pPr>
            <a:r>
              <a:rPr lang="fr-CA" b="1" i="0" dirty="0">
                <a:solidFill>
                  <a:srgbClr val="000000"/>
                </a:solidFill>
                <a:effectLst/>
                <a:latin typeface="Helvetica Neue"/>
              </a:rPr>
              <a:t>(2)</a:t>
            </a:r>
            <a:r>
              <a:rPr lang="fr-CA" b="0" i="0" dirty="0">
                <a:solidFill>
                  <a:srgbClr val="333333"/>
                </a:solidFill>
                <a:effectLst/>
                <a:latin typeface="Helvetica Neue"/>
              </a:rPr>
              <a:t> Au présent article, </a:t>
            </a:r>
            <a:r>
              <a:rPr lang="fr-CA" b="1" i="1" dirty="0">
                <a:solidFill>
                  <a:srgbClr val="333333"/>
                </a:solidFill>
                <a:effectLst/>
                <a:latin typeface="Helvetica Neue"/>
              </a:rPr>
              <a:t>génocide</a:t>
            </a:r>
            <a:r>
              <a:rPr lang="fr-CA" b="0" i="0" dirty="0">
                <a:solidFill>
                  <a:srgbClr val="333333"/>
                </a:solidFill>
                <a:effectLst/>
                <a:latin typeface="Helvetica Neue"/>
              </a:rPr>
              <a:t> s’entend de l’un ou l’autre des actes suivants commis avec l’intention de détruire totalement ou partiellement un groupe identifiable, à savoir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le fait de tuer des membres du groupe;</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le fait de soumettre délibérément le groupe à des conditions de vie propres à entraîner sa destruction physique.</a:t>
            </a:r>
          </a:p>
          <a:p>
            <a:pPr algn="l">
              <a:buFont typeface="Arial" panose="020B0604020202020204" pitchFamily="34" charset="0"/>
              <a:buChar char="•"/>
            </a:pPr>
            <a:r>
              <a:rPr lang="fr-CA" b="1" i="0" dirty="0">
                <a:solidFill>
                  <a:srgbClr val="000000"/>
                </a:solidFill>
                <a:effectLst/>
                <a:latin typeface="Helvetica Neue"/>
              </a:rPr>
              <a:t>(4)</a:t>
            </a:r>
            <a:r>
              <a:rPr lang="fr-CA" b="0" i="0" dirty="0">
                <a:solidFill>
                  <a:srgbClr val="333333"/>
                </a:solidFill>
                <a:effectLst/>
                <a:latin typeface="Helvetica Neue"/>
              </a:rPr>
              <a:t> Au présent article, </a:t>
            </a:r>
            <a:r>
              <a:rPr lang="fr-CA" b="1" i="1" dirty="0">
                <a:solidFill>
                  <a:srgbClr val="333333"/>
                </a:solidFill>
                <a:effectLst/>
                <a:latin typeface="Helvetica Neue"/>
              </a:rPr>
              <a:t>groupe identifiable</a:t>
            </a:r>
            <a:r>
              <a:rPr lang="fr-CA" b="0" i="0" dirty="0">
                <a:solidFill>
                  <a:srgbClr val="333333"/>
                </a:solidFill>
                <a:effectLst/>
                <a:latin typeface="Helvetica Neue"/>
              </a:rPr>
              <a:t> s’entend de toute section du public qui se différencie des autres par la couleur, la race, la religion, l’origine nationale ou ethnique, l’âge, le sexe, l’orientation sexuelle, l’identité ou l’expression de genre ou la déficience mentale ou physique.</a:t>
            </a:r>
          </a:p>
          <a:p>
            <a:endParaRPr lang="fr-CA" dirty="0"/>
          </a:p>
        </p:txBody>
      </p:sp>
    </p:spTree>
    <p:extLst>
      <p:ext uri="{BB962C8B-B14F-4D97-AF65-F5344CB8AC3E}">
        <p14:creationId xmlns:p14="http://schemas.microsoft.com/office/powerpoint/2010/main" val="296525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07F4C-6767-4AA1-BCC1-0167922275D8}"/>
              </a:ext>
            </a:extLst>
          </p:cNvPr>
          <p:cNvSpPr>
            <a:spLocks noGrp="1"/>
          </p:cNvSpPr>
          <p:nvPr>
            <p:ph type="title"/>
          </p:nvPr>
        </p:nvSpPr>
        <p:spPr/>
        <p:txBody>
          <a:bodyPr/>
          <a:lstStyle/>
          <a:p>
            <a:r>
              <a:rPr lang="fr-CA" dirty="0"/>
              <a:t>Code criminel: incitation à la haine</a:t>
            </a:r>
          </a:p>
        </p:txBody>
      </p:sp>
      <p:sp>
        <p:nvSpPr>
          <p:cNvPr id="3" name="Espace réservé du numéro de diapositive 2">
            <a:extLst>
              <a:ext uri="{FF2B5EF4-FFF2-40B4-BE49-F238E27FC236}">
                <a16:creationId xmlns:a16="http://schemas.microsoft.com/office/drawing/2014/main" id="{6AAE8033-5F8C-4449-8250-FBE62CCD331F}"/>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22</a:t>
            </a:fld>
            <a:endParaRPr lang="fr-CA">
              <a:solidFill>
                <a:srgbClr val="FFFFFF"/>
              </a:solidFill>
            </a:endParaRPr>
          </a:p>
        </p:txBody>
      </p:sp>
      <p:sp>
        <p:nvSpPr>
          <p:cNvPr id="4" name="Espace réservé du contenu 3">
            <a:extLst>
              <a:ext uri="{FF2B5EF4-FFF2-40B4-BE49-F238E27FC236}">
                <a16:creationId xmlns:a16="http://schemas.microsoft.com/office/drawing/2014/main" id="{2C30C431-5589-4FBB-93F8-3E1EA6EBB424}"/>
              </a:ext>
            </a:extLst>
          </p:cNvPr>
          <p:cNvSpPr>
            <a:spLocks noGrp="1"/>
          </p:cNvSpPr>
          <p:nvPr>
            <p:ph sz="quarter" idx="1"/>
          </p:nvPr>
        </p:nvSpPr>
        <p:spPr/>
        <p:txBody>
          <a:bodyPr>
            <a:normAutofit fontScale="55000" lnSpcReduction="20000"/>
          </a:bodyPr>
          <a:lstStyle/>
          <a:p>
            <a:pPr algn="l">
              <a:buFont typeface="Arial" panose="020B0604020202020204" pitchFamily="34" charset="0"/>
              <a:buChar char="•"/>
            </a:pPr>
            <a:r>
              <a:rPr lang="fr-CA" b="1" i="0" u="none" strike="noStrike" dirty="0">
                <a:solidFill>
                  <a:srgbClr val="000000"/>
                </a:solidFill>
                <a:effectLst/>
                <a:latin typeface="Helvetica Neue"/>
              </a:rPr>
              <a:t>319</a:t>
            </a:r>
            <a:r>
              <a:rPr lang="fr-CA" b="0" i="0" dirty="0">
                <a:solidFill>
                  <a:srgbClr val="333333"/>
                </a:solidFill>
                <a:effectLst/>
                <a:latin typeface="Helvetica Neue"/>
              </a:rPr>
              <a:t> </a:t>
            </a:r>
            <a:r>
              <a:rPr lang="fr-CA" b="1" i="0" dirty="0">
                <a:solidFill>
                  <a:srgbClr val="000000"/>
                </a:solidFill>
                <a:effectLst/>
                <a:latin typeface="Helvetica Neue"/>
              </a:rPr>
              <a:t>(1)</a:t>
            </a:r>
            <a:r>
              <a:rPr lang="fr-CA" b="0" i="0" dirty="0">
                <a:solidFill>
                  <a:srgbClr val="333333"/>
                </a:solidFill>
                <a:effectLst/>
                <a:latin typeface="Helvetica Neue"/>
              </a:rPr>
              <a:t> Quiconque, par la communication de déclarations en un endroit public</a:t>
            </a:r>
            <a:r>
              <a:rPr lang="fr-CA" b="0" i="0" dirty="0">
                <a:solidFill>
                  <a:srgbClr val="FF0000"/>
                </a:solidFill>
                <a:effectLst/>
                <a:latin typeface="Helvetica Neue"/>
              </a:rPr>
              <a:t>, incite à la haine</a:t>
            </a:r>
            <a:r>
              <a:rPr lang="fr-CA" b="0" i="0" dirty="0">
                <a:solidFill>
                  <a:srgbClr val="333333"/>
                </a:solidFill>
                <a:effectLst/>
                <a:latin typeface="Helvetica Neue"/>
              </a:rPr>
              <a:t> contre un </a:t>
            </a:r>
            <a:r>
              <a:rPr lang="fr-CA" b="0" i="0" dirty="0">
                <a:solidFill>
                  <a:srgbClr val="FF0000"/>
                </a:solidFill>
                <a:effectLst/>
                <a:latin typeface="Helvetica Neue"/>
              </a:rPr>
              <a:t>groupe identifiable</a:t>
            </a:r>
            <a:r>
              <a:rPr lang="fr-CA" b="0" i="0" dirty="0">
                <a:solidFill>
                  <a:srgbClr val="333333"/>
                </a:solidFill>
                <a:effectLst/>
                <a:latin typeface="Helvetica Neue"/>
              </a:rPr>
              <a:t>, lorsqu’une telle incitation est susceptible d’entraîner une </a:t>
            </a:r>
            <a:r>
              <a:rPr lang="fr-CA" b="0" i="0" dirty="0">
                <a:solidFill>
                  <a:srgbClr val="FF0000"/>
                </a:solidFill>
                <a:effectLst/>
                <a:latin typeface="Helvetica Neue"/>
              </a:rPr>
              <a:t>violation de la paix</a:t>
            </a:r>
            <a:r>
              <a:rPr lang="fr-CA" b="0" i="0" dirty="0">
                <a:solidFill>
                  <a:srgbClr val="333333"/>
                </a:solidFill>
                <a:effectLst/>
                <a:latin typeface="Helvetica Neue"/>
              </a:rPr>
              <a:t>, est coupable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soit d’un acte criminel et passible d’un emprisonnement maximal de deux ans;</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soit d’une infraction punissable sur déclaration de culpabilité par procédure sommaire.</a:t>
            </a:r>
          </a:p>
          <a:p>
            <a:pPr algn="l">
              <a:buFont typeface="Arial" panose="020B0604020202020204" pitchFamily="34" charset="0"/>
              <a:buChar char="•"/>
            </a:pPr>
            <a:r>
              <a:rPr lang="fr-CA" b="1" i="0" dirty="0">
                <a:solidFill>
                  <a:srgbClr val="000000"/>
                </a:solidFill>
                <a:effectLst/>
                <a:latin typeface="Helvetica Neue"/>
              </a:rPr>
              <a:t>(2)</a:t>
            </a:r>
            <a:r>
              <a:rPr lang="fr-CA" b="0" i="0" dirty="0">
                <a:solidFill>
                  <a:srgbClr val="333333"/>
                </a:solidFill>
                <a:effectLst/>
                <a:latin typeface="Helvetica Neue"/>
              </a:rPr>
              <a:t> Quiconque, par la communication de déclarations autrement que dans une conversation privée, </a:t>
            </a:r>
            <a:r>
              <a:rPr lang="fr-CA" b="0" i="0" dirty="0">
                <a:solidFill>
                  <a:srgbClr val="FF0000"/>
                </a:solidFill>
                <a:effectLst/>
                <a:latin typeface="Helvetica Neue"/>
              </a:rPr>
              <a:t>fomente volontairement la haine </a:t>
            </a:r>
            <a:r>
              <a:rPr lang="fr-CA" b="0" i="0" dirty="0">
                <a:solidFill>
                  <a:srgbClr val="333333"/>
                </a:solidFill>
                <a:effectLst/>
                <a:latin typeface="Helvetica Neue"/>
              </a:rPr>
              <a:t>contre un groupe identifiable est coupable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soit d’un acte criminel et passible d’un emprisonnement maximal de deux ans;</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soit d’une infraction punissable sur déclaration de culpabilité par procédure sommaire.</a:t>
            </a:r>
          </a:p>
          <a:p>
            <a:pPr algn="l">
              <a:buFont typeface="Arial" panose="020B0604020202020204" pitchFamily="34" charset="0"/>
              <a:buChar char="•"/>
            </a:pPr>
            <a:r>
              <a:rPr lang="fr-CA" b="1" i="0" dirty="0">
                <a:solidFill>
                  <a:srgbClr val="000000"/>
                </a:solidFill>
                <a:effectLst/>
                <a:latin typeface="Helvetica Neue"/>
              </a:rPr>
              <a:t>(3)</a:t>
            </a:r>
            <a:r>
              <a:rPr lang="fr-CA" b="0" i="0" dirty="0">
                <a:solidFill>
                  <a:srgbClr val="333333"/>
                </a:solidFill>
                <a:effectLst/>
                <a:latin typeface="Helvetica Neue"/>
              </a:rPr>
              <a:t> Nul ne peut être déclaré coupable d’une infraction prévue au paragraphe (2) dans les cas suivants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il établit que les déclarations communiquées étaient vraies;</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il a, de bonne foi, exprimé une opinion sur un sujet religieux ou une opinion fondée sur un texte religieux auquel il croit, ou a tenté d’en établir le bien-fondé par argument;</a:t>
            </a:r>
          </a:p>
          <a:p>
            <a:pPr marL="742950" lvl="1" indent="-285750" algn="l">
              <a:buFont typeface="Arial" panose="020B0604020202020204" pitchFamily="34" charset="0"/>
              <a:buChar char="•"/>
            </a:pPr>
            <a:r>
              <a:rPr lang="fr-CA" b="1" i="0" dirty="0">
                <a:solidFill>
                  <a:srgbClr val="000000"/>
                </a:solidFill>
                <a:effectLst/>
                <a:latin typeface="Helvetica Neue"/>
              </a:rPr>
              <a:t>c)</a:t>
            </a:r>
            <a:r>
              <a:rPr lang="fr-CA" b="0" i="0" dirty="0">
                <a:solidFill>
                  <a:srgbClr val="333333"/>
                </a:solidFill>
                <a:effectLst/>
                <a:latin typeface="Helvetica Neue"/>
              </a:rPr>
              <a:t> les déclarations se rapportaient à une question d’intérêt public dont l’examen était fait dans l’intérêt du public et, pour des motifs raisonnables, il les croyait vraies;</a:t>
            </a:r>
          </a:p>
          <a:p>
            <a:pPr marL="742950" lvl="1" indent="-285750" algn="l">
              <a:buFont typeface="Arial" panose="020B0604020202020204" pitchFamily="34" charset="0"/>
              <a:buChar char="•"/>
            </a:pPr>
            <a:r>
              <a:rPr lang="fr-CA" b="1" i="0" dirty="0">
                <a:solidFill>
                  <a:srgbClr val="000000"/>
                </a:solidFill>
                <a:effectLst/>
                <a:latin typeface="Helvetica Neue"/>
              </a:rPr>
              <a:t>d)</a:t>
            </a:r>
            <a:r>
              <a:rPr lang="fr-CA" b="0" i="0" dirty="0">
                <a:solidFill>
                  <a:srgbClr val="333333"/>
                </a:solidFill>
                <a:effectLst/>
                <a:latin typeface="Helvetica Neue"/>
              </a:rPr>
              <a:t> de bonne foi, il voulait attirer l’attention, afin qu’il y soit remédié, sur des questions provoquant ou de nature à provoquer des sentiments de haine à l’égard d’un groupe identifiable au Canada.</a:t>
            </a:r>
          </a:p>
          <a:p>
            <a:endParaRPr lang="fr-CA" dirty="0"/>
          </a:p>
        </p:txBody>
      </p:sp>
    </p:spTree>
    <p:extLst>
      <p:ext uri="{BB962C8B-B14F-4D97-AF65-F5344CB8AC3E}">
        <p14:creationId xmlns:p14="http://schemas.microsoft.com/office/powerpoint/2010/main" val="230281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750A9-86AC-4CCB-ABAE-D9CB6162C90E}"/>
              </a:ext>
            </a:extLst>
          </p:cNvPr>
          <p:cNvSpPr>
            <a:spLocks noGrp="1"/>
          </p:cNvSpPr>
          <p:nvPr>
            <p:ph type="title"/>
          </p:nvPr>
        </p:nvSpPr>
        <p:spPr/>
        <p:txBody>
          <a:bodyPr/>
          <a:lstStyle/>
          <a:p>
            <a:r>
              <a:rPr lang="fr-CA" dirty="0"/>
              <a:t>Charte des lois et libertés</a:t>
            </a:r>
          </a:p>
        </p:txBody>
      </p:sp>
      <p:sp>
        <p:nvSpPr>
          <p:cNvPr id="3" name="Espace réservé du numéro de diapositive 2">
            <a:extLst>
              <a:ext uri="{FF2B5EF4-FFF2-40B4-BE49-F238E27FC236}">
                <a16:creationId xmlns:a16="http://schemas.microsoft.com/office/drawing/2014/main" id="{D99AE83C-EFB4-49E8-82F1-C33235B2567D}"/>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23</a:t>
            </a:fld>
            <a:endParaRPr lang="fr-CA">
              <a:solidFill>
                <a:srgbClr val="FFFFFF"/>
              </a:solidFill>
            </a:endParaRPr>
          </a:p>
        </p:txBody>
      </p:sp>
      <p:sp>
        <p:nvSpPr>
          <p:cNvPr id="4" name="Espace réservé du contenu 3">
            <a:extLst>
              <a:ext uri="{FF2B5EF4-FFF2-40B4-BE49-F238E27FC236}">
                <a16:creationId xmlns:a16="http://schemas.microsoft.com/office/drawing/2014/main" id="{56BBAA2C-3BBF-4D51-AA56-21895160E1DA}"/>
              </a:ext>
            </a:extLst>
          </p:cNvPr>
          <p:cNvSpPr>
            <a:spLocks noGrp="1"/>
          </p:cNvSpPr>
          <p:nvPr>
            <p:ph sz="quarter" idx="1"/>
          </p:nvPr>
        </p:nvSpPr>
        <p:spPr>
          <a:xfrm>
            <a:off x="612648" y="1669504"/>
            <a:ext cx="8153400" cy="4495800"/>
          </a:xfrm>
        </p:spPr>
        <p:txBody>
          <a:bodyPr>
            <a:normAutofit fontScale="92500" lnSpcReduction="10000"/>
          </a:bodyPr>
          <a:lstStyle/>
          <a:p>
            <a:pPr algn="l"/>
            <a:r>
              <a:rPr lang="fr-CA" sz="1800" b="1" i="0" dirty="0">
                <a:solidFill>
                  <a:srgbClr val="333333"/>
                </a:solidFill>
                <a:effectLst/>
                <a:latin typeface="Helvetica Neue"/>
              </a:rPr>
              <a:t>Libertés fondamentales</a:t>
            </a:r>
          </a:p>
          <a:p>
            <a:pPr algn="l"/>
            <a:r>
              <a:rPr lang="fr-CA" b="1" i="0" u="none" strike="noStrike" dirty="0">
                <a:solidFill>
                  <a:srgbClr val="000000"/>
                </a:solidFill>
                <a:effectLst/>
                <a:latin typeface="Helvetica Neue"/>
              </a:rPr>
              <a:t>2</a:t>
            </a:r>
            <a:r>
              <a:rPr lang="fr-CA" b="0" i="0" dirty="0">
                <a:solidFill>
                  <a:srgbClr val="333333"/>
                </a:solidFill>
                <a:effectLst/>
                <a:latin typeface="Helvetica Neue"/>
              </a:rPr>
              <a:t> Chacun a les libertés fondamentales suivantes :</a:t>
            </a:r>
          </a:p>
          <a:p>
            <a:pPr algn="l">
              <a:buFont typeface="Arial" panose="020B0604020202020204" pitchFamily="34" charset="0"/>
              <a:buChar char="•"/>
            </a:pPr>
            <a:r>
              <a:rPr lang="fr-CA" b="1" i="0" u="none" strike="noStrike" dirty="0">
                <a:solidFill>
                  <a:srgbClr val="000000"/>
                </a:solidFill>
                <a:effectLst/>
                <a:latin typeface="Helvetica Neue"/>
              </a:rPr>
              <a:t>a)</a:t>
            </a:r>
            <a:r>
              <a:rPr lang="fr-CA" b="0" i="0" dirty="0">
                <a:solidFill>
                  <a:srgbClr val="333333"/>
                </a:solidFill>
                <a:effectLst/>
                <a:latin typeface="Helvetica Neue"/>
              </a:rPr>
              <a:t> liberté de conscience et de religion;</a:t>
            </a:r>
          </a:p>
          <a:p>
            <a:pPr algn="l">
              <a:buFont typeface="Arial" panose="020B0604020202020204" pitchFamily="34" charset="0"/>
              <a:buChar char="•"/>
            </a:pPr>
            <a:r>
              <a:rPr lang="fr-CA" b="1" i="0" u="none" strike="noStrike" dirty="0">
                <a:solidFill>
                  <a:srgbClr val="000000"/>
                </a:solidFill>
                <a:effectLst/>
                <a:latin typeface="Helvetica Neue"/>
              </a:rPr>
              <a:t>b)</a:t>
            </a:r>
            <a:r>
              <a:rPr lang="fr-CA" b="1" i="0" dirty="0">
                <a:solidFill>
                  <a:srgbClr val="333333"/>
                </a:solidFill>
                <a:effectLst/>
                <a:latin typeface="Helvetica Neue"/>
              </a:rPr>
              <a:t> liberté </a:t>
            </a:r>
            <a:r>
              <a:rPr lang="fr-CA" b="0" i="0" dirty="0">
                <a:solidFill>
                  <a:srgbClr val="333333"/>
                </a:solidFill>
                <a:effectLst/>
                <a:latin typeface="Helvetica Neue"/>
              </a:rPr>
              <a:t>de pensée, de croyance, d’opinion et </a:t>
            </a:r>
            <a:r>
              <a:rPr lang="fr-CA" b="1" i="0" dirty="0">
                <a:solidFill>
                  <a:srgbClr val="333333"/>
                </a:solidFill>
                <a:effectLst/>
                <a:latin typeface="Helvetica Neue"/>
              </a:rPr>
              <a:t>d’expression</a:t>
            </a:r>
            <a:r>
              <a:rPr lang="fr-CA" b="0" i="0" dirty="0">
                <a:solidFill>
                  <a:srgbClr val="333333"/>
                </a:solidFill>
                <a:effectLst/>
                <a:latin typeface="Helvetica Neue"/>
              </a:rPr>
              <a:t>, y compris la liberté de la presse et des autres moyens de communication;</a:t>
            </a:r>
          </a:p>
          <a:p>
            <a:pPr algn="l">
              <a:buFont typeface="Arial" panose="020B0604020202020204" pitchFamily="34" charset="0"/>
              <a:buChar char="•"/>
            </a:pPr>
            <a:r>
              <a:rPr lang="fr-CA" b="1" i="0" u="none" strike="noStrike" dirty="0">
                <a:solidFill>
                  <a:srgbClr val="000000"/>
                </a:solidFill>
                <a:effectLst/>
                <a:latin typeface="Helvetica Neue"/>
              </a:rPr>
              <a:t>c)</a:t>
            </a:r>
            <a:r>
              <a:rPr lang="fr-CA" b="0" i="0" dirty="0">
                <a:solidFill>
                  <a:srgbClr val="333333"/>
                </a:solidFill>
                <a:effectLst/>
                <a:latin typeface="Helvetica Neue"/>
              </a:rPr>
              <a:t> </a:t>
            </a:r>
            <a:r>
              <a:rPr lang="fr-CA" dirty="0">
                <a:solidFill>
                  <a:srgbClr val="333333"/>
                </a:solidFill>
                <a:latin typeface="Helvetica Neue"/>
              </a:rPr>
              <a:t>Cependant il est universellement reconnu que tous les droits doivent avoir des limites ‘raisonnables’</a:t>
            </a:r>
          </a:p>
          <a:p>
            <a:r>
              <a:rPr lang="fr-CA" sz="1800" b="1" dirty="0">
                <a:solidFill>
                  <a:srgbClr val="333333"/>
                </a:solidFill>
                <a:latin typeface="Helvetica Neue"/>
              </a:rPr>
              <a:t>Pour la définition de ‘raisonnable’, voir:</a:t>
            </a:r>
          </a:p>
          <a:p>
            <a:pPr lvl="1"/>
            <a:r>
              <a:rPr lang="fr-CA" sz="1500" b="1" dirty="0">
                <a:solidFill>
                  <a:srgbClr val="333333"/>
                </a:solidFill>
                <a:latin typeface="Helvetica Neue"/>
                <a:hlinkClick r:id="rId2"/>
              </a:rPr>
              <a:t>M. </a:t>
            </a:r>
            <a:r>
              <a:rPr lang="fr-CA" sz="1500" b="1" dirty="0" err="1">
                <a:solidFill>
                  <a:srgbClr val="333333"/>
                </a:solidFill>
                <a:latin typeface="Helvetica Neue"/>
                <a:hlinkClick r:id="rId2"/>
              </a:rPr>
              <a:t>Freiman</a:t>
            </a:r>
            <a:r>
              <a:rPr lang="fr-CA" sz="1500" b="1" dirty="0">
                <a:solidFill>
                  <a:srgbClr val="333333"/>
                </a:solidFill>
                <a:latin typeface="Helvetica Neue"/>
                <a:hlinkClick r:id="rId2"/>
              </a:rPr>
              <a:t>. </a:t>
            </a:r>
            <a:r>
              <a:rPr lang="fr-CA" sz="1500" b="1" dirty="0" err="1">
                <a:solidFill>
                  <a:srgbClr val="333333"/>
                </a:solidFill>
                <a:latin typeface="Helvetica Neue"/>
                <a:hlinkClick r:id="rId2"/>
              </a:rPr>
              <a:t>Hate</a:t>
            </a:r>
            <a:r>
              <a:rPr lang="fr-CA" sz="1500" b="1" dirty="0">
                <a:solidFill>
                  <a:srgbClr val="333333"/>
                </a:solidFill>
                <a:latin typeface="Helvetica Neue"/>
                <a:hlinkClick r:id="rId2"/>
              </a:rPr>
              <a:t> speech and the </a:t>
            </a:r>
            <a:r>
              <a:rPr lang="fr-CA" sz="1500" b="1" dirty="0" err="1">
                <a:solidFill>
                  <a:srgbClr val="333333"/>
                </a:solidFill>
                <a:latin typeface="Helvetica Neue"/>
                <a:hlinkClick r:id="rId2"/>
              </a:rPr>
              <a:t>reasonable</a:t>
            </a:r>
            <a:r>
              <a:rPr lang="fr-CA" sz="1500" b="1" dirty="0">
                <a:solidFill>
                  <a:srgbClr val="333333"/>
                </a:solidFill>
                <a:latin typeface="Helvetica Neue"/>
                <a:hlinkClick r:id="rId2"/>
              </a:rPr>
              <a:t> Supreme Court of Canada. </a:t>
            </a:r>
            <a:r>
              <a:rPr lang="fr-CA" sz="1500" b="1" dirty="0" err="1">
                <a:solidFill>
                  <a:srgbClr val="333333"/>
                </a:solidFill>
                <a:latin typeface="Helvetica Neue"/>
                <a:hlinkClick r:id="rId2"/>
              </a:rPr>
              <a:t>Osgoode</a:t>
            </a:r>
            <a:r>
              <a:rPr lang="fr-CA" sz="1500" b="1" dirty="0">
                <a:solidFill>
                  <a:srgbClr val="333333"/>
                </a:solidFill>
                <a:latin typeface="Helvetica Neue"/>
                <a:hlinkClick r:id="rId2"/>
              </a:rPr>
              <a:t> Hall Law </a:t>
            </a:r>
            <a:r>
              <a:rPr lang="fr-CA" sz="1500" b="1" dirty="0" err="1">
                <a:solidFill>
                  <a:srgbClr val="333333"/>
                </a:solidFill>
                <a:latin typeface="Helvetica Neue"/>
                <a:hlinkClick r:id="rId2"/>
              </a:rPr>
              <a:t>School</a:t>
            </a:r>
            <a:r>
              <a:rPr lang="fr-CA" sz="1500" b="1" dirty="0">
                <a:solidFill>
                  <a:srgbClr val="333333"/>
                </a:solidFill>
                <a:latin typeface="Helvetica Neue"/>
                <a:hlinkClick r:id="rId2"/>
              </a:rPr>
              <a:t>, York </a:t>
            </a:r>
            <a:r>
              <a:rPr lang="fr-CA" sz="1500" b="1" dirty="0" err="1">
                <a:solidFill>
                  <a:srgbClr val="333333"/>
                </a:solidFill>
                <a:latin typeface="Helvetica Neue"/>
                <a:hlinkClick r:id="rId2"/>
              </a:rPr>
              <a:t>University</a:t>
            </a:r>
            <a:r>
              <a:rPr lang="fr-CA" sz="1500" b="1" dirty="0">
                <a:solidFill>
                  <a:srgbClr val="333333"/>
                </a:solidFill>
                <a:latin typeface="Helvetica Neue"/>
                <a:hlinkClick r:id="rId2"/>
              </a:rPr>
              <a:t>, 2013 (</a:t>
            </a:r>
            <a:r>
              <a:rPr lang="fr-CA" sz="1500" b="1" dirty="0">
                <a:solidFill>
                  <a:srgbClr val="333333"/>
                </a:solidFill>
                <a:latin typeface="Helvetica Neue"/>
              </a:rPr>
              <a:t>Consulté avril 2022)</a:t>
            </a:r>
          </a:p>
          <a:p>
            <a:endParaRPr lang="fr-CA" dirty="0"/>
          </a:p>
        </p:txBody>
      </p:sp>
    </p:spTree>
    <p:extLst>
      <p:ext uri="{BB962C8B-B14F-4D97-AF65-F5344CB8AC3E}">
        <p14:creationId xmlns:p14="http://schemas.microsoft.com/office/powerpoint/2010/main" val="28563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06203-0B3C-4215-835D-6A56FB4A4E27}"/>
              </a:ext>
            </a:extLst>
          </p:cNvPr>
          <p:cNvSpPr>
            <a:spLocks noGrp="1"/>
          </p:cNvSpPr>
          <p:nvPr>
            <p:ph type="title"/>
          </p:nvPr>
        </p:nvSpPr>
        <p:spPr/>
        <p:txBody>
          <a:bodyPr/>
          <a:lstStyle/>
          <a:p>
            <a:r>
              <a:rPr lang="fr-CA" dirty="0"/>
              <a:t>Culpabilité difficile à déterminer</a:t>
            </a:r>
          </a:p>
        </p:txBody>
      </p:sp>
      <p:sp>
        <p:nvSpPr>
          <p:cNvPr id="3" name="Espace réservé du numéro de diapositive 2">
            <a:extLst>
              <a:ext uri="{FF2B5EF4-FFF2-40B4-BE49-F238E27FC236}">
                <a16:creationId xmlns:a16="http://schemas.microsoft.com/office/drawing/2014/main" id="{77DE3C21-996F-4552-BC77-835C214B4370}"/>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24</a:t>
            </a:fld>
            <a:endParaRPr lang="fr-CA">
              <a:solidFill>
                <a:srgbClr val="FFFFFF"/>
              </a:solidFill>
            </a:endParaRPr>
          </a:p>
        </p:txBody>
      </p:sp>
      <p:sp>
        <p:nvSpPr>
          <p:cNvPr id="4" name="Espace réservé du contenu 3">
            <a:extLst>
              <a:ext uri="{FF2B5EF4-FFF2-40B4-BE49-F238E27FC236}">
                <a16:creationId xmlns:a16="http://schemas.microsoft.com/office/drawing/2014/main" id="{B5EA74D4-E271-48A0-B281-184AD529E1CA}"/>
              </a:ext>
            </a:extLst>
          </p:cNvPr>
          <p:cNvSpPr>
            <a:spLocks noGrp="1"/>
          </p:cNvSpPr>
          <p:nvPr>
            <p:ph sz="quarter" idx="1"/>
          </p:nvPr>
        </p:nvSpPr>
        <p:spPr/>
        <p:txBody>
          <a:bodyPr>
            <a:normAutofit lnSpcReduction="10000"/>
          </a:bodyPr>
          <a:lstStyle/>
          <a:p>
            <a:r>
              <a:rPr lang="fr-CA" dirty="0"/>
              <a:t>Contrairement au cas de PJ, il y a beaucoup de raisons d’excuse</a:t>
            </a:r>
          </a:p>
          <a:p>
            <a:pPr lvl="1"/>
            <a:r>
              <a:rPr lang="fr-CA" dirty="0"/>
              <a:t> Bonne foi, etc.</a:t>
            </a:r>
          </a:p>
          <a:p>
            <a:r>
              <a:rPr lang="fr-CA" dirty="0"/>
              <a:t>On demande aussi la ‘preuve </a:t>
            </a:r>
            <a:r>
              <a:rPr lang="fr-CA"/>
              <a:t>du dommage’</a:t>
            </a:r>
            <a:endParaRPr lang="fr-CA" dirty="0"/>
          </a:p>
          <a:p>
            <a:r>
              <a:rPr lang="fr-CA" dirty="0"/>
              <a:t>Le responsable peut aussi invoquer la liberté d’expression protégée par la Charte</a:t>
            </a:r>
          </a:p>
          <a:p>
            <a:r>
              <a:rPr lang="fr-CA" dirty="0"/>
              <a:t>Donc tout procès traitant du contenu haineux sera difficile et sujet de nombreuses discussions</a:t>
            </a:r>
          </a:p>
          <a:p>
            <a:r>
              <a:rPr lang="fr-CA" dirty="0"/>
              <a:t>La loi est évidemment applicable aux sites sociaux etc.</a:t>
            </a:r>
          </a:p>
        </p:txBody>
      </p:sp>
    </p:spTree>
    <p:extLst>
      <p:ext uri="{BB962C8B-B14F-4D97-AF65-F5344CB8AC3E}">
        <p14:creationId xmlns:p14="http://schemas.microsoft.com/office/powerpoint/2010/main" val="142663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46134-CF8F-4DD4-B4A6-A909BBAC8232}"/>
              </a:ext>
            </a:extLst>
          </p:cNvPr>
          <p:cNvSpPr>
            <a:spLocks noGrp="1"/>
          </p:cNvSpPr>
          <p:nvPr>
            <p:ph type="title"/>
          </p:nvPr>
        </p:nvSpPr>
        <p:spPr/>
        <p:txBody>
          <a:bodyPr/>
          <a:lstStyle/>
          <a:p>
            <a:r>
              <a:rPr lang="fr-CA" dirty="0"/>
              <a:t>Lectures pour approfondissement</a:t>
            </a:r>
          </a:p>
        </p:txBody>
      </p:sp>
      <p:sp>
        <p:nvSpPr>
          <p:cNvPr id="3" name="Espace réservé du numéro de diapositive 2">
            <a:extLst>
              <a:ext uri="{FF2B5EF4-FFF2-40B4-BE49-F238E27FC236}">
                <a16:creationId xmlns:a16="http://schemas.microsoft.com/office/drawing/2014/main" id="{FB77EA50-18FA-4462-9AF0-24B99653A829}"/>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25</a:t>
            </a:fld>
            <a:endParaRPr lang="fr-CA">
              <a:solidFill>
                <a:srgbClr val="FFFFFF"/>
              </a:solidFill>
            </a:endParaRPr>
          </a:p>
        </p:txBody>
      </p:sp>
      <p:sp>
        <p:nvSpPr>
          <p:cNvPr id="4" name="Espace réservé du contenu 3">
            <a:extLst>
              <a:ext uri="{FF2B5EF4-FFF2-40B4-BE49-F238E27FC236}">
                <a16:creationId xmlns:a16="http://schemas.microsoft.com/office/drawing/2014/main" id="{D29EC300-232E-4B60-8946-DDEA372AFB1A}"/>
              </a:ext>
            </a:extLst>
          </p:cNvPr>
          <p:cNvSpPr>
            <a:spLocks noGrp="1"/>
          </p:cNvSpPr>
          <p:nvPr>
            <p:ph sz="quarter" idx="1"/>
          </p:nvPr>
        </p:nvSpPr>
        <p:spPr/>
        <p:txBody>
          <a:bodyPr>
            <a:normAutofit fontScale="85000" lnSpcReduction="20000"/>
          </a:bodyPr>
          <a:lstStyle/>
          <a:p>
            <a:r>
              <a:rPr lang="fr-CA" dirty="0"/>
              <a:t>Pour en savoir plus sur la loi sur le contenu haineux et l’apologie du terrorisme au Canada, consulter le textes suivants:</a:t>
            </a:r>
          </a:p>
          <a:p>
            <a:pPr lvl="1"/>
            <a:r>
              <a:rPr lang="fr-CA" dirty="0">
                <a:hlinkClick r:id="rId2"/>
              </a:rPr>
              <a:t>Gouvernement du Canada. Lutte contre les discours et crimes haineux. Modifications législatives proposées de la loi canadienne sur les droit de la personne et le code criminel, 2021. </a:t>
            </a:r>
            <a:endParaRPr lang="fr-CA" dirty="0">
              <a:hlinkClick r:id="rId3"/>
            </a:endParaRPr>
          </a:p>
          <a:p>
            <a:pPr lvl="1"/>
            <a:r>
              <a:rPr lang="fr-CA" dirty="0">
                <a:hlinkClick r:id="rId3"/>
              </a:rPr>
              <a:t>J. Walker. Discours haineux et liberté d’expression: balises légales au Canada. Bibliothèque du Parlement, 2018.</a:t>
            </a:r>
            <a:endParaRPr lang="fr-CA" dirty="0"/>
          </a:p>
          <a:p>
            <a:pPr lvl="1"/>
            <a:r>
              <a:rPr lang="fr-CA" dirty="0">
                <a:hlinkClick r:id="rId4"/>
              </a:rPr>
              <a:t>Commission </a:t>
            </a:r>
            <a:r>
              <a:rPr lang="fr-CA" dirty="0" err="1">
                <a:hlinkClick r:id="rId4"/>
              </a:rPr>
              <a:t>canadiennedes</a:t>
            </a:r>
            <a:r>
              <a:rPr lang="fr-CA" dirty="0">
                <a:hlinkClick r:id="rId4"/>
              </a:rPr>
              <a:t> droits de la personne. Liberté d’expression et droit à la protection contre la haine à l’ère d’internet, 2009.</a:t>
            </a:r>
            <a:endParaRPr lang="fr-CA" dirty="0"/>
          </a:p>
          <a:p>
            <a:pPr lvl="1"/>
            <a:r>
              <a:rPr lang="fr-CA" dirty="0">
                <a:hlinkClick r:id="rId5"/>
              </a:rPr>
              <a:t>L. Gill. Legal aspects of </a:t>
            </a:r>
            <a:r>
              <a:rPr lang="fr-CA">
                <a:hlinkClick r:id="rId5"/>
              </a:rPr>
              <a:t>hate</a:t>
            </a:r>
            <a:r>
              <a:rPr lang="fr-CA" dirty="0">
                <a:hlinkClick r:id="rId5"/>
              </a:rPr>
              <a:t> speech in Canada. Center for media, </a:t>
            </a:r>
            <a:r>
              <a:rPr lang="fr-CA" dirty="0" err="1">
                <a:hlinkClick r:id="rId5"/>
              </a:rPr>
              <a:t>technology</a:t>
            </a:r>
            <a:r>
              <a:rPr lang="fr-CA" dirty="0">
                <a:hlinkClick r:id="rId5"/>
              </a:rPr>
              <a:t> and </a:t>
            </a:r>
            <a:r>
              <a:rPr lang="fr-CA" dirty="0" err="1">
                <a:hlinkClick r:id="rId5"/>
              </a:rPr>
              <a:t>democracy</a:t>
            </a:r>
            <a:r>
              <a:rPr lang="fr-CA" dirty="0">
                <a:hlinkClick r:id="rId5"/>
              </a:rPr>
              <a:t>, 2020</a:t>
            </a:r>
            <a:endParaRPr lang="fr-CA" dirty="0"/>
          </a:p>
          <a:p>
            <a:pPr lvl="1"/>
            <a:r>
              <a:rPr lang="fr-CA" dirty="0"/>
              <a:t>Il y en a beaucoup d’autres</a:t>
            </a:r>
          </a:p>
          <a:p>
            <a:pPr lvl="1"/>
            <a:endParaRPr lang="fr-CA" dirty="0"/>
          </a:p>
        </p:txBody>
      </p:sp>
    </p:spTree>
    <p:extLst>
      <p:ext uri="{BB962C8B-B14F-4D97-AF65-F5344CB8AC3E}">
        <p14:creationId xmlns:p14="http://schemas.microsoft.com/office/powerpoint/2010/main" val="29812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8DDEC-286A-45EA-995F-91367D475C42}"/>
              </a:ext>
            </a:extLst>
          </p:cNvPr>
          <p:cNvSpPr>
            <a:spLocks noGrp="1"/>
          </p:cNvSpPr>
          <p:nvPr>
            <p:ph type="title"/>
          </p:nvPr>
        </p:nvSpPr>
        <p:spPr/>
        <p:txBody>
          <a:bodyPr>
            <a:normAutofit fontScale="90000"/>
          </a:bodyPr>
          <a:lstStyle/>
          <a:p>
            <a:r>
              <a:rPr lang="fr-CA" dirty="0"/>
              <a:t>Lois admin reliées « contenus » </a:t>
            </a:r>
            <a:r>
              <a:rPr lang="fr-CA" sz="2200" dirty="0"/>
              <a:t>(non-criminelles)</a:t>
            </a:r>
            <a:endParaRPr lang="fr-CA" dirty="0"/>
          </a:p>
        </p:txBody>
      </p:sp>
      <p:sp>
        <p:nvSpPr>
          <p:cNvPr id="3" name="Espace réservé du numéro de diapositive 2">
            <a:extLst>
              <a:ext uri="{FF2B5EF4-FFF2-40B4-BE49-F238E27FC236}">
                <a16:creationId xmlns:a16="http://schemas.microsoft.com/office/drawing/2014/main" id="{69DA23C9-8BBD-4CE3-20B0-2C821B7A406F}"/>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26</a:t>
            </a:fld>
            <a:endParaRPr lang="fr-CA">
              <a:solidFill>
                <a:srgbClr val="FFFFFF"/>
              </a:solidFill>
            </a:endParaRPr>
          </a:p>
        </p:txBody>
      </p:sp>
      <p:sp>
        <p:nvSpPr>
          <p:cNvPr id="4" name="Espace réservé du contenu 3">
            <a:extLst>
              <a:ext uri="{FF2B5EF4-FFF2-40B4-BE49-F238E27FC236}">
                <a16:creationId xmlns:a16="http://schemas.microsoft.com/office/drawing/2014/main" id="{BC885407-806F-B767-57D6-6C73F35C4810}"/>
              </a:ext>
            </a:extLst>
          </p:cNvPr>
          <p:cNvSpPr>
            <a:spLocks noGrp="1"/>
          </p:cNvSpPr>
          <p:nvPr>
            <p:ph sz="quarter" idx="1"/>
          </p:nvPr>
        </p:nvSpPr>
        <p:spPr/>
        <p:txBody>
          <a:bodyPr>
            <a:normAutofit fontScale="92500"/>
          </a:bodyPr>
          <a:lstStyle/>
          <a:p>
            <a:r>
              <a:rPr lang="fr-CA" dirty="0"/>
              <a:t>En fin de 2022, deux projets de lois de ce type sont en considération:</a:t>
            </a:r>
          </a:p>
          <a:p>
            <a:pPr lvl="1"/>
            <a:r>
              <a:rPr lang="fr-CA" dirty="0"/>
              <a:t>Loi C-11: modifiant la loi sur le CRTC se préoccupe entre autres d’augmenter la visibilité du « contenu canadien »</a:t>
            </a:r>
          </a:p>
          <a:p>
            <a:pPr lvl="1"/>
            <a:r>
              <a:rPr lang="fr-CA" dirty="0"/>
              <a:t>Loi C-18: « Loi concernant les plateformes de communication en ligne rendant disponible du contenu de nouvelles aux personnes se trouvant au Canada « </a:t>
            </a:r>
          </a:p>
          <a:p>
            <a:r>
              <a:rPr lang="fr-CA" dirty="0"/>
              <a:t>Ces lois paraissent être peu reliées à la sécurité informatique</a:t>
            </a:r>
          </a:p>
          <a:p>
            <a:r>
              <a:rPr lang="fr-CA"/>
              <a:t>Pas criminelles</a:t>
            </a:r>
            <a:endParaRPr lang="fr-CA" dirty="0"/>
          </a:p>
        </p:txBody>
      </p:sp>
    </p:spTree>
    <p:extLst>
      <p:ext uri="{BB962C8B-B14F-4D97-AF65-F5344CB8AC3E}">
        <p14:creationId xmlns:p14="http://schemas.microsoft.com/office/powerpoint/2010/main" val="227137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44E49A-F957-B303-236C-90BC73D63061}"/>
              </a:ext>
            </a:extLst>
          </p:cNvPr>
          <p:cNvSpPr>
            <a:spLocks noGrp="1"/>
          </p:cNvSpPr>
          <p:nvPr>
            <p:ph type="title"/>
          </p:nvPr>
        </p:nvSpPr>
        <p:spPr/>
        <p:txBody>
          <a:bodyPr/>
          <a:lstStyle/>
          <a:p>
            <a:r>
              <a:rPr lang="fr-CA" dirty="0"/>
              <a:t>Questions de révision</a:t>
            </a:r>
          </a:p>
        </p:txBody>
      </p:sp>
      <p:sp>
        <p:nvSpPr>
          <p:cNvPr id="3" name="Espace réservé du numéro de diapositive 2">
            <a:extLst>
              <a:ext uri="{FF2B5EF4-FFF2-40B4-BE49-F238E27FC236}">
                <a16:creationId xmlns:a16="http://schemas.microsoft.com/office/drawing/2014/main" id="{0AC146A6-9C3F-0F90-D11C-733874BD714C}"/>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27</a:t>
            </a:fld>
            <a:endParaRPr lang="fr-CA">
              <a:solidFill>
                <a:srgbClr val="FFFFFF"/>
              </a:solidFill>
            </a:endParaRPr>
          </a:p>
        </p:txBody>
      </p:sp>
      <p:sp>
        <p:nvSpPr>
          <p:cNvPr id="4" name="Espace réservé du contenu 3">
            <a:extLst>
              <a:ext uri="{FF2B5EF4-FFF2-40B4-BE49-F238E27FC236}">
                <a16:creationId xmlns:a16="http://schemas.microsoft.com/office/drawing/2014/main" id="{E6EA8EB1-3E2F-23D2-C444-1ABB39DAA441}"/>
              </a:ext>
            </a:extLst>
          </p:cNvPr>
          <p:cNvSpPr>
            <a:spLocks noGrp="1"/>
          </p:cNvSpPr>
          <p:nvPr>
            <p:ph sz="quarter" idx="1"/>
          </p:nvPr>
        </p:nvSpPr>
        <p:spPr/>
        <p:txBody>
          <a:bodyPr/>
          <a:lstStyle/>
          <a:p>
            <a:r>
              <a:rPr lang="fr-CA" dirty="0"/>
              <a:t>Quelqu’un écrit dans un site social:</a:t>
            </a:r>
          </a:p>
          <a:p>
            <a:pPr lvl="1"/>
            <a:r>
              <a:rPr lang="fr-CA" dirty="0"/>
              <a:t>Il faut enlever les lunettes à tous ceux qui en portent!</a:t>
            </a:r>
          </a:p>
          <a:p>
            <a:pPr lvl="1"/>
            <a:r>
              <a:rPr lang="fr-CA" dirty="0"/>
              <a:t>Est-ce une infraction, laquelle et pourquoi?</a:t>
            </a:r>
          </a:p>
          <a:p>
            <a:r>
              <a:rPr lang="fr-CA" dirty="0"/>
              <a:t>Quelqu’un cherche à se défendre d’accusations concernant avoir incité à la haine dans son site social</a:t>
            </a:r>
          </a:p>
          <a:p>
            <a:pPr lvl="1"/>
            <a:r>
              <a:rPr lang="fr-CA" dirty="0"/>
              <a:t>Que pourrait-il dire en sa défense?</a:t>
            </a:r>
          </a:p>
          <a:p>
            <a:pPr lvl="2"/>
            <a:r>
              <a:rPr lang="fr-CA" dirty="0"/>
              <a:t>Lisez bien l’article</a:t>
            </a:r>
          </a:p>
        </p:txBody>
      </p:sp>
    </p:spTree>
    <p:extLst>
      <p:ext uri="{BB962C8B-B14F-4D97-AF65-F5344CB8AC3E}">
        <p14:creationId xmlns:p14="http://schemas.microsoft.com/office/powerpoint/2010/main" val="234566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28</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comme cible d’infraction</a:t>
            </a:r>
          </a:p>
          <a:p>
            <a:r>
              <a:rPr lang="fr-CA" dirty="0"/>
              <a:t>2) Les données cible d’infraction</a:t>
            </a:r>
          </a:p>
          <a:p>
            <a:r>
              <a:rPr lang="fr-CA" dirty="0"/>
              <a:t>3) La fraude, le vol et les infractions reliées</a:t>
            </a:r>
          </a:p>
          <a:p>
            <a:r>
              <a:rPr lang="fr-CA" dirty="0"/>
              <a:t>4) Les extorsions, le chantage </a:t>
            </a:r>
          </a:p>
          <a:p>
            <a:r>
              <a:rPr lang="fr-CA" dirty="0"/>
              <a:t>5) Contenu défendu</a:t>
            </a:r>
          </a:p>
          <a:p>
            <a:r>
              <a:rPr lang="fr-CA" b="1" dirty="0"/>
              <a:t>6) Infractions contre la personne</a:t>
            </a:r>
          </a:p>
          <a:p>
            <a:r>
              <a:rPr lang="fr-CA" dirty="0"/>
              <a:t>7) Infractions contre les organisations</a:t>
            </a:r>
          </a:p>
          <a:p>
            <a:r>
              <a:rPr lang="fr-CA" dirty="0"/>
              <a:t>8) La criminalité organisée</a:t>
            </a:r>
          </a:p>
          <a:p>
            <a:r>
              <a:rPr lang="fr-CA" dirty="0"/>
              <a:t>9) Aspects politiques</a:t>
            </a:r>
          </a:p>
          <a:p>
            <a:r>
              <a:rPr lang="fr-CA"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81866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6. Infractions contre la personne</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29</a:t>
            </a:fld>
            <a:endParaRPr lang="en-CA">
              <a:solidFill>
                <a:srgbClr val="FFFFFF"/>
              </a:solidFill>
            </a:endParaRPr>
          </a:p>
        </p:txBody>
      </p:sp>
      <p:sp>
        <p:nvSpPr>
          <p:cNvPr id="4" name="Content Placeholder 3"/>
          <p:cNvSpPr>
            <a:spLocks noGrp="1"/>
          </p:cNvSpPr>
          <p:nvPr>
            <p:ph sz="quarter" idx="1"/>
          </p:nvPr>
        </p:nvSpPr>
        <p:spPr/>
        <p:txBody>
          <a:bodyPr/>
          <a:lstStyle/>
          <a:p>
            <a:r>
              <a:rPr lang="fr-CA" dirty="0"/>
              <a:t>1) Le leurre (</a:t>
            </a:r>
            <a:r>
              <a:rPr lang="fr-CA" dirty="0" err="1"/>
              <a:t>grooming</a:t>
            </a:r>
            <a:r>
              <a:rPr lang="fr-CA" dirty="0"/>
              <a:t>)</a:t>
            </a:r>
          </a:p>
          <a:p>
            <a:r>
              <a:rPr lang="fr-CA" dirty="0"/>
              <a:t>2) </a:t>
            </a:r>
            <a:r>
              <a:rPr lang="fr-CA" dirty="0" err="1"/>
              <a:t>Cyberharcèlement</a:t>
            </a:r>
            <a:r>
              <a:rPr lang="fr-CA" dirty="0"/>
              <a:t> (</a:t>
            </a:r>
            <a:r>
              <a:rPr lang="fr-CA" dirty="0" err="1"/>
              <a:t>cyberstalking</a:t>
            </a:r>
            <a:r>
              <a:rPr lang="fr-CA" dirty="0"/>
              <a:t>)</a:t>
            </a:r>
          </a:p>
          <a:p>
            <a:r>
              <a:rPr lang="fr-CA" dirty="0"/>
              <a:t>3) Voyeurisme</a:t>
            </a:r>
          </a:p>
          <a:p>
            <a:r>
              <a:rPr lang="fr-CA" dirty="0"/>
              <a:t>4) </a:t>
            </a:r>
            <a:r>
              <a:rPr lang="fr-CA" dirty="0" err="1"/>
              <a:t>Doxxing</a:t>
            </a:r>
            <a:endParaRPr lang="fr-CA" dirty="0"/>
          </a:p>
          <a:p>
            <a:r>
              <a:rPr lang="fr-CA" dirty="0"/>
              <a:t>5) </a:t>
            </a:r>
            <a:r>
              <a:rPr lang="fr-CA" dirty="0" err="1"/>
              <a:t>Sextos</a:t>
            </a:r>
            <a:endParaRPr lang="fr-CA" dirty="0"/>
          </a:p>
          <a:p>
            <a:r>
              <a:rPr lang="fr-CA" dirty="0"/>
              <a:t>6) Contre les bonnes mœurs</a:t>
            </a:r>
          </a:p>
          <a:p>
            <a:r>
              <a:rPr lang="fr-CA" dirty="0"/>
              <a:t>7) Autres …</a:t>
            </a:r>
          </a:p>
          <a:p>
            <a:endParaRPr lang="fr-CA" dirty="0"/>
          </a:p>
        </p:txBody>
      </p:sp>
    </p:spTree>
    <p:extLst>
      <p:ext uri="{BB962C8B-B14F-4D97-AF65-F5344CB8AC3E}">
        <p14:creationId xmlns:p14="http://schemas.microsoft.com/office/powerpoint/2010/main" val="79287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3</a:t>
            </a:fld>
            <a:endParaRPr lang="en-CA">
              <a:solidFill>
                <a:srgbClr val="FFFFFF"/>
              </a:solidFill>
            </a:endParaRPr>
          </a:p>
        </p:txBody>
      </p:sp>
      <p:sp>
        <p:nvSpPr>
          <p:cNvPr id="5" name="Titre 1"/>
          <p:cNvSpPr txBox="1">
            <a:spLocks/>
          </p:cNvSpPr>
          <p:nvPr/>
        </p:nvSpPr>
        <p:spPr>
          <a:xfrm>
            <a:off x="765048" y="381000"/>
            <a:ext cx="8153400" cy="990600"/>
          </a:xfrm>
          <a:prstGeom prst="rect">
            <a:avLst/>
          </a:prstGeom>
        </p:spPr>
        <p:txBody>
          <a:bodyPr vert="horz" anchor="ctr">
            <a:normAutofit/>
          </a:bodyPr>
          <a:lstStyle>
            <a:lvl1pPr algn="l" rtl="0" eaLnBrk="1" latinLnBrk="0" hangingPunct="1">
              <a:spcBef>
                <a:spcPct val="0"/>
              </a:spcBef>
              <a:buNone/>
              <a:defRPr lang="fr-FR" sz="4400" kern="1200">
                <a:solidFill>
                  <a:schemeClr val="tx2"/>
                </a:solidFill>
                <a:latin typeface="+mj-lt"/>
                <a:ea typeface="+mj-ea"/>
                <a:cs typeface="+mj-cs"/>
              </a:defRPr>
            </a:lvl1pPr>
          </a:lstStyle>
          <a:p>
            <a:r>
              <a:rPr lang="fr-CA" dirty="0"/>
              <a:t>5. Infractions de contenu défendu</a:t>
            </a:r>
          </a:p>
        </p:txBody>
      </p:sp>
      <p:sp>
        <p:nvSpPr>
          <p:cNvPr id="6" name="Espace réservé du numéro de diapositive 2"/>
          <p:cNvSpPr txBox="1">
            <a:spLocks/>
          </p:cNvSpPr>
          <p:nvPr/>
        </p:nvSpPr>
        <p:spPr>
          <a:xfrm>
            <a:off x="152400" y="1424622"/>
            <a:ext cx="533400" cy="244476"/>
          </a:xfrm>
          <a:prstGeom prst="rect">
            <a:avLst/>
          </a:prstGeom>
        </p:spPr>
        <p:txBody>
          <a:bodyPr vert="horz" anchor="ctr" anchorCtr="0">
            <a:normAutofit fontScale="85000" lnSpcReduction="20000"/>
          </a:bodyPr>
          <a:lstStyle>
            <a:defPPr>
              <a:defRPr lang="en-US"/>
            </a:defPPr>
            <a:lvl1pPr marL="0" algn="ctr" defTabSz="914400" rtl="0" latinLnBrk="0">
              <a:defRPr lang="fr-FR" sz="1400" b="1" kern="1200">
                <a:solidFill>
                  <a:srgbClr val="FFFFFF"/>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fld id="{1AD93096-5B34-4342-9326-69289CEAE4C2}" type="slidenum">
              <a:rPr lang="fr-CA" smtClean="0"/>
              <a:pPr/>
              <a:t>3</a:t>
            </a:fld>
            <a:endParaRPr lang="fr-CA"/>
          </a:p>
        </p:txBody>
      </p:sp>
      <p:sp>
        <p:nvSpPr>
          <p:cNvPr id="7" name="Espace réservé du contenu 3"/>
          <p:cNvSpPr txBox="1">
            <a:spLocks/>
          </p:cNvSpPr>
          <p:nvPr/>
        </p:nvSpPr>
        <p:spPr>
          <a:xfrm>
            <a:off x="393843" y="1916832"/>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lang="fr-F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fr-F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fr-F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fr-F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fr-F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fr-FR" sz="1800" kern="1200" baseline="0">
                <a:solidFill>
                  <a:schemeClr val="tx1"/>
                </a:solidFill>
                <a:latin typeface="+mn-lt"/>
                <a:ea typeface="+mn-ea"/>
                <a:cs typeface="+mn-cs"/>
              </a:defRPr>
            </a:lvl9pPr>
          </a:lstStyle>
          <a:p>
            <a:r>
              <a:rPr lang="fr-CA" dirty="0"/>
              <a:t>5.1 Le contenu obscène</a:t>
            </a:r>
          </a:p>
          <a:p>
            <a:r>
              <a:rPr lang="fr-CA" dirty="0"/>
              <a:t>5.2 La pornographie juvénile (PJ)</a:t>
            </a:r>
          </a:p>
          <a:p>
            <a:pPr lvl="1"/>
            <a:r>
              <a:rPr lang="fr-CA" dirty="0"/>
              <a:t>Production de PJ</a:t>
            </a:r>
          </a:p>
          <a:p>
            <a:pPr lvl="1"/>
            <a:r>
              <a:rPr lang="fr-CA" dirty="0"/>
              <a:t>Offre de pornographie juvénile</a:t>
            </a:r>
          </a:p>
          <a:p>
            <a:pPr lvl="1"/>
            <a:r>
              <a:rPr lang="fr-CA" dirty="0"/>
              <a:t>Transmission de PJ</a:t>
            </a:r>
          </a:p>
          <a:p>
            <a:pPr lvl="1"/>
            <a:r>
              <a:rPr lang="fr-CA" dirty="0"/>
              <a:t>Possession et utilisation de PJ</a:t>
            </a:r>
          </a:p>
          <a:p>
            <a:r>
              <a:rPr lang="fr-CA" dirty="0"/>
              <a:t>5.3 Le contenu haineux</a:t>
            </a:r>
          </a:p>
          <a:p>
            <a:pPr lvl="1"/>
            <a:endParaRPr lang="fr-CA" dirty="0"/>
          </a:p>
        </p:txBody>
      </p:sp>
    </p:spTree>
    <p:extLst>
      <p:ext uri="{BB962C8B-B14F-4D97-AF65-F5344CB8AC3E}">
        <p14:creationId xmlns:p14="http://schemas.microsoft.com/office/powerpoint/2010/main" val="138560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6.1 Le leurre, cyberprédations</a:t>
            </a:r>
            <a:br>
              <a:rPr lang="fr-CA" dirty="0"/>
            </a:br>
            <a:r>
              <a:rPr lang="fr-CA" sz="3100" dirty="0"/>
              <a:t>(grooming)</a:t>
            </a:r>
            <a:endParaRPr lang="fr-CA" sz="2700"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30</a:t>
            </a:fld>
            <a:endParaRPr lang="en-CA">
              <a:solidFill>
                <a:srgbClr val="FFFFFF"/>
              </a:solidFill>
            </a:endParaRPr>
          </a:p>
        </p:txBody>
      </p:sp>
      <p:sp>
        <p:nvSpPr>
          <p:cNvPr id="4" name="Content Placeholder 3"/>
          <p:cNvSpPr>
            <a:spLocks noGrp="1"/>
          </p:cNvSpPr>
          <p:nvPr>
            <p:ph sz="quarter" idx="1"/>
          </p:nvPr>
        </p:nvSpPr>
        <p:spPr/>
        <p:txBody>
          <a:bodyPr>
            <a:normAutofit lnSpcReduction="10000"/>
          </a:bodyPr>
          <a:lstStyle/>
          <a:p>
            <a:r>
              <a:rPr lang="fr-CA" dirty="0"/>
              <a:t>L'article 172.1 du Code criminel interdit à un adulte de communiquer avec </a:t>
            </a:r>
            <a:r>
              <a:rPr lang="fr-CA" b="1" i="1" dirty="0"/>
              <a:t>une personne mineure </a:t>
            </a:r>
            <a:r>
              <a:rPr lang="fr-CA" dirty="0"/>
              <a:t>(ou qu’il croit être mineure) en vue de commettre une infraction d'ordre sexuel comme:</a:t>
            </a:r>
          </a:p>
          <a:p>
            <a:pPr lvl="1"/>
            <a:r>
              <a:rPr lang="fr-CA" dirty="0"/>
              <a:t>avoir des contacts sexuels avec un jeune de moins de 16 ans, </a:t>
            </a:r>
          </a:p>
          <a:p>
            <a:pPr lvl="1"/>
            <a:r>
              <a:rPr lang="fr-CA" dirty="0"/>
              <a:t>inciter </a:t>
            </a:r>
            <a:r>
              <a:rPr lang="fr-CA" dirty="0" err="1"/>
              <a:t>un.e</a:t>
            </a:r>
            <a:r>
              <a:rPr lang="fr-CA" dirty="0"/>
              <a:t> jeune à avoir des contacts sexuels, </a:t>
            </a:r>
          </a:p>
          <a:p>
            <a:pPr lvl="1"/>
            <a:r>
              <a:rPr lang="fr-CA" dirty="0"/>
              <a:t>inciter à s'exhiber devant sa webcam ou </a:t>
            </a:r>
          </a:p>
          <a:p>
            <a:pPr lvl="1"/>
            <a:r>
              <a:rPr lang="fr-CA" dirty="0"/>
              <a:t>de visionner du matériel pornographique.</a:t>
            </a:r>
          </a:p>
          <a:p>
            <a:pPr lvl="1"/>
            <a:r>
              <a:rPr lang="fr-CA" dirty="0"/>
              <a:t>ou à fins d’enlèvement</a:t>
            </a:r>
          </a:p>
        </p:txBody>
      </p:sp>
      <p:pic>
        <p:nvPicPr>
          <p:cNvPr id="1026" name="Picture 2" descr="alt=&quot;Bass Fish Clip Art&quot; title=&quot;Bass Fish Clip Art&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78482"/>
            <a:ext cx="1140718" cy="114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7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dirty="0"/>
              <a:t>Leurre et suites </a:t>
            </a:r>
            <a:r>
              <a:rPr lang="fr-CA" sz="2400" dirty="0"/>
              <a:t>(noter les différentes limites d’âge)</a:t>
            </a:r>
            <a:endParaRPr lang="fr-CA" sz="36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31</a:t>
            </a:fld>
            <a:endParaRPr lang="fr-CA">
              <a:solidFill>
                <a:srgbClr val="FFFFFF"/>
              </a:solidFill>
            </a:endParaRPr>
          </a:p>
        </p:txBody>
      </p:sp>
      <p:sp>
        <p:nvSpPr>
          <p:cNvPr id="4" name="Espace réservé du contenu 3"/>
          <p:cNvSpPr>
            <a:spLocks noGrp="1"/>
          </p:cNvSpPr>
          <p:nvPr>
            <p:ph sz="quarter" idx="1"/>
          </p:nvPr>
        </p:nvSpPr>
        <p:spPr/>
        <p:txBody>
          <a:bodyPr>
            <a:normAutofit fontScale="55000" lnSpcReduction="20000"/>
          </a:bodyPr>
          <a:lstStyle/>
          <a:p>
            <a:r>
              <a:rPr lang="fr-CA" dirty="0"/>
              <a:t>172.1 (1) Commet une infraction quiconque </a:t>
            </a:r>
            <a:r>
              <a:rPr lang="fr-CA" dirty="0">
                <a:solidFill>
                  <a:srgbClr val="FF0000"/>
                </a:solidFill>
              </a:rPr>
              <a:t>communique par un moyen de télécommunication </a:t>
            </a:r>
            <a:r>
              <a:rPr lang="fr-CA" dirty="0"/>
              <a:t>avec :</a:t>
            </a:r>
          </a:p>
          <a:p>
            <a:pPr lvl="1"/>
            <a:r>
              <a:rPr lang="fr-CA" dirty="0"/>
              <a:t>    a) une personne âgée de </a:t>
            </a:r>
            <a:r>
              <a:rPr lang="fr-CA" dirty="0">
                <a:solidFill>
                  <a:srgbClr val="FF0000"/>
                </a:solidFill>
              </a:rPr>
              <a:t>moins de </a:t>
            </a:r>
            <a:r>
              <a:rPr lang="fr-CA" dirty="0">
                <a:solidFill>
                  <a:srgbClr val="00B0F0"/>
                </a:solidFill>
              </a:rPr>
              <a:t>dix-huit ans </a:t>
            </a:r>
            <a:r>
              <a:rPr lang="fr-CA" dirty="0">
                <a:solidFill>
                  <a:srgbClr val="FF0000"/>
                </a:solidFill>
              </a:rPr>
              <a:t>ou qu’il croit telle</a:t>
            </a:r>
            <a:r>
              <a:rPr lang="fr-CA" dirty="0"/>
              <a:t>, en vue de faciliter la perpétration à son égard d’une infraction visée au paragraphe 153(1) [</a:t>
            </a:r>
            <a:r>
              <a:rPr lang="fr-CA" dirty="0">
                <a:solidFill>
                  <a:srgbClr val="FF0000"/>
                </a:solidFill>
              </a:rPr>
              <a:t>exploitation sexuelle</a:t>
            </a:r>
            <a:r>
              <a:rPr lang="fr-CA" dirty="0"/>
              <a:t>], aux articles 155 [</a:t>
            </a:r>
            <a:r>
              <a:rPr lang="fr-CA" dirty="0">
                <a:solidFill>
                  <a:srgbClr val="FF0000"/>
                </a:solidFill>
              </a:rPr>
              <a:t>inceste</a:t>
            </a:r>
            <a:r>
              <a:rPr lang="fr-CA" dirty="0"/>
              <a:t>], 163.1 [</a:t>
            </a:r>
            <a:r>
              <a:rPr lang="fr-CA" dirty="0">
                <a:solidFill>
                  <a:srgbClr val="FF0000"/>
                </a:solidFill>
              </a:rPr>
              <a:t>corruption de </a:t>
            </a:r>
            <a:r>
              <a:rPr lang="fr-CA" dirty="0" err="1">
                <a:solidFill>
                  <a:srgbClr val="FF0000"/>
                </a:solidFill>
              </a:rPr>
              <a:t>moeurs</a:t>
            </a:r>
            <a:r>
              <a:rPr lang="fr-CA" dirty="0"/>
              <a:t>], … ou 279.011 ou aux paragraphes 279.02(2), 279.03(2) [</a:t>
            </a:r>
            <a:r>
              <a:rPr lang="fr-CA" dirty="0">
                <a:solidFill>
                  <a:srgbClr val="FF0000"/>
                </a:solidFill>
              </a:rPr>
              <a:t>enlèvement, traite de personnes, prise d’otage et rapt</a:t>
            </a:r>
            <a:r>
              <a:rPr lang="fr-CA" dirty="0"/>
              <a:t>] , 286.1(2), 286.2(2) ou 286.3(2) [</a:t>
            </a:r>
            <a:r>
              <a:rPr lang="fr-CA" dirty="0">
                <a:solidFill>
                  <a:srgbClr val="FF0000"/>
                </a:solidFill>
              </a:rPr>
              <a:t>marchandisation des activités sexuelles</a:t>
            </a:r>
            <a:r>
              <a:rPr lang="fr-CA" dirty="0"/>
              <a:t>];</a:t>
            </a:r>
          </a:p>
          <a:p>
            <a:pPr lvl="1"/>
            <a:r>
              <a:rPr lang="fr-CA" dirty="0"/>
              <a:t>    b) une personne âgée de moins de </a:t>
            </a:r>
            <a:r>
              <a:rPr lang="fr-CA" dirty="0">
                <a:solidFill>
                  <a:srgbClr val="00B0F0"/>
                </a:solidFill>
              </a:rPr>
              <a:t>seize ans</a:t>
            </a:r>
            <a:r>
              <a:rPr lang="fr-CA" dirty="0"/>
              <a:t> ou qu’il croit telle, en vue de faciliter la perpétration à son égard d’une infraction visée aux articles 151 ou 152 [</a:t>
            </a:r>
            <a:r>
              <a:rPr lang="fr-CA" dirty="0">
                <a:solidFill>
                  <a:srgbClr val="FF0000"/>
                </a:solidFill>
              </a:rPr>
              <a:t>contacts sexuels</a:t>
            </a:r>
            <a:r>
              <a:rPr lang="fr-CA" dirty="0"/>
              <a:t>], aux paragraphes 160(3) [bestialité] ou 173(2) [</a:t>
            </a:r>
            <a:r>
              <a:rPr lang="fr-CA" dirty="0">
                <a:solidFill>
                  <a:srgbClr val="FF0000"/>
                </a:solidFill>
              </a:rPr>
              <a:t>exhibitionnisme</a:t>
            </a:r>
            <a:r>
              <a:rPr lang="fr-CA" dirty="0"/>
              <a:t>] ou aux articles 271, 272, 273 [</a:t>
            </a:r>
            <a:r>
              <a:rPr lang="fr-CA" dirty="0">
                <a:solidFill>
                  <a:srgbClr val="FF0000"/>
                </a:solidFill>
              </a:rPr>
              <a:t>agression sexuelle</a:t>
            </a:r>
            <a:r>
              <a:rPr lang="fr-CA" dirty="0"/>
              <a:t>] ou 280 [</a:t>
            </a:r>
            <a:r>
              <a:rPr lang="fr-CA" dirty="0">
                <a:solidFill>
                  <a:srgbClr val="FF0000"/>
                </a:solidFill>
              </a:rPr>
              <a:t>enlèvement]</a:t>
            </a:r>
            <a:r>
              <a:rPr lang="fr-CA" dirty="0"/>
              <a:t>;</a:t>
            </a:r>
          </a:p>
          <a:p>
            <a:pPr lvl="1"/>
            <a:r>
              <a:rPr lang="fr-CA" dirty="0"/>
              <a:t>    c) une personne âgée de moins de </a:t>
            </a:r>
            <a:r>
              <a:rPr lang="fr-CA" dirty="0">
                <a:solidFill>
                  <a:srgbClr val="00B0F0"/>
                </a:solidFill>
              </a:rPr>
              <a:t>quatorze ans</a:t>
            </a:r>
            <a:r>
              <a:rPr lang="fr-CA" dirty="0"/>
              <a:t> ou qu’il croit telle, en vue de faciliter la perpétration à son égard d’une infraction visée à l’article 281 [</a:t>
            </a:r>
            <a:r>
              <a:rPr lang="fr-CA" dirty="0">
                <a:solidFill>
                  <a:srgbClr val="FF0000"/>
                </a:solidFill>
              </a:rPr>
              <a:t>enlèvement</a:t>
            </a:r>
            <a:r>
              <a:rPr lang="fr-CA" dirty="0"/>
              <a:t>].</a:t>
            </a:r>
          </a:p>
          <a:p>
            <a:r>
              <a:rPr lang="fr-CA" dirty="0"/>
              <a:t>(3) La preuve que la personne visée aux alinéas (1)a), b) ou c) a été présentée à l’accusé comme ayant moins de dix-huit, seize ou quatorze ans, selon le cas, constitue, sauf preuve contraire, la preuve </a:t>
            </a:r>
            <a:r>
              <a:rPr lang="fr-CA" dirty="0">
                <a:solidFill>
                  <a:srgbClr val="FF0000"/>
                </a:solidFill>
              </a:rPr>
              <a:t>que l’accusé la croyait telle</a:t>
            </a:r>
            <a:r>
              <a:rPr lang="fr-CA" dirty="0"/>
              <a:t>.</a:t>
            </a:r>
          </a:p>
          <a:p>
            <a:r>
              <a:rPr lang="fr-CA" dirty="0"/>
              <a:t>(4) Le fait pour l’accusé de </a:t>
            </a:r>
            <a:r>
              <a:rPr lang="fr-CA" dirty="0">
                <a:solidFill>
                  <a:srgbClr val="FF0000"/>
                </a:solidFill>
              </a:rPr>
              <a:t>croire que la personne visée</a:t>
            </a:r>
            <a:r>
              <a:rPr lang="fr-CA" dirty="0"/>
              <a:t> aux alinéas (1)a), b) ou c) était âgée d’au moins dix-huit, seize ou quatorze ans, selon le cas, ne constitue un moyen de défense contre une accusation fondée sur le paragraphe (1) que </a:t>
            </a:r>
            <a:r>
              <a:rPr lang="fr-CA" dirty="0">
                <a:solidFill>
                  <a:srgbClr val="FF0000"/>
                </a:solidFill>
              </a:rPr>
              <a:t>s’il a pris des mesures raisonnables </a:t>
            </a:r>
            <a:r>
              <a:rPr lang="fr-CA" dirty="0"/>
              <a:t>pour s’assurer de l’âge de la personne.</a:t>
            </a:r>
          </a:p>
          <a:p>
            <a:endParaRPr lang="fr-CA" dirty="0"/>
          </a:p>
        </p:txBody>
      </p:sp>
    </p:spTree>
    <p:extLst>
      <p:ext uri="{BB962C8B-B14F-4D97-AF65-F5344CB8AC3E}">
        <p14:creationId xmlns:p14="http://schemas.microsoft.com/office/powerpoint/2010/main" val="65662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Phases (v. livre de </a:t>
            </a:r>
            <a:r>
              <a:rPr lang="fr-CA" dirty="0" err="1"/>
              <a:t>Clough</a:t>
            </a:r>
            <a:r>
              <a:rPr lang="fr-CA" dirty="0"/>
              <a: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32</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Contact initial</a:t>
            </a:r>
          </a:p>
          <a:p>
            <a:r>
              <a:rPr lang="fr-CA" dirty="0"/>
              <a:t>Formation d’un rapport de confiance</a:t>
            </a:r>
          </a:p>
          <a:p>
            <a:r>
              <a:rPr lang="fr-CA" dirty="0"/>
              <a:t>Évaluation du risque</a:t>
            </a:r>
          </a:p>
          <a:p>
            <a:r>
              <a:rPr lang="fr-CA" dirty="0"/>
              <a:t>Création d’une relation d’exclusivité</a:t>
            </a:r>
          </a:p>
          <a:p>
            <a:r>
              <a:rPr lang="fr-CA" dirty="0"/>
              <a:t>Phase d’exploitation sexuelle</a:t>
            </a:r>
          </a:p>
          <a:p>
            <a:pPr lvl="1"/>
            <a:r>
              <a:rPr lang="fr-CA" dirty="0"/>
              <a:t>Rapports ou création d’images</a:t>
            </a:r>
          </a:p>
          <a:p>
            <a:r>
              <a:rPr lang="fr-CA" dirty="0"/>
              <a:t>Conclusion</a:t>
            </a:r>
          </a:p>
          <a:p>
            <a:endParaRPr lang="fr-CA" dirty="0"/>
          </a:p>
        </p:txBody>
      </p:sp>
    </p:spTree>
    <p:extLst>
      <p:ext uri="{BB962C8B-B14F-4D97-AF65-F5344CB8AC3E}">
        <p14:creationId xmlns:p14="http://schemas.microsoft.com/office/powerpoint/2010/main" val="2113313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 1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33</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Contact initial</a:t>
            </a:r>
          </a:p>
          <a:p>
            <a:pPr lvl="1"/>
            <a:r>
              <a:rPr lang="fr-CA" dirty="0"/>
              <a:t>Grande majorité: internet chat </a:t>
            </a:r>
            <a:r>
              <a:rPr lang="fr-CA" dirty="0" err="1"/>
              <a:t>rooms</a:t>
            </a:r>
            <a:endParaRPr lang="fr-CA" dirty="0"/>
          </a:p>
          <a:p>
            <a:pPr lvl="1"/>
            <a:r>
              <a:rPr lang="fr-CA" dirty="0"/>
              <a:t>Jeux</a:t>
            </a:r>
          </a:p>
          <a:p>
            <a:pPr lvl="1"/>
            <a:r>
              <a:rPr lang="fr-CA" dirty="0"/>
              <a:t>Réseaux sociaux</a:t>
            </a:r>
          </a:p>
          <a:p>
            <a:pPr lvl="2"/>
            <a:r>
              <a:rPr lang="fr-CA" dirty="0"/>
              <a:t>Visualisation de la page personnelle de la victime</a:t>
            </a:r>
          </a:p>
          <a:p>
            <a:r>
              <a:rPr lang="fr-CA" dirty="0"/>
              <a:t>Le délinquant se déclare souvent comme plus vieux et plus expérimenté que la victime</a:t>
            </a:r>
          </a:p>
          <a:p>
            <a:r>
              <a:rPr lang="fr-CA" dirty="0"/>
              <a:t>En tout cas, il cache ou ment beaucoup sur soi-même</a:t>
            </a:r>
          </a:p>
        </p:txBody>
      </p:sp>
    </p:spTree>
    <p:extLst>
      <p:ext uri="{BB962C8B-B14F-4D97-AF65-F5344CB8AC3E}">
        <p14:creationId xmlns:p14="http://schemas.microsoft.com/office/powerpoint/2010/main" val="122274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 2</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34</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 délinquant essaye d’établir un sens de confiance et évalue la victime</a:t>
            </a:r>
          </a:p>
          <a:p>
            <a:r>
              <a:rPr lang="fr-CA" dirty="0"/>
              <a:t>Les victimes les plus vulnérables sont:</a:t>
            </a:r>
          </a:p>
          <a:p>
            <a:pPr lvl="1"/>
            <a:r>
              <a:rPr lang="fr-CA" dirty="0"/>
              <a:t>De famille non-fonctionnelles</a:t>
            </a:r>
          </a:p>
          <a:p>
            <a:pPr lvl="1"/>
            <a:r>
              <a:rPr lang="fr-CA" dirty="0"/>
              <a:t>Solitaires ou déprimés, complexés</a:t>
            </a:r>
          </a:p>
          <a:p>
            <a:r>
              <a:rPr lang="fr-CA" dirty="0"/>
              <a:t>Le délinquant cherche à identifier les faiblesses de la victime</a:t>
            </a:r>
          </a:p>
          <a:p>
            <a:pPr lvl="1"/>
            <a:r>
              <a:rPr lang="fr-CA" dirty="0"/>
              <a:t>La fait parler </a:t>
            </a:r>
          </a:p>
        </p:txBody>
      </p:sp>
    </p:spTree>
    <p:extLst>
      <p:ext uri="{BB962C8B-B14F-4D97-AF65-F5344CB8AC3E}">
        <p14:creationId xmlns:p14="http://schemas.microsoft.com/office/powerpoint/2010/main" val="1761496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 3</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35</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 délinquant évalue les risques:</a:t>
            </a:r>
          </a:p>
          <a:p>
            <a:pPr lvl="1"/>
            <a:r>
              <a:rPr lang="fr-CA" dirty="0"/>
              <a:t>Possibilité d’être identifié</a:t>
            </a:r>
          </a:p>
          <a:p>
            <a:pPr lvl="1"/>
            <a:r>
              <a:rPr lang="fr-CA" dirty="0"/>
              <a:t>Présence de défenses pour la victime, p.ex. parents en garde</a:t>
            </a:r>
          </a:p>
        </p:txBody>
      </p:sp>
    </p:spTree>
    <p:extLst>
      <p:ext uri="{BB962C8B-B14F-4D97-AF65-F5344CB8AC3E}">
        <p14:creationId xmlns:p14="http://schemas.microsoft.com/office/powerpoint/2010/main" val="408925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 4</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36</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 délinquant cherche à approfondir une relation de confiance</a:t>
            </a:r>
          </a:p>
          <a:p>
            <a:r>
              <a:rPr lang="fr-CA" dirty="0"/>
              <a:t>Cette phase dure souvent plusieurs semaines</a:t>
            </a:r>
          </a:p>
          <a:p>
            <a:r>
              <a:rPr lang="fr-CA" dirty="0"/>
              <a:t>Est effectuée normalement par plusieurs moyens</a:t>
            </a:r>
          </a:p>
          <a:p>
            <a:pPr lvl="1"/>
            <a:r>
              <a:rPr lang="fr-CA" dirty="0"/>
              <a:t>Appels téléphoniques</a:t>
            </a:r>
          </a:p>
          <a:p>
            <a:pPr lvl="1"/>
            <a:r>
              <a:rPr lang="fr-CA" dirty="0"/>
              <a:t>Cadeaux</a:t>
            </a:r>
          </a:p>
          <a:p>
            <a:r>
              <a:rPr lang="fr-CA" dirty="0"/>
              <a:t>La victime commence à se sentir personnellement impliquée, consent et n’avertit pas les parents ou les autorités</a:t>
            </a:r>
          </a:p>
        </p:txBody>
      </p:sp>
    </p:spTree>
    <p:extLst>
      <p:ext uri="{BB962C8B-B14F-4D97-AF65-F5344CB8AC3E}">
        <p14:creationId xmlns:p14="http://schemas.microsoft.com/office/powerpoint/2010/main" val="442722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 5</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La relation devient souvent sexuelle ou conduit à autres abus</a:t>
            </a:r>
          </a:p>
          <a:p>
            <a:pPr lvl="1"/>
            <a:r>
              <a:rPr lang="fr-CA" dirty="0"/>
              <a:t>Discussions sexuelles</a:t>
            </a:r>
          </a:p>
          <a:p>
            <a:pPr lvl="1"/>
            <a:r>
              <a:rPr lang="fr-CA" dirty="0"/>
              <a:t>Transmission d’images</a:t>
            </a:r>
          </a:p>
          <a:p>
            <a:pPr lvl="1"/>
            <a:r>
              <a:rPr lang="fr-CA" dirty="0"/>
              <a:t>Et plus …</a:t>
            </a:r>
          </a:p>
        </p:txBody>
      </p:sp>
    </p:spTree>
    <p:extLst>
      <p:ext uri="{BB962C8B-B14F-4D97-AF65-F5344CB8AC3E}">
        <p14:creationId xmlns:p14="http://schemas.microsoft.com/office/powerpoint/2010/main" val="1127287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Leurre: Phase 6</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38</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Dans la majorité des cas, la relation peut  devenir plus directe, conduisant à des infractions plus graves, </a:t>
            </a:r>
          </a:p>
          <a:p>
            <a:pPr lvl="1"/>
            <a:r>
              <a:rPr lang="fr-CA" dirty="0"/>
              <a:t>Production de PJ</a:t>
            </a:r>
          </a:p>
          <a:p>
            <a:pPr lvl="1"/>
            <a:r>
              <a:rPr lang="fr-CA" dirty="0"/>
              <a:t>Extorsions …</a:t>
            </a:r>
          </a:p>
          <a:p>
            <a:pPr lvl="1"/>
            <a:r>
              <a:rPr lang="fr-CA" dirty="0"/>
              <a:t>Différents cas d’abus de mineurs</a:t>
            </a:r>
          </a:p>
          <a:p>
            <a:r>
              <a:rPr lang="fr-CA" dirty="0"/>
              <a:t>Le délinquant peut aussi interrompre la relation, s’il voit la possibilité d’être exposé</a:t>
            </a:r>
          </a:p>
          <a:p>
            <a:endParaRPr lang="fr-CA" dirty="0"/>
          </a:p>
        </p:txBody>
      </p:sp>
    </p:spTree>
    <p:extLst>
      <p:ext uri="{BB962C8B-B14F-4D97-AF65-F5344CB8AC3E}">
        <p14:creationId xmlns:p14="http://schemas.microsoft.com/office/powerpoint/2010/main" val="2699328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Infractions dans la phase préparatoire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39</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Bien que dans les premières phases l’activité vraiment nuisible pourrait ne pas avoir commencé, la loi punit encore l’activité</a:t>
            </a:r>
          </a:p>
          <a:p>
            <a:r>
              <a:rPr lang="fr-CA" dirty="0"/>
              <a:t>Il est suffisant que le délinquant </a:t>
            </a:r>
            <a:r>
              <a:rPr lang="fr-CA" i="1" dirty="0"/>
              <a:t>croie</a:t>
            </a:r>
            <a:r>
              <a:rPr lang="fr-CA" dirty="0"/>
              <a:t> que la victime soit un mineur</a:t>
            </a:r>
          </a:p>
          <a:p>
            <a:pPr lvl="1"/>
            <a:r>
              <a:rPr lang="fr-CA" dirty="0"/>
              <a:t>Entre autres car on veut être capables de punir les contacts avec agents de police déguisés</a:t>
            </a:r>
          </a:p>
        </p:txBody>
      </p:sp>
    </p:spTree>
    <p:extLst>
      <p:ext uri="{BB962C8B-B14F-4D97-AF65-F5344CB8AC3E}">
        <p14:creationId xmlns:p14="http://schemas.microsoft.com/office/powerpoint/2010/main" val="369380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225BD-9BA2-47F4-B41E-D2C682DF68BB}"/>
              </a:ext>
            </a:extLst>
          </p:cNvPr>
          <p:cNvSpPr>
            <a:spLocks noGrp="1"/>
          </p:cNvSpPr>
          <p:nvPr>
            <p:ph type="title"/>
          </p:nvPr>
        </p:nvSpPr>
        <p:spPr/>
        <p:txBody>
          <a:bodyPr/>
          <a:lstStyle/>
          <a:p>
            <a:r>
              <a:rPr lang="fr-CA" dirty="0"/>
              <a:t>5.1 Le contenu obscène</a:t>
            </a:r>
          </a:p>
        </p:txBody>
      </p:sp>
      <p:sp>
        <p:nvSpPr>
          <p:cNvPr id="3" name="Espace réservé du numéro de diapositive 2">
            <a:extLst>
              <a:ext uri="{FF2B5EF4-FFF2-40B4-BE49-F238E27FC236}">
                <a16:creationId xmlns:a16="http://schemas.microsoft.com/office/drawing/2014/main" id="{7459E3EF-A719-44A7-9254-563EAB8CA5CF}"/>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a:t>
            </a:fld>
            <a:endParaRPr lang="fr-CA">
              <a:solidFill>
                <a:srgbClr val="FFFFFF"/>
              </a:solidFill>
            </a:endParaRPr>
          </a:p>
        </p:txBody>
      </p:sp>
      <p:sp>
        <p:nvSpPr>
          <p:cNvPr id="4" name="Espace réservé du contenu 3">
            <a:extLst>
              <a:ext uri="{FF2B5EF4-FFF2-40B4-BE49-F238E27FC236}">
                <a16:creationId xmlns:a16="http://schemas.microsoft.com/office/drawing/2014/main" id="{B07591CF-77A0-43D6-A210-6F9AF10D496C}"/>
              </a:ext>
            </a:extLst>
          </p:cNvPr>
          <p:cNvSpPr>
            <a:spLocks noGrp="1"/>
          </p:cNvSpPr>
          <p:nvPr>
            <p:ph sz="quarter" idx="1"/>
          </p:nvPr>
        </p:nvSpPr>
        <p:spPr/>
        <p:txBody>
          <a:bodyPr>
            <a:normAutofit fontScale="92500" lnSpcReduction="10000"/>
          </a:bodyPr>
          <a:lstStyle/>
          <a:p>
            <a:pPr marL="0" indent="0">
              <a:buNone/>
            </a:pPr>
            <a:r>
              <a:rPr lang="fr-CA" b="1" dirty="0"/>
              <a:t>163</a:t>
            </a:r>
            <a:r>
              <a:rPr lang="fr-CA" dirty="0"/>
              <a:t> (1) Commet une infraction quiconque, </a:t>
            </a:r>
            <a:r>
              <a:rPr lang="fr-CA" dirty="0">
                <a:solidFill>
                  <a:srgbClr val="FF0000"/>
                </a:solidFill>
              </a:rPr>
              <a:t>produit, imprime, publie, distribue, met en circulation, ou a en sa possession aux fins de publier, de distribuer ou de mettre en circulation</a:t>
            </a:r>
            <a:r>
              <a:rPr lang="fr-CA" dirty="0"/>
              <a:t> quelque </a:t>
            </a:r>
            <a:r>
              <a:rPr lang="fr-CA" dirty="0">
                <a:solidFill>
                  <a:srgbClr val="FF0000"/>
                </a:solidFill>
              </a:rPr>
              <a:t>écrit, image, modèle, disque de phonographe ou autre chose </a:t>
            </a:r>
            <a:r>
              <a:rPr lang="fr-CA" b="1" dirty="0">
                <a:solidFill>
                  <a:srgbClr val="FF0000"/>
                </a:solidFill>
              </a:rPr>
              <a:t>obscène</a:t>
            </a:r>
            <a:r>
              <a:rPr lang="fr-CA" dirty="0"/>
              <a:t>.</a:t>
            </a:r>
          </a:p>
          <a:p>
            <a:pPr marL="0" indent="0">
              <a:buNone/>
            </a:pPr>
            <a:r>
              <a:rPr lang="fr-CA" dirty="0"/>
              <a:t>…</a:t>
            </a:r>
          </a:p>
          <a:p>
            <a:pPr marL="0" indent="0">
              <a:buNone/>
            </a:pPr>
            <a:r>
              <a:rPr lang="fr-CA" dirty="0"/>
              <a:t>(8) Pour l’application de la présente loi, est réputée </a:t>
            </a:r>
            <a:r>
              <a:rPr lang="fr-CA" b="1" dirty="0"/>
              <a:t>obscène</a:t>
            </a:r>
            <a:r>
              <a:rPr lang="fr-CA" dirty="0"/>
              <a:t> toute publication dont une caractéristique dominante est l’exploitation indue des choses sexuelles, ou de choses sexuelles et de l’un ou plusieurs des sujets suivants, savoir : </a:t>
            </a:r>
            <a:r>
              <a:rPr lang="fr-CA" i="1" dirty="0"/>
              <a:t>le crime, l’horreur, la cruauté et la violence</a:t>
            </a:r>
            <a:r>
              <a:rPr lang="fr-CA" dirty="0"/>
              <a:t>.</a:t>
            </a:r>
          </a:p>
        </p:txBody>
      </p:sp>
    </p:spTree>
    <p:extLst>
      <p:ext uri="{BB962C8B-B14F-4D97-AF65-F5344CB8AC3E}">
        <p14:creationId xmlns:p14="http://schemas.microsoft.com/office/powerpoint/2010/main" val="1342584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Infractions reliées </a:t>
            </a:r>
            <a:r>
              <a:rPr lang="fr-CA" sz="4000" dirty="0"/>
              <a:t>(décisions de tribunaux)</a:t>
            </a:r>
            <a:endParaRPr lang="fr-CA"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40</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Transmission de matériaux obscènes aux mineurs</a:t>
            </a:r>
          </a:p>
          <a:p>
            <a:r>
              <a:rPr lang="fr-CA" dirty="0"/>
              <a:t>Production de tels matériaux</a:t>
            </a:r>
          </a:p>
          <a:p>
            <a:r>
              <a:rPr lang="fr-CA" dirty="0"/>
              <a:t>Différentes contacts à travers l’internet pour gagner la confiance d’un mineur</a:t>
            </a:r>
          </a:p>
          <a:p>
            <a:r>
              <a:rPr lang="fr-CA" dirty="0"/>
              <a:t>Encouragement à l’activité sexuelle</a:t>
            </a:r>
          </a:p>
          <a:p>
            <a:r>
              <a:rPr lang="fr-CA" dirty="0"/>
              <a:t>Extorsions</a:t>
            </a:r>
          </a:p>
          <a:p>
            <a:r>
              <a:rPr lang="fr-CA" dirty="0"/>
              <a:t>Voyages avec intention</a:t>
            </a:r>
          </a:p>
          <a:p>
            <a:pPr lvl="1"/>
            <a:r>
              <a:rPr lang="fr-CA" dirty="0"/>
              <a:t>Le délinquant entreprend un voyage avec l’intention de poursuivre des activités criminelle contre un mineur</a:t>
            </a:r>
          </a:p>
          <a:p>
            <a:r>
              <a:rPr lang="fr-CA" dirty="0"/>
              <a:t>Un gros cas:</a:t>
            </a:r>
          </a:p>
          <a:p>
            <a:pPr lvl="1"/>
            <a:r>
              <a:rPr lang="fr-CA" dirty="0"/>
              <a:t>https://ca.vlex.com/vid/r-v-mackie-d-681078849</a:t>
            </a:r>
          </a:p>
          <a:p>
            <a:endParaRPr lang="fr-CA" dirty="0"/>
          </a:p>
        </p:txBody>
      </p:sp>
    </p:spTree>
    <p:extLst>
      <p:ext uri="{BB962C8B-B14F-4D97-AF65-F5344CB8AC3E}">
        <p14:creationId xmlns:p14="http://schemas.microsoft.com/office/powerpoint/2010/main" val="3486474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8769E-F0D9-4ADD-F62C-4EE7583D8BCA}"/>
              </a:ext>
            </a:extLst>
          </p:cNvPr>
          <p:cNvSpPr>
            <a:spLocks noGrp="1"/>
          </p:cNvSpPr>
          <p:nvPr>
            <p:ph type="title"/>
          </p:nvPr>
        </p:nvSpPr>
        <p:spPr/>
        <p:txBody>
          <a:bodyPr/>
          <a:lstStyle/>
          <a:p>
            <a:r>
              <a:rPr lang="fr-CA" dirty="0"/>
              <a:t>Cas de Amanda Todd</a:t>
            </a:r>
          </a:p>
        </p:txBody>
      </p:sp>
      <p:sp>
        <p:nvSpPr>
          <p:cNvPr id="3" name="Espace réservé du numéro de diapositive 2">
            <a:extLst>
              <a:ext uri="{FF2B5EF4-FFF2-40B4-BE49-F238E27FC236}">
                <a16:creationId xmlns:a16="http://schemas.microsoft.com/office/drawing/2014/main" id="{AE440C87-DED5-53D3-B81E-F9CA415B5D1B}"/>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41</a:t>
            </a:fld>
            <a:endParaRPr lang="fr-CA">
              <a:solidFill>
                <a:srgbClr val="FFFFFF"/>
              </a:solidFill>
            </a:endParaRPr>
          </a:p>
        </p:txBody>
      </p:sp>
      <p:sp>
        <p:nvSpPr>
          <p:cNvPr id="4" name="Espace réservé du contenu 3">
            <a:extLst>
              <a:ext uri="{FF2B5EF4-FFF2-40B4-BE49-F238E27FC236}">
                <a16:creationId xmlns:a16="http://schemas.microsoft.com/office/drawing/2014/main" id="{2C0B4E18-221E-7EEC-90A4-856F8F1ECE65}"/>
              </a:ext>
            </a:extLst>
          </p:cNvPr>
          <p:cNvSpPr>
            <a:spLocks noGrp="1"/>
          </p:cNvSpPr>
          <p:nvPr>
            <p:ph sz="quarter" idx="1"/>
          </p:nvPr>
        </p:nvSpPr>
        <p:spPr/>
        <p:txBody>
          <a:bodyPr>
            <a:normAutofit fontScale="92500" lnSpcReduction="10000"/>
          </a:bodyPr>
          <a:lstStyle/>
          <a:p>
            <a:r>
              <a:rPr lang="fr-CA" dirty="0"/>
              <a:t>Amanda Todd, âge 15, a commis suicide en 2012 après s’être plainte sur </a:t>
            </a:r>
            <a:r>
              <a:rPr lang="fr-CA" dirty="0" err="1"/>
              <a:t>Youtube</a:t>
            </a:r>
            <a:r>
              <a:rPr lang="fr-CA" dirty="0"/>
              <a:t> d’une campagne persistante de « </a:t>
            </a:r>
            <a:r>
              <a:rPr lang="fr-CA" dirty="0" err="1"/>
              <a:t>sextortion</a:t>
            </a:r>
            <a:r>
              <a:rPr lang="fr-CA" dirty="0"/>
              <a:t> »</a:t>
            </a:r>
          </a:p>
          <a:p>
            <a:r>
              <a:rPr lang="fr-CA" dirty="0"/>
              <a:t>Des personnes (apparemment plusieurs) ont recueilli des images compromettantes sur elle et les ont distribuées </a:t>
            </a:r>
          </a:p>
          <a:p>
            <a:r>
              <a:rPr lang="fr-CA" dirty="0"/>
              <a:t>Avec le but de l’humilier ou aussi d’obtenir d’elle </a:t>
            </a:r>
          </a:p>
          <a:p>
            <a:pPr lvl="1"/>
            <a:r>
              <a:rPr lang="fr-CA" dirty="0"/>
              <a:t>des autres images </a:t>
            </a:r>
          </a:p>
          <a:p>
            <a:pPr lvl="1"/>
            <a:r>
              <a:rPr lang="fr-CA" dirty="0"/>
              <a:t>faveurs sexuels</a:t>
            </a:r>
          </a:p>
          <a:p>
            <a:r>
              <a:rPr lang="fr-CA" dirty="0"/>
              <a:t>Elle a fini pour penser que toute sa vie aurait été contrôlée de cette manière</a:t>
            </a:r>
          </a:p>
          <a:p>
            <a:endParaRPr lang="fr-CA" dirty="0"/>
          </a:p>
        </p:txBody>
      </p:sp>
      <p:pic>
        <p:nvPicPr>
          <p:cNvPr id="5" name="Image 4">
            <a:extLst>
              <a:ext uri="{FF2B5EF4-FFF2-40B4-BE49-F238E27FC236}">
                <a16:creationId xmlns:a16="http://schemas.microsoft.com/office/drawing/2014/main" id="{68B0925C-CFD4-7758-CC28-2E73DF30A807}"/>
              </a:ext>
            </a:extLst>
          </p:cNvPr>
          <p:cNvPicPr>
            <a:picLocks noChangeAspect="1"/>
          </p:cNvPicPr>
          <p:nvPr/>
        </p:nvPicPr>
        <p:blipFill>
          <a:blip r:embed="rId2"/>
          <a:stretch>
            <a:fillRect/>
          </a:stretch>
        </p:blipFill>
        <p:spPr>
          <a:xfrm>
            <a:off x="7092280" y="56292"/>
            <a:ext cx="1835696" cy="1223797"/>
          </a:xfrm>
          <a:prstGeom prst="rect">
            <a:avLst/>
          </a:prstGeom>
        </p:spPr>
      </p:pic>
      <p:sp>
        <p:nvSpPr>
          <p:cNvPr id="6" name="ZoneTexte 5">
            <a:extLst>
              <a:ext uri="{FF2B5EF4-FFF2-40B4-BE49-F238E27FC236}">
                <a16:creationId xmlns:a16="http://schemas.microsoft.com/office/drawing/2014/main" id="{D800BC1B-FE2E-5453-E3AF-C17278C87A00}"/>
              </a:ext>
            </a:extLst>
          </p:cNvPr>
          <p:cNvSpPr txBox="1"/>
          <p:nvPr/>
        </p:nvSpPr>
        <p:spPr>
          <a:xfrm>
            <a:off x="7488324" y="1219200"/>
            <a:ext cx="1224136" cy="338554"/>
          </a:xfrm>
          <a:prstGeom prst="rect">
            <a:avLst/>
          </a:prstGeom>
          <a:noFill/>
        </p:spPr>
        <p:txBody>
          <a:bodyPr wrap="square" rtlCol="0">
            <a:spAutoFit/>
          </a:bodyPr>
          <a:lstStyle/>
          <a:p>
            <a:r>
              <a:rPr lang="fr-CA" sz="1600" dirty="0" err="1"/>
              <a:t>Tricity</a:t>
            </a:r>
            <a:r>
              <a:rPr lang="fr-CA" sz="1600" dirty="0"/>
              <a:t> news</a:t>
            </a:r>
          </a:p>
        </p:txBody>
      </p:sp>
    </p:spTree>
    <p:extLst>
      <p:ext uri="{BB962C8B-B14F-4D97-AF65-F5344CB8AC3E}">
        <p14:creationId xmlns:p14="http://schemas.microsoft.com/office/powerpoint/2010/main" val="1890953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69A38-7A35-77CB-4972-7DC99BDC2089}"/>
              </a:ext>
            </a:extLst>
          </p:cNvPr>
          <p:cNvSpPr>
            <a:spLocks noGrp="1"/>
          </p:cNvSpPr>
          <p:nvPr>
            <p:ph type="title"/>
          </p:nvPr>
        </p:nvSpPr>
        <p:spPr/>
        <p:txBody>
          <a:bodyPr>
            <a:noAutofit/>
          </a:bodyPr>
          <a:lstStyle/>
          <a:p>
            <a:r>
              <a:rPr lang="fr-CA" sz="3200" dirty="0"/>
              <a:t>Extradition et condamnation de Aydin </a:t>
            </a:r>
            <a:r>
              <a:rPr lang="fr-CA" sz="3200" dirty="0" err="1"/>
              <a:t>Coban</a:t>
            </a:r>
            <a:endParaRPr lang="fr-CA" sz="3200" dirty="0"/>
          </a:p>
        </p:txBody>
      </p:sp>
      <p:sp>
        <p:nvSpPr>
          <p:cNvPr id="3" name="Espace réservé du numéro de diapositive 2">
            <a:extLst>
              <a:ext uri="{FF2B5EF4-FFF2-40B4-BE49-F238E27FC236}">
                <a16:creationId xmlns:a16="http://schemas.microsoft.com/office/drawing/2014/main" id="{5F285D7C-76C1-767D-CCA1-BCDAA5379417}"/>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42</a:t>
            </a:fld>
            <a:endParaRPr lang="fr-CA">
              <a:solidFill>
                <a:srgbClr val="FFFFFF"/>
              </a:solidFill>
            </a:endParaRPr>
          </a:p>
        </p:txBody>
      </p:sp>
      <p:sp>
        <p:nvSpPr>
          <p:cNvPr id="4" name="Espace réservé du contenu 3">
            <a:extLst>
              <a:ext uri="{FF2B5EF4-FFF2-40B4-BE49-F238E27FC236}">
                <a16:creationId xmlns:a16="http://schemas.microsoft.com/office/drawing/2014/main" id="{70C7CA5E-4692-58D7-2E5D-EE3C2B1B103F}"/>
              </a:ext>
            </a:extLst>
          </p:cNvPr>
          <p:cNvSpPr>
            <a:spLocks noGrp="1"/>
          </p:cNvSpPr>
          <p:nvPr>
            <p:ph sz="quarter" idx="1"/>
          </p:nvPr>
        </p:nvSpPr>
        <p:spPr/>
        <p:txBody>
          <a:bodyPr>
            <a:normAutofit fontScale="85000" lnSpcReduction="10000"/>
          </a:bodyPr>
          <a:lstStyle/>
          <a:p>
            <a:r>
              <a:rPr lang="fr-CA" dirty="0"/>
              <a:t>Aydin </a:t>
            </a:r>
            <a:r>
              <a:rPr lang="fr-CA" dirty="0" err="1"/>
              <a:t>Coban</a:t>
            </a:r>
            <a:r>
              <a:rPr lang="fr-CA" dirty="0"/>
              <a:t>, un hollandais, avait déjà été condamné dans son pays pour une série de crimes reliés</a:t>
            </a:r>
          </a:p>
          <a:p>
            <a:r>
              <a:rPr lang="fr-CA" dirty="0"/>
              <a:t>Il a été extradé au Canada et accusé de:</a:t>
            </a:r>
          </a:p>
          <a:p>
            <a:pPr lvl="1"/>
            <a:r>
              <a:rPr lang="fr-CA" dirty="0"/>
              <a:t>Extorsion</a:t>
            </a:r>
          </a:p>
          <a:p>
            <a:pPr lvl="1"/>
            <a:r>
              <a:rPr lang="fr-CA" dirty="0"/>
              <a:t>Importation et distribution de porno juvénile</a:t>
            </a:r>
          </a:p>
          <a:p>
            <a:pPr lvl="1"/>
            <a:r>
              <a:rPr lang="fr-CA" dirty="0"/>
              <a:t>Possession de PJ</a:t>
            </a:r>
          </a:p>
          <a:p>
            <a:pPr lvl="1"/>
            <a:r>
              <a:rPr lang="fr-CA" dirty="0"/>
              <a:t>Communication avec l’intention de leurre contre un enfant</a:t>
            </a:r>
          </a:p>
          <a:p>
            <a:pPr lvl="1"/>
            <a:r>
              <a:rPr lang="fr-CA" dirty="0"/>
              <a:t>Harcèlement criminel</a:t>
            </a:r>
          </a:p>
          <a:p>
            <a:r>
              <a:rPr lang="fr-CA" dirty="0"/>
              <a:t>Il n’a </a:t>
            </a:r>
            <a:r>
              <a:rPr lang="fr-CA"/>
              <a:t>pas été accusé </a:t>
            </a:r>
            <a:r>
              <a:rPr lang="fr-CA" dirty="0"/>
              <a:t>d’avoir causé la mort de Amanda</a:t>
            </a:r>
          </a:p>
          <a:p>
            <a:r>
              <a:rPr lang="fr-CA" dirty="0"/>
              <a:t>En août 2022 un tribunal avec jury de la Colombie Britannique l’a retenu coupable de toutes les accusations</a:t>
            </a:r>
          </a:p>
        </p:txBody>
      </p:sp>
    </p:spTree>
    <p:extLst>
      <p:ext uri="{BB962C8B-B14F-4D97-AF65-F5344CB8AC3E}">
        <p14:creationId xmlns:p14="http://schemas.microsoft.com/office/powerpoint/2010/main" val="1167230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47589-DECC-EFCC-376F-96204F548ED8}"/>
              </a:ext>
            </a:extLst>
          </p:cNvPr>
          <p:cNvSpPr>
            <a:spLocks noGrp="1"/>
          </p:cNvSpPr>
          <p:nvPr>
            <p:ph type="title"/>
          </p:nvPr>
        </p:nvSpPr>
        <p:spPr/>
        <p:txBody>
          <a:bodyPr/>
          <a:lstStyle/>
          <a:p>
            <a:r>
              <a:rPr lang="fr-CA" dirty="0"/>
              <a:t>Utilisation de différentes identités</a:t>
            </a:r>
          </a:p>
        </p:txBody>
      </p:sp>
      <p:sp>
        <p:nvSpPr>
          <p:cNvPr id="3" name="Espace réservé du numéro de diapositive 2">
            <a:extLst>
              <a:ext uri="{FF2B5EF4-FFF2-40B4-BE49-F238E27FC236}">
                <a16:creationId xmlns:a16="http://schemas.microsoft.com/office/drawing/2014/main" id="{F9E47D7D-549B-03A6-9726-3CD11D00259C}"/>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43</a:t>
            </a:fld>
            <a:endParaRPr lang="fr-CA">
              <a:solidFill>
                <a:srgbClr val="FFFFFF"/>
              </a:solidFill>
            </a:endParaRPr>
          </a:p>
        </p:txBody>
      </p:sp>
      <p:sp>
        <p:nvSpPr>
          <p:cNvPr id="4" name="Espace réservé du contenu 3">
            <a:extLst>
              <a:ext uri="{FF2B5EF4-FFF2-40B4-BE49-F238E27FC236}">
                <a16:creationId xmlns:a16="http://schemas.microsoft.com/office/drawing/2014/main" id="{E770DDB6-F259-11C0-A786-E8734E9A02F2}"/>
              </a:ext>
            </a:extLst>
          </p:cNvPr>
          <p:cNvSpPr>
            <a:spLocks noGrp="1"/>
          </p:cNvSpPr>
          <p:nvPr>
            <p:ph sz="quarter" idx="1"/>
          </p:nvPr>
        </p:nvSpPr>
        <p:spPr/>
        <p:txBody>
          <a:bodyPr>
            <a:normAutofit fontScale="92500"/>
          </a:bodyPr>
          <a:lstStyle/>
          <a:p>
            <a:r>
              <a:rPr lang="fr-CA" dirty="0" err="1"/>
              <a:t>Coban</a:t>
            </a:r>
            <a:r>
              <a:rPr lang="fr-CA" dirty="0"/>
              <a:t> avait exécuté ses actes utilisant différentes identités et différents ordis dans une période de plus de deux ans</a:t>
            </a:r>
          </a:p>
          <a:p>
            <a:r>
              <a:rPr lang="fr-CA" dirty="0"/>
              <a:t>La défense de </a:t>
            </a:r>
            <a:r>
              <a:rPr lang="fr-CA" dirty="0" err="1"/>
              <a:t>Coban</a:t>
            </a:r>
            <a:r>
              <a:rPr lang="fr-CA" dirty="0"/>
              <a:t> avait plaidé qu’il y avait doute raisonnable car il n’y avait pas assez de preuves pour relier </a:t>
            </a:r>
            <a:r>
              <a:rPr lang="fr-CA" dirty="0" err="1"/>
              <a:t>Coban</a:t>
            </a:r>
            <a:r>
              <a:rPr lang="fr-CA" dirty="0"/>
              <a:t> aux différentes identités</a:t>
            </a:r>
          </a:p>
          <a:p>
            <a:r>
              <a:rPr lang="fr-CA" dirty="0"/>
              <a:t>Les preuves étaient en effet fragmentaires, mais nombreuses, détails dans:</a:t>
            </a:r>
          </a:p>
          <a:p>
            <a:pPr lvl="1"/>
            <a:r>
              <a:rPr lang="fr-CA" dirty="0"/>
              <a:t>https://ici.radio-canada.ca/nouvelle/1902927/amanda-todd-harcelement-aydin-coban-suicide</a:t>
            </a:r>
          </a:p>
        </p:txBody>
      </p:sp>
    </p:spTree>
    <p:extLst>
      <p:ext uri="{BB962C8B-B14F-4D97-AF65-F5344CB8AC3E}">
        <p14:creationId xmlns:p14="http://schemas.microsoft.com/office/powerpoint/2010/main" val="3904949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6.2 Cyber-harcèlement </a:t>
            </a:r>
            <a:r>
              <a:rPr lang="fr-CA" sz="3600" dirty="0"/>
              <a:t>(</a:t>
            </a:r>
            <a:r>
              <a:rPr lang="fr-CA" sz="3600" dirty="0" err="1"/>
              <a:t>Cyberstalking</a:t>
            </a:r>
            <a:r>
              <a:rPr lang="fr-CA" sz="3600" dirty="0"/>
              <a: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44</a:t>
            </a:fld>
            <a:endParaRPr lang="fr-CA">
              <a:solidFill>
                <a:srgbClr val="FFFFFF"/>
              </a:solidFill>
            </a:endParaRPr>
          </a:p>
        </p:txBody>
      </p:sp>
      <p:sp>
        <p:nvSpPr>
          <p:cNvPr id="4" name="Espace réservé du contenu 3"/>
          <p:cNvSpPr>
            <a:spLocks noGrp="1"/>
          </p:cNvSpPr>
          <p:nvPr>
            <p:ph sz="quarter" idx="1"/>
          </p:nvPr>
        </p:nvSpPr>
        <p:spPr>
          <a:xfrm>
            <a:off x="276545" y="1789112"/>
            <a:ext cx="8153400" cy="4495800"/>
          </a:xfrm>
        </p:spPr>
        <p:txBody>
          <a:bodyPr>
            <a:normAutofit lnSpcReduction="10000"/>
          </a:bodyPr>
          <a:lstStyle/>
          <a:p>
            <a:r>
              <a:rPr lang="fr-CA" dirty="0"/>
              <a:t>Motivations: susciter des craintes pour jalousie, ressentiment, obsession</a:t>
            </a:r>
          </a:p>
          <a:p>
            <a:r>
              <a:rPr lang="fr-CA" dirty="0"/>
              <a:t>Intrusions et communications répétées, telles que la victime peut penser d’être en danger</a:t>
            </a:r>
          </a:p>
          <a:p>
            <a:r>
              <a:rPr lang="fr-CA" dirty="0"/>
              <a:t>Surveillance, espionnage</a:t>
            </a:r>
          </a:p>
          <a:p>
            <a:r>
              <a:rPr lang="fr-CA" dirty="0"/>
              <a:t>Trop souvent le criminel est homme, la victime femme</a:t>
            </a:r>
          </a:p>
          <a:p>
            <a:r>
              <a:rPr lang="fr-CA" dirty="0"/>
              <a:t>Peut être suivi par des actes de violence</a:t>
            </a:r>
          </a:p>
          <a:p>
            <a:r>
              <a:rPr lang="fr-CA" dirty="0"/>
              <a:t>Les effets psychologiques sur la victime peuvent être graves</a:t>
            </a:r>
          </a:p>
          <a:p>
            <a:endParaRPr lang="fr-CA" dirty="0"/>
          </a:p>
        </p:txBody>
      </p:sp>
      <p:pic>
        <p:nvPicPr>
          <p:cNvPr id="410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464586"/>
            <a:ext cx="1458863" cy="109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11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CCC93-A060-BA59-EC5D-EE59EF9B7351}"/>
              </a:ext>
            </a:extLst>
          </p:cNvPr>
          <p:cNvSpPr>
            <a:spLocks noGrp="1"/>
          </p:cNvSpPr>
          <p:nvPr>
            <p:ph type="title"/>
          </p:nvPr>
        </p:nvSpPr>
        <p:spPr/>
        <p:txBody>
          <a:bodyPr/>
          <a:lstStyle/>
          <a:p>
            <a:r>
              <a:rPr lang="fr-CA" dirty="0"/>
              <a:t>Harcèlement criminel</a:t>
            </a:r>
          </a:p>
        </p:txBody>
      </p:sp>
      <p:sp>
        <p:nvSpPr>
          <p:cNvPr id="3" name="Espace réservé du numéro de diapositive 2">
            <a:extLst>
              <a:ext uri="{FF2B5EF4-FFF2-40B4-BE49-F238E27FC236}">
                <a16:creationId xmlns:a16="http://schemas.microsoft.com/office/drawing/2014/main" id="{6CE45756-6B4C-9788-F6F2-D6F115B47588}"/>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45</a:t>
            </a:fld>
            <a:endParaRPr lang="fr-CA">
              <a:solidFill>
                <a:srgbClr val="FFFFFF"/>
              </a:solidFill>
            </a:endParaRPr>
          </a:p>
        </p:txBody>
      </p:sp>
      <p:sp>
        <p:nvSpPr>
          <p:cNvPr id="4" name="Espace réservé du contenu 3">
            <a:extLst>
              <a:ext uri="{FF2B5EF4-FFF2-40B4-BE49-F238E27FC236}">
                <a16:creationId xmlns:a16="http://schemas.microsoft.com/office/drawing/2014/main" id="{7A04E48B-4971-4505-3E70-5EA83A392574}"/>
              </a:ext>
            </a:extLst>
          </p:cNvPr>
          <p:cNvSpPr>
            <a:spLocks noGrp="1"/>
          </p:cNvSpPr>
          <p:nvPr>
            <p:ph sz="quarter" idx="1"/>
          </p:nvPr>
        </p:nvSpPr>
        <p:spPr/>
        <p:txBody>
          <a:bodyPr>
            <a:normAutofit fontScale="32500" lnSpcReduction="20000"/>
          </a:bodyPr>
          <a:lstStyle/>
          <a:p>
            <a:endParaRPr lang="fr-CA" dirty="0"/>
          </a:p>
          <a:p>
            <a:r>
              <a:rPr lang="fr-CA" dirty="0"/>
              <a:t>    </a:t>
            </a:r>
            <a:r>
              <a:rPr lang="fr-CA" sz="5500" dirty="0"/>
              <a:t>264 (1) Il est interdit, sauf autorisation légitime, d’agir à l’égard d’une personne </a:t>
            </a:r>
            <a:r>
              <a:rPr lang="fr-CA" sz="5500" dirty="0">
                <a:solidFill>
                  <a:srgbClr val="FF0000"/>
                </a:solidFill>
              </a:rPr>
              <a:t>sachant qu’elle se sent harcelée ou sans se soucier de ce qu’elle se sente harcelée si l’acte en question a pour effet de lui faire raisonnablement craindre </a:t>
            </a:r>
            <a:r>
              <a:rPr lang="fr-CA" sz="5500" dirty="0"/>
              <a:t>— compte tenu du contexte — pour sa sécurité ou celle d’une de ses connaissances.</a:t>
            </a:r>
          </a:p>
          <a:p>
            <a:r>
              <a:rPr lang="fr-CA" sz="5500" dirty="0"/>
              <a:t>    (2) Constitue un acte interdit aux termes du paragraphe (1), le fait, selon le cas, de :</a:t>
            </a:r>
          </a:p>
          <a:p>
            <a:r>
              <a:rPr lang="fr-CA" sz="5500" dirty="0"/>
              <a:t>        a) </a:t>
            </a:r>
            <a:r>
              <a:rPr lang="fr-CA" sz="5500" dirty="0">
                <a:solidFill>
                  <a:srgbClr val="FF0000"/>
                </a:solidFill>
              </a:rPr>
              <a:t>suivre</a:t>
            </a:r>
            <a:r>
              <a:rPr lang="fr-CA" sz="5500" dirty="0"/>
              <a:t> cette personne ou une de ses connaissances de façon répétée;</a:t>
            </a:r>
          </a:p>
          <a:p>
            <a:r>
              <a:rPr lang="fr-CA" sz="5500" dirty="0"/>
              <a:t>        b) </a:t>
            </a:r>
            <a:r>
              <a:rPr lang="fr-CA" sz="5500" dirty="0">
                <a:solidFill>
                  <a:srgbClr val="FF0000"/>
                </a:solidFill>
              </a:rPr>
              <a:t>communiquer de façon répétée</a:t>
            </a:r>
            <a:r>
              <a:rPr lang="fr-CA" sz="5500" dirty="0"/>
              <a:t>, même indirectement, avec cette personne ou une de ses connaissances;</a:t>
            </a:r>
          </a:p>
          <a:p>
            <a:r>
              <a:rPr lang="fr-CA" sz="5500" dirty="0"/>
              <a:t>        c) </a:t>
            </a:r>
            <a:r>
              <a:rPr lang="fr-CA" sz="5500" dirty="0">
                <a:solidFill>
                  <a:srgbClr val="FF0000"/>
                </a:solidFill>
              </a:rPr>
              <a:t>cerner ou surveiller </a:t>
            </a:r>
            <a:r>
              <a:rPr lang="fr-CA" sz="5500" dirty="0"/>
              <a:t>sa maison d’habitation ou le lieu où cette personne ou une de ses connaissances réside, travaille, exerce son activité professionnelle ou se trouve;</a:t>
            </a:r>
          </a:p>
          <a:p>
            <a:r>
              <a:rPr lang="fr-CA" sz="5500" dirty="0"/>
              <a:t>        d) se comporter d’une </a:t>
            </a:r>
            <a:r>
              <a:rPr lang="fr-CA" sz="5500" dirty="0">
                <a:solidFill>
                  <a:srgbClr val="FF0000"/>
                </a:solidFill>
              </a:rPr>
              <a:t>manière menaçante </a:t>
            </a:r>
            <a:r>
              <a:rPr lang="fr-CA" sz="5500" dirty="0"/>
              <a:t>à l’égard de cette personne ou d’un membre de sa famille.</a:t>
            </a:r>
          </a:p>
        </p:txBody>
      </p:sp>
    </p:spTree>
    <p:extLst>
      <p:ext uri="{BB962C8B-B14F-4D97-AF65-F5344CB8AC3E}">
        <p14:creationId xmlns:p14="http://schemas.microsoft.com/office/powerpoint/2010/main" val="2999447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46</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La motivation principale est le désir </a:t>
            </a:r>
            <a:r>
              <a:rPr lang="fr-CA" b="1" dirty="0"/>
              <a:t>d’établir ou exploiter un rapport de force</a:t>
            </a:r>
            <a:r>
              <a:rPr lang="fr-CA" dirty="0"/>
              <a:t> pour </a:t>
            </a:r>
            <a:r>
              <a:rPr lang="fr-CA" b="1" dirty="0"/>
              <a:t>contrôler</a:t>
            </a:r>
            <a:r>
              <a:rPr lang="fr-CA" dirty="0"/>
              <a:t>, par différents moyens </a:t>
            </a:r>
          </a:p>
          <a:p>
            <a:pPr lvl="1"/>
            <a:r>
              <a:rPr lang="fr-CA" dirty="0"/>
              <a:t>Violence</a:t>
            </a:r>
          </a:p>
          <a:p>
            <a:pPr lvl="1"/>
            <a:r>
              <a:rPr lang="fr-CA" dirty="0"/>
              <a:t>Menaces</a:t>
            </a:r>
          </a:p>
          <a:p>
            <a:pPr lvl="1"/>
            <a:r>
              <a:rPr lang="fr-CA" dirty="0"/>
              <a:t>Endommagement</a:t>
            </a:r>
          </a:p>
          <a:p>
            <a:pPr lvl="1"/>
            <a:r>
              <a:rPr lang="fr-CA" dirty="0"/>
              <a:t>Suivre la personne</a:t>
            </a:r>
          </a:p>
          <a:p>
            <a:pPr lvl="1"/>
            <a:r>
              <a:rPr lang="fr-CA" dirty="0"/>
              <a:t>La surveiller, notamment par moyens </a:t>
            </a:r>
            <a:r>
              <a:rPr lang="fr-CA" dirty="0" err="1"/>
              <a:t>électr</a:t>
            </a:r>
            <a:r>
              <a:rPr lang="fr-CA" dirty="0"/>
              <a:t>.</a:t>
            </a:r>
          </a:p>
          <a:p>
            <a:pPr lvl="1"/>
            <a:r>
              <a:rPr lang="fr-CA" dirty="0"/>
              <a:t>Cachement de biens</a:t>
            </a:r>
          </a:p>
        </p:txBody>
      </p:sp>
      <p:sp>
        <p:nvSpPr>
          <p:cNvPr id="5" name="Titre 4"/>
          <p:cNvSpPr>
            <a:spLocks noGrp="1"/>
          </p:cNvSpPr>
          <p:nvPr>
            <p:ph type="title"/>
          </p:nvPr>
        </p:nvSpPr>
        <p:spPr/>
        <p:txBody>
          <a:bodyPr/>
          <a:lstStyle/>
          <a:p>
            <a:r>
              <a:rPr lang="fr-CA" dirty="0"/>
              <a:t>Cyber-intimidation (</a:t>
            </a:r>
            <a:r>
              <a:rPr lang="fr-CA" dirty="0" err="1"/>
              <a:t>bullying</a:t>
            </a:r>
            <a:r>
              <a:rPr lang="fr-CA" dirty="0"/>
              <a:t>)</a:t>
            </a:r>
          </a:p>
        </p:txBody>
      </p:sp>
      <p:pic>
        <p:nvPicPr>
          <p:cNvPr id="7" name="Image 6"/>
          <p:cNvPicPr>
            <a:picLocks noChangeAspect="1"/>
          </p:cNvPicPr>
          <p:nvPr/>
        </p:nvPicPr>
        <p:blipFill>
          <a:blip r:embed="rId2"/>
          <a:stretch>
            <a:fillRect/>
          </a:stretch>
        </p:blipFill>
        <p:spPr>
          <a:xfrm>
            <a:off x="6061337" y="2492896"/>
            <a:ext cx="2688839" cy="2014034"/>
          </a:xfrm>
          <a:prstGeom prst="rect">
            <a:avLst/>
          </a:prstGeom>
        </p:spPr>
      </p:pic>
    </p:spTree>
    <p:extLst>
      <p:ext uri="{BB962C8B-B14F-4D97-AF65-F5344CB8AC3E}">
        <p14:creationId xmlns:p14="http://schemas.microsoft.com/office/powerpoint/2010/main" val="997775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FB30E-4781-7FBB-FA93-59EEA35AF2F7}"/>
              </a:ext>
            </a:extLst>
          </p:cNvPr>
          <p:cNvSpPr>
            <a:spLocks noGrp="1"/>
          </p:cNvSpPr>
          <p:nvPr>
            <p:ph type="title"/>
          </p:nvPr>
        </p:nvSpPr>
        <p:spPr/>
        <p:txBody>
          <a:bodyPr/>
          <a:lstStyle/>
          <a:p>
            <a:r>
              <a:rPr lang="fr-CA" dirty="0"/>
              <a:t>Intimidation, code criminel</a:t>
            </a:r>
          </a:p>
        </p:txBody>
      </p:sp>
      <p:sp>
        <p:nvSpPr>
          <p:cNvPr id="3" name="Espace réservé du numéro de diapositive 2">
            <a:extLst>
              <a:ext uri="{FF2B5EF4-FFF2-40B4-BE49-F238E27FC236}">
                <a16:creationId xmlns:a16="http://schemas.microsoft.com/office/drawing/2014/main" id="{9BF1CB27-A3C5-DF2C-DA3C-BD3E75C394BB}"/>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47</a:t>
            </a:fld>
            <a:endParaRPr lang="fr-CA">
              <a:solidFill>
                <a:srgbClr val="FFFFFF"/>
              </a:solidFill>
            </a:endParaRPr>
          </a:p>
        </p:txBody>
      </p:sp>
      <p:sp>
        <p:nvSpPr>
          <p:cNvPr id="6" name="ZoneTexte 5">
            <a:extLst>
              <a:ext uri="{FF2B5EF4-FFF2-40B4-BE49-F238E27FC236}">
                <a16:creationId xmlns:a16="http://schemas.microsoft.com/office/drawing/2014/main" id="{9799174A-CD69-BB85-6091-7D933190A2B4}"/>
              </a:ext>
            </a:extLst>
          </p:cNvPr>
          <p:cNvSpPr txBox="1"/>
          <p:nvPr/>
        </p:nvSpPr>
        <p:spPr>
          <a:xfrm>
            <a:off x="560555" y="1516698"/>
            <a:ext cx="7641260" cy="4524315"/>
          </a:xfrm>
          <a:prstGeom prst="rect">
            <a:avLst/>
          </a:prstGeom>
          <a:noFill/>
        </p:spPr>
        <p:txBody>
          <a:bodyPr wrap="square">
            <a:spAutoFit/>
          </a:bodyPr>
          <a:lstStyle/>
          <a:p>
            <a:pPr>
              <a:buFont typeface="Arial" panose="020B0604020202020204" pitchFamily="34" charset="0"/>
              <a:buChar char="•"/>
            </a:pPr>
            <a:r>
              <a:rPr lang="fr-CA" sz="1600" b="1" dirty="0"/>
              <a:t>423</a:t>
            </a:r>
            <a:r>
              <a:rPr lang="fr-CA" sz="1600" dirty="0"/>
              <a:t> (1) Est coupable soit d’un acte criminel passible d’un emprisonnement maximal de cinq ans, soit d’une infraction punissable sur déclaration de culpabilité par procédure sommaire quiconque, injustement et sans autorisation légitime, </a:t>
            </a:r>
            <a:r>
              <a:rPr lang="fr-CA" sz="1600" dirty="0">
                <a:solidFill>
                  <a:srgbClr val="FF0000"/>
                </a:solidFill>
              </a:rPr>
              <a:t>dans le dessein de forcer une autre personne à s’abstenir de faire une chose qu’elle a légalement le droit de faire, ou à faire une chose qu’elle peut légalement s’abstenir de faire</a:t>
            </a:r>
            <a:r>
              <a:rPr lang="fr-CA" sz="1600" dirty="0"/>
              <a:t>, selon le cas :</a:t>
            </a:r>
          </a:p>
          <a:p>
            <a:pPr marL="742950" lvl="1" indent="-285750">
              <a:buFont typeface="Arial" panose="020B0604020202020204" pitchFamily="34" charset="0"/>
              <a:buChar char="•"/>
            </a:pPr>
            <a:r>
              <a:rPr lang="fr-CA" sz="1600" dirty="0"/>
              <a:t>a) use de </a:t>
            </a:r>
            <a:r>
              <a:rPr lang="fr-CA" sz="1600" dirty="0">
                <a:solidFill>
                  <a:srgbClr val="FF0000"/>
                </a:solidFill>
              </a:rPr>
              <a:t>violence</a:t>
            </a:r>
            <a:r>
              <a:rPr lang="fr-CA" sz="1600" dirty="0"/>
              <a:t> ou de </a:t>
            </a:r>
            <a:r>
              <a:rPr lang="fr-CA" sz="1600" dirty="0">
                <a:solidFill>
                  <a:srgbClr val="FF0000"/>
                </a:solidFill>
              </a:rPr>
              <a:t>menaces</a:t>
            </a:r>
            <a:r>
              <a:rPr lang="fr-CA" sz="1600" dirty="0"/>
              <a:t> de violence envers cette personne, ses enfants ou son partenaire intime, ou </a:t>
            </a:r>
            <a:r>
              <a:rPr lang="fr-CA" sz="1600" dirty="0">
                <a:solidFill>
                  <a:srgbClr val="FF0000"/>
                </a:solidFill>
              </a:rPr>
              <a:t>endommage</a:t>
            </a:r>
            <a:r>
              <a:rPr lang="fr-CA" sz="1600" dirty="0"/>
              <a:t> ses biens;</a:t>
            </a:r>
          </a:p>
          <a:p>
            <a:pPr marL="742950" lvl="1" indent="-285750">
              <a:buFont typeface="Arial" panose="020B0604020202020204" pitchFamily="34" charset="0"/>
              <a:buChar char="•"/>
            </a:pPr>
            <a:r>
              <a:rPr lang="fr-CA" sz="1600" dirty="0"/>
              <a:t>b) </a:t>
            </a:r>
            <a:r>
              <a:rPr lang="fr-CA" sz="1600" dirty="0">
                <a:solidFill>
                  <a:srgbClr val="FF0000"/>
                </a:solidFill>
              </a:rPr>
              <a:t>intimide</a:t>
            </a:r>
            <a:r>
              <a:rPr lang="fr-CA" sz="1600" dirty="0"/>
              <a:t> ou tente d’intimider cette personne ou un parent de cette personne par des menaces de violence ou d’un autre mal, ou de quelque peine, à elle ou à l’un de ses parents, ou de dommage aux biens de l’un d’entre eux, au Canada ou à l’étranger;</a:t>
            </a:r>
          </a:p>
          <a:p>
            <a:pPr marL="742950" lvl="1" indent="-285750">
              <a:buFont typeface="Arial" panose="020B0604020202020204" pitchFamily="34" charset="0"/>
              <a:buChar char="•"/>
            </a:pPr>
            <a:r>
              <a:rPr lang="fr-CA" sz="1600" dirty="0"/>
              <a:t>c) </a:t>
            </a:r>
            <a:r>
              <a:rPr lang="fr-CA" sz="1600" dirty="0">
                <a:solidFill>
                  <a:srgbClr val="FF0000"/>
                </a:solidFill>
              </a:rPr>
              <a:t>suit</a:t>
            </a:r>
            <a:r>
              <a:rPr lang="fr-CA" sz="1600" dirty="0"/>
              <a:t> avec persistance cette personne;</a:t>
            </a:r>
          </a:p>
          <a:p>
            <a:pPr marL="742950" lvl="1" indent="-285750">
              <a:buFont typeface="Arial" panose="020B0604020202020204" pitchFamily="34" charset="0"/>
              <a:buChar char="•"/>
            </a:pPr>
            <a:r>
              <a:rPr lang="fr-CA" sz="1600" dirty="0"/>
              <a:t>d) </a:t>
            </a:r>
            <a:r>
              <a:rPr lang="fr-CA" sz="1600" dirty="0">
                <a:solidFill>
                  <a:srgbClr val="FF0000"/>
                </a:solidFill>
              </a:rPr>
              <a:t>cache</a:t>
            </a:r>
            <a:r>
              <a:rPr lang="fr-CA" sz="1600" dirty="0"/>
              <a:t> des outils, vêtements ou autres biens, possédés ou employés par cette personne, ou l’en prive ou fait obstacle à l’usage qu’elle en fait;</a:t>
            </a:r>
          </a:p>
          <a:p>
            <a:pPr marL="742950" lvl="1" indent="-285750">
              <a:buFont typeface="Arial" panose="020B0604020202020204" pitchFamily="34" charset="0"/>
              <a:buChar char="•"/>
            </a:pPr>
            <a:r>
              <a:rPr lang="fr-CA" sz="1600" dirty="0"/>
              <a:t>e) avec un ou plusieurs autres, </a:t>
            </a:r>
            <a:r>
              <a:rPr lang="fr-CA" sz="1600" dirty="0">
                <a:solidFill>
                  <a:srgbClr val="FF0000"/>
                </a:solidFill>
              </a:rPr>
              <a:t>suit désordonnément </a:t>
            </a:r>
            <a:r>
              <a:rPr lang="fr-CA" sz="1600" dirty="0"/>
              <a:t>cette personne sur une grande route;</a:t>
            </a:r>
          </a:p>
          <a:p>
            <a:pPr marL="742950" lvl="1" indent="-285750">
              <a:buFont typeface="Arial" panose="020B0604020202020204" pitchFamily="34" charset="0"/>
              <a:buChar char="•"/>
            </a:pPr>
            <a:r>
              <a:rPr lang="fr-CA" sz="1600" dirty="0"/>
              <a:t>f) cerne ou </a:t>
            </a:r>
            <a:r>
              <a:rPr lang="fr-CA" sz="1600" dirty="0">
                <a:solidFill>
                  <a:srgbClr val="FF0000"/>
                </a:solidFill>
              </a:rPr>
              <a:t>surveille</a:t>
            </a:r>
            <a:r>
              <a:rPr lang="fr-CA" sz="1600" dirty="0"/>
              <a:t> le lieu où cette personne réside, travaille, exerce son activité professionnelle ou se trouve;</a:t>
            </a:r>
          </a:p>
        </p:txBody>
      </p:sp>
    </p:spTree>
    <p:extLst>
      <p:ext uri="{BB962C8B-B14F-4D97-AF65-F5344CB8AC3E}">
        <p14:creationId xmlns:p14="http://schemas.microsoft.com/office/powerpoint/2010/main" val="1450841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Effets de l’internet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48</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Anonymat</a:t>
            </a:r>
          </a:p>
          <a:p>
            <a:r>
              <a:rPr lang="fr-CA" dirty="0"/>
              <a:t>Impersonnel, pas de contact direct</a:t>
            </a:r>
          </a:p>
          <a:p>
            <a:pPr lvl="1"/>
            <a:r>
              <a:rPr lang="fr-CA" dirty="0"/>
              <a:t>Moins de problèmes pour une personne timide</a:t>
            </a:r>
          </a:p>
          <a:p>
            <a:r>
              <a:rPr lang="fr-CA" dirty="0"/>
              <a:t>Disponibilité d’informations sur la victime dans réseaux sociaux, etc.</a:t>
            </a:r>
          </a:p>
          <a:p>
            <a:r>
              <a:rPr lang="fr-CA" dirty="0"/>
              <a:t>Plus encore d’informations si le délinquant réussit à pénétrer l’ordi ou le téléphone de la victime</a:t>
            </a:r>
          </a:p>
          <a:p>
            <a:r>
              <a:rPr lang="fr-CA" dirty="0"/>
              <a:t>Par contre, un policier peut facilement se substituer à la victime afin d’investigation</a:t>
            </a:r>
          </a:p>
        </p:txBody>
      </p:sp>
    </p:spTree>
    <p:extLst>
      <p:ext uri="{BB962C8B-B14F-4D97-AF65-F5344CB8AC3E}">
        <p14:creationId xmlns:p14="http://schemas.microsoft.com/office/powerpoint/2010/main" val="2171723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BA552-5025-1271-0738-30D6E8A562B6}"/>
              </a:ext>
            </a:extLst>
          </p:cNvPr>
          <p:cNvSpPr>
            <a:spLocks noGrp="1"/>
          </p:cNvSpPr>
          <p:nvPr>
            <p:ph type="title"/>
          </p:nvPr>
        </p:nvSpPr>
        <p:spPr/>
        <p:txBody>
          <a:bodyPr/>
          <a:lstStyle/>
          <a:p>
            <a:r>
              <a:rPr lang="fr-CA" dirty="0"/>
              <a:t>La loi contre la cyberintimidation</a:t>
            </a:r>
          </a:p>
        </p:txBody>
      </p:sp>
      <p:sp>
        <p:nvSpPr>
          <p:cNvPr id="3" name="Espace réservé du numéro de diapositive 2">
            <a:extLst>
              <a:ext uri="{FF2B5EF4-FFF2-40B4-BE49-F238E27FC236}">
                <a16:creationId xmlns:a16="http://schemas.microsoft.com/office/drawing/2014/main" id="{62046EB9-899C-D0AB-F063-4B31C3E23429}"/>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49</a:t>
            </a:fld>
            <a:endParaRPr lang="fr-CA">
              <a:solidFill>
                <a:srgbClr val="FFFFFF"/>
              </a:solidFill>
            </a:endParaRPr>
          </a:p>
        </p:txBody>
      </p:sp>
      <p:sp>
        <p:nvSpPr>
          <p:cNvPr id="4" name="Espace réservé du contenu 3">
            <a:extLst>
              <a:ext uri="{FF2B5EF4-FFF2-40B4-BE49-F238E27FC236}">
                <a16:creationId xmlns:a16="http://schemas.microsoft.com/office/drawing/2014/main" id="{4BB08566-95D6-3269-4C7A-B12D646FD09B}"/>
              </a:ext>
            </a:extLst>
          </p:cNvPr>
          <p:cNvSpPr>
            <a:spLocks noGrp="1"/>
          </p:cNvSpPr>
          <p:nvPr>
            <p:ph sz="quarter" idx="1"/>
          </p:nvPr>
        </p:nvSpPr>
        <p:spPr/>
        <p:txBody>
          <a:bodyPr/>
          <a:lstStyle/>
          <a:p>
            <a:r>
              <a:rPr lang="fr-CA" dirty="0">
                <a:hlinkClick r:id="rId2"/>
              </a:rPr>
              <a:t>https://www.canada.ca/fr/securite-publique-canada/campagnes/cyberintimidation/cyberintimidation-illegale.html</a:t>
            </a:r>
            <a:endParaRPr lang="fr-CA" dirty="0"/>
          </a:p>
        </p:txBody>
      </p:sp>
    </p:spTree>
    <p:extLst>
      <p:ext uri="{BB962C8B-B14F-4D97-AF65-F5344CB8AC3E}">
        <p14:creationId xmlns:p14="http://schemas.microsoft.com/office/powerpoint/2010/main" val="24769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5.2 La pornographie juvénile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a:t>
            </a:fld>
            <a:endParaRPr lang="fr-CA">
              <a:solidFill>
                <a:srgbClr val="FFFFFF"/>
              </a:solidFill>
            </a:endParaRPr>
          </a:p>
        </p:txBody>
      </p:sp>
      <p:sp>
        <p:nvSpPr>
          <p:cNvPr id="4" name="Espace réservé du contenu 3"/>
          <p:cNvSpPr>
            <a:spLocks noGrp="1"/>
          </p:cNvSpPr>
          <p:nvPr>
            <p:ph sz="quarter" idx="1"/>
          </p:nvPr>
        </p:nvSpPr>
        <p:spPr>
          <a:xfrm>
            <a:off x="612648" y="1600200"/>
            <a:ext cx="7847784" cy="4495800"/>
          </a:xfrm>
        </p:spPr>
        <p:txBody>
          <a:bodyPr/>
          <a:lstStyle/>
          <a:p>
            <a:r>
              <a:rPr lang="fr-CA" dirty="0"/>
              <a:t>Difficile à croire, mais il y a beaucoup de personnes qui sont presque intoxiquées à la porno juvénile</a:t>
            </a:r>
          </a:p>
          <a:p>
            <a:r>
              <a:rPr lang="fr-CA" dirty="0"/>
              <a:t>Ceci crée des risques et conséquences très graves pour les mineurs</a:t>
            </a:r>
          </a:p>
          <a:p>
            <a:r>
              <a:rPr lang="fr-CA" dirty="0"/>
              <a:t>Pour cette raisons, les lois cherchent à bloquer tous les comportement reliés</a:t>
            </a:r>
          </a:p>
        </p:txBody>
      </p:sp>
    </p:spTree>
    <p:extLst>
      <p:ext uri="{BB962C8B-B14F-4D97-AF65-F5344CB8AC3E}">
        <p14:creationId xmlns:p14="http://schemas.microsoft.com/office/powerpoint/2010/main" val="2028537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6.3 Voyeurisme informatique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50</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 criminel observe ou enregistre une personne </a:t>
            </a:r>
            <a:r>
              <a:rPr lang="fr-CA" i="1" dirty="0"/>
              <a:t>dans un environnement privé</a:t>
            </a:r>
          </a:p>
          <a:p>
            <a:pPr lvl="1"/>
            <a:r>
              <a:rPr lang="fr-CA" dirty="0"/>
              <a:t>Même si la victime n’est pas identifiable</a:t>
            </a:r>
          </a:p>
          <a:p>
            <a:r>
              <a:rPr lang="fr-CA" dirty="0"/>
              <a:t>Facilitations du moyen informatique</a:t>
            </a:r>
          </a:p>
          <a:p>
            <a:pPr lvl="1"/>
            <a:r>
              <a:rPr lang="fr-CA" dirty="0"/>
              <a:t>À distance, pas de contact personnel</a:t>
            </a:r>
          </a:p>
          <a:p>
            <a:pPr lvl="2"/>
            <a:r>
              <a:rPr lang="fr-CA" dirty="0"/>
              <a:t>P.ex. à travers un téléphone cellulaire</a:t>
            </a:r>
          </a:p>
          <a:p>
            <a:pPr lvl="1"/>
            <a:r>
              <a:rPr lang="fr-CA" dirty="0"/>
              <a:t>Facilite </a:t>
            </a:r>
            <a:r>
              <a:rPr lang="fr-CA" i="1" dirty="0"/>
              <a:t>le partage et la distribution de matériel obtenu</a:t>
            </a:r>
          </a:p>
          <a:p>
            <a:pPr lvl="2"/>
            <a:r>
              <a:rPr lang="fr-CA" dirty="0"/>
              <a:t>Ce partage et distribution sont aussi des infractions</a:t>
            </a:r>
          </a:p>
        </p:txBody>
      </p:sp>
      <p:pic>
        <p:nvPicPr>
          <p:cNvPr id="8" name="Image 7"/>
          <p:cNvPicPr>
            <a:picLocks noChangeAspect="1"/>
          </p:cNvPicPr>
          <p:nvPr/>
        </p:nvPicPr>
        <p:blipFill>
          <a:blip r:embed="rId2"/>
          <a:stretch>
            <a:fillRect/>
          </a:stretch>
        </p:blipFill>
        <p:spPr>
          <a:xfrm>
            <a:off x="7812360" y="53593"/>
            <a:ext cx="836402" cy="1218629"/>
          </a:xfrm>
          <a:prstGeom prst="rect">
            <a:avLst/>
          </a:prstGeom>
        </p:spPr>
      </p:pic>
    </p:spTree>
    <p:extLst>
      <p:ext uri="{BB962C8B-B14F-4D97-AF65-F5344CB8AC3E}">
        <p14:creationId xmlns:p14="http://schemas.microsoft.com/office/powerpoint/2010/main" val="2941885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Aspects criminels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Infraction contre la protection de l’intimité (</a:t>
            </a:r>
            <a:r>
              <a:rPr lang="fr-CA" dirty="0" err="1"/>
              <a:t>privacy</a:t>
            </a:r>
            <a:r>
              <a:rPr lang="fr-CA" dirty="0"/>
              <a:t>)</a:t>
            </a:r>
          </a:p>
          <a:p>
            <a:r>
              <a:rPr lang="fr-CA" dirty="0"/>
              <a:t>Infraction de type sexuel</a:t>
            </a:r>
          </a:p>
          <a:p>
            <a:pPr lvl="1"/>
            <a:r>
              <a:rPr lang="fr-CA" dirty="0"/>
              <a:t>Exploitation sexuelle d’une personne</a:t>
            </a:r>
          </a:p>
          <a:p>
            <a:pPr lvl="2"/>
            <a:r>
              <a:rPr lang="fr-CA" dirty="0"/>
              <a:t>Indicateur d’un désordre sexuel qui pourrait conduire à autres infractions plus graves</a:t>
            </a:r>
          </a:p>
        </p:txBody>
      </p:sp>
    </p:spTree>
    <p:extLst>
      <p:ext uri="{BB962C8B-B14F-4D97-AF65-F5344CB8AC3E}">
        <p14:creationId xmlns:p14="http://schemas.microsoft.com/office/powerpoint/2010/main" val="3393676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45FB9-7037-4238-A6C2-970574ACE537}"/>
              </a:ext>
            </a:extLst>
          </p:cNvPr>
          <p:cNvSpPr>
            <a:spLocks noGrp="1"/>
          </p:cNvSpPr>
          <p:nvPr>
            <p:ph type="title"/>
          </p:nvPr>
        </p:nvSpPr>
        <p:spPr/>
        <p:txBody>
          <a:bodyPr/>
          <a:lstStyle/>
          <a:p>
            <a:r>
              <a:rPr lang="fr-CA" dirty="0"/>
              <a:t>Code criminel: voyeurisme</a:t>
            </a:r>
          </a:p>
        </p:txBody>
      </p:sp>
      <p:sp>
        <p:nvSpPr>
          <p:cNvPr id="3" name="Espace réservé du numéro de diapositive 2">
            <a:extLst>
              <a:ext uri="{FF2B5EF4-FFF2-40B4-BE49-F238E27FC236}">
                <a16:creationId xmlns:a16="http://schemas.microsoft.com/office/drawing/2014/main" id="{EBFB9FBD-D156-4681-859C-BB8E867B274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52</a:t>
            </a:fld>
            <a:endParaRPr lang="fr-CA">
              <a:solidFill>
                <a:srgbClr val="FFFFFF"/>
              </a:solidFill>
            </a:endParaRPr>
          </a:p>
        </p:txBody>
      </p:sp>
      <p:sp>
        <p:nvSpPr>
          <p:cNvPr id="4" name="Espace réservé du contenu 3">
            <a:extLst>
              <a:ext uri="{FF2B5EF4-FFF2-40B4-BE49-F238E27FC236}">
                <a16:creationId xmlns:a16="http://schemas.microsoft.com/office/drawing/2014/main" id="{3A546175-D3EF-4B00-9CB1-5786D4743D10}"/>
              </a:ext>
            </a:extLst>
          </p:cNvPr>
          <p:cNvSpPr>
            <a:spLocks noGrp="1"/>
          </p:cNvSpPr>
          <p:nvPr>
            <p:ph sz="quarter" idx="1"/>
          </p:nvPr>
        </p:nvSpPr>
        <p:spPr/>
        <p:txBody>
          <a:bodyPr>
            <a:normAutofit fontScale="62500" lnSpcReduction="20000"/>
          </a:bodyPr>
          <a:lstStyle/>
          <a:p>
            <a:r>
              <a:rPr lang="fr-CA" b="1" dirty="0"/>
              <a:t>162</a:t>
            </a:r>
            <a:r>
              <a:rPr lang="fr-CA" dirty="0"/>
              <a:t> </a:t>
            </a:r>
            <a:r>
              <a:rPr lang="fr-CA" b="1" dirty="0"/>
              <a:t>(1)</a:t>
            </a:r>
            <a:r>
              <a:rPr lang="fr-CA" dirty="0"/>
              <a:t> Commet une infraction quiconque, subrepticement, </a:t>
            </a:r>
            <a:r>
              <a:rPr lang="fr-CA" dirty="0">
                <a:solidFill>
                  <a:srgbClr val="FF0000"/>
                </a:solidFill>
              </a:rPr>
              <a:t>observe, notamment par des moyens mécaniques ou électroniques,</a:t>
            </a:r>
            <a:r>
              <a:rPr lang="fr-CA" dirty="0"/>
              <a:t> une personne — ou produit un enregistrement visuel d’une personne — se trouvant dans </a:t>
            </a:r>
            <a:r>
              <a:rPr lang="fr-CA" dirty="0">
                <a:solidFill>
                  <a:srgbClr val="FF0000"/>
                </a:solidFill>
              </a:rPr>
              <a:t>des circonstances pour lesquelles il existe une attente raisonnable de protection en matière de vie privée</a:t>
            </a:r>
            <a:r>
              <a:rPr lang="fr-CA" dirty="0"/>
              <a:t>, dans l’un des cas suivants :</a:t>
            </a:r>
          </a:p>
          <a:p>
            <a:pPr lvl="1"/>
            <a:r>
              <a:rPr lang="fr-CA" b="1" dirty="0"/>
              <a:t>a)</a:t>
            </a:r>
            <a:r>
              <a:rPr lang="fr-CA" dirty="0"/>
              <a:t> la personne est dans un lieu où il est raisonnable de s’attendre à ce qu’une personne soit nue, expose ses seins, ses organes génitaux ou sa région anale ou se livre à une activité sexuelle explicite;</a:t>
            </a:r>
          </a:p>
          <a:p>
            <a:pPr lvl="1"/>
            <a:r>
              <a:rPr lang="fr-CA" b="1" dirty="0"/>
              <a:t>b)</a:t>
            </a:r>
            <a:r>
              <a:rPr lang="fr-CA" dirty="0"/>
              <a:t> la personne est nue, expose ses seins, ses organes génitaux ou sa région anale ou se livre à une activité sexuelle explicite, et l’observation ou l’enregistrement est fait dans le dessein d’ainsi observer ou enregistrer une personne;</a:t>
            </a:r>
          </a:p>
          <a:p>
            <a:pPr lvl="1"/>
            <a:r>
              <a:rPr lang="fr-CA" b="1" dirty="0"/>
              <a:t>c)</a:t>
            </a:r>
            <a:r>
              <a:rPr lang="fr-CA" dirty="0"/>
              <a:t> l’observation ou l’enregistrement est fait dans un but sexuel.</a:t>
            </a:r>
          </a:p>
          <a:p>
            <a:pPr marL="365760" lvl="1" indent="0">
              <a:buNone/>
            </a:pPr>
            <a:r>
              <a:rPr lang="fr-CA" dirty="0"/>
              <a:t>…</a:t>
            </a:r>
          </a:p>
          <a:p>
            <a:r>
              <a:rPr lang="fr-CA" b="1" dirty="0"/>
              <a:t>(4)</a:t>
            </a:r>
            <a:r>
              <a:rPr lang="fr-CA" dirty="0"/>
              <a:t> Commet une infraction quiconque </a:t>
            </a:r>
            <a:r>
              <a:rPr lang="fr-CA" dirty="0">
                <a:solidFill>
                  <a:srgbClr val="FF0000"/>
                </a:solidFill>
              </a:rPr>
              <a:t>imprime, copie, publie, distribue, met en circulation, vend ou rend accessible </a:t>
            </a:r>
            <a:r>
              <a:rPr lang="fr-CA" dirty="0"/>
              <a:t>un enregistrement ou en fait la publicité, ou l’a en sa possession en vue de l’imprimer, de le copier, de le publier, de le distribuer, de le mettre en circulation, de le vendre, de le rendre accessible ou d’en faire la publicité, sachant qu’il a été obtenu par la perpétration de l’infraction prévue au paragraphe (1).</a:t>
            </a:r>
          </a:p>
          <a:p>
            <a:endParaRPr lang="fr-CA" dirty="0"/>
          </a:p>
        </p:txBody>
      </p:sp>
    </p:spTree>
    <p:extLst>
      <p:ext uri="{BB962C8B-B14F-4D97-AF65-F5344CB8AC3E}">
        <p14:creationId xmlns:p14="http://schemas.microsoft.com/office/powerpoint/2010/main" val="3625814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CFAE0-8E0A-DD96-E04D-4843738B9C57}"/>
              </a:ext>
            </a:extLst>
          </p:cNvPr>
          <p:cNvSpPr>
            <a:spLocks noGrp="1"/>
          </p:cNvSpPr>
          <p:nvPr>
            <p:ph type="title"/>
          </p:nvPr>
        </p:nvSpPr>
        <p:spPr/>
        <p:txBody>
          <a:bodyPr/>
          <a:lstStyle/>
          <a:p>
            <a:r>
              <a:rPr lang="fr-CA" dirty="0"/>
              <a:t>Publication d’images intimes</a:t>
            </a:r>
          </a:p>
        </p:txBody>
      </p:sp>
      <p:sp>
        <p:nvSpPr>
          <p:cNvPr id="3" name="Espace réservé du numéro de diapositive 2">
            <a:extLst>
              <a:ext uri="{FF2B5EF4-FFF2-40B4-BE49-F238E27FC236}">
                <a16:creationId xmlns:a16="http://schemas.microsoft.com/office/drawing/2014/main" id="{DAB51CBA-A084-8B04-0A56-B455C9D11B61}"/>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53</a:t>
            </a:fld>
            <a:endParaRPr lang="fr-CA">
              <a:solidFill>
                <a:srgbClr val="FFFFFF"/>
              </a:solidFill>
            </a:endParaRPr>
          </a:p>
        </p:txBody>
      </p:sp>
      <p:sp>
        <p:nvSpPr>
          <p:cNvPr id="5" name="Rectangle 1">
            <a:extLst>
              <a:ext uri="{FF2B5EF4-FFF2-40B4-BE49-F238E27FC236}">
                <a16:creationId xmlns:a16="http://schemas.microsoft.com/office/drawing/2014/main" id="{5D2F498F-7491-49B6-D5C2-03E689B3DBE6}"/>
              </a:ext>
            </a:extLst>
          </p:cNvPr>
          <p:cNvSpPr>
            <a:spLocks noGrp="1" noChangeArrowheads="1"/>
          </p:cNvSpPr>
          <p:nvPr>
            <p:ph sz="quarter" idx="1"/>
          </p:nvPr>
        </p:nvSpPr>
        <p:spPr bwMode="auto">
          <a:xfrm>
            <a:off x="612648" y="1815425"/>
            <a:ext cx="7127704"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fr-FR" altLang="fr-FR"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162.1</a:t>
            </a:r>
            <a:r>
              <a:rPr kumimoji="0" lang="fr-FR" altLang="fr-FR" sz="1400" b="0" i="0" u="none" strike="noStrike" cap="none" normalizeH="0" baseline="0" dirty="0">
                <a:ln>
                  <a:noFill/>
                </a:ln>
                <a:solidFill>
                  <a:schemeClr val="tx1"/>
                </a:solidFill>
                <a:effectLst/>
                <a:latin typeface="Arial" panose="020B0604020202020204" pitchFamily="34" charset="0"/>
              </a:rPr>
              <a:t> (1) Quiconque sciemment publie, distribue, transmet, vend ou rend accessible une </a:t>
            </a:r>
            <a:r>
              <a:rPr kumimoji="0" lang="fr-FR" altLang="fr-FR" sz="1400" b="0" i="0" u="none" strike="noStrike" cap="none" normalizeH="0" baseline="0" dirty="0">
                <a:ln>
                  <a:noFill/>
                </a:ln>
                <a:solidFill>
                  <a:srgbClr val="FF0000"/>
                </a:solidFill>
                <a:effectLst/>
                <a:latin typeface="Arial" panose="020B0604020202020204" pitchFamily="34" charset="0"/>
              </a:rPr>
              <a:t>image intime </a:t>
            </a:r>
            <a:r>
              <a:rPr kumimoji="0" lang="fr-FR" altLang="fr-FR" sz="1400" b="0" i="0" u="none" strike="noStrike" cap="none" normalizeH="0" baseline="0" dirty="0">
                <a:ln>
                  <a:noFill/>
                </a:ln>
                <a:solidFill>
                  <a:schemeClr val="tx1"/>
                </a:solidFill>
                <a:effectLst/>
                <a:latin typeface="Arial" panose="020B0604020202020204" pitchFamily="34" charset="0"/>
              </a:rPr>
              <a:t>d’une personne, ou en fait la publicité, sachant que cette personne n’y a pas consenti ou sans se soucier de savoir si elle y a consenti ou non, est coupable :</a:t>
            </a: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400" dirty="0">
                <a:latin typeface="Arial" panose="020B0604020202020204" pitchFamily="34" charset="0"/>
              </a:rPr>
              <a:t>….</a:t>
            </a:r>
            <a:endParaRPr kumimoji="0" lang="fr-FR" altLang="fr-F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rPr>
              <a:t>Définition de </a:t>
            </a:r>
            <a:r>
              <a:rPr kumimoji="0" lang="fr-FR" altLang="fr-FR" sz="1400" b="0" i="1" u="none" strike="noStrike" cap="none" normalizeH="0" baseline="0" dirty="0">
                <a:ln>
                  <a:noFill/>
                </a:ln>
                <a:solidFill>
                  <a:srgbClr val="FF0000"/>
                </a:solidFill>
                <a:effectLst/>
                <a:latin typeface="Arial" panose="020B0604020202020204" pitchFamily="34" charset="0"/>
              </a:rPr>
              <a:t>image intime</a:t>
            </a:r>
            <a:endParaRPr kumimoji="0" lang="fr-FR" altLang="fr-FR" sz="14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rPr>
              <a:t>(2) Au présent article, </a:t>
            </a:r>
            <a:r>
              <a:rPr kumimoji="0" lang="fr-FR" altLang="fr-FR" sz="1400" b="0" i="1" u="none" strike="noStrike" cap="none" normalizeH="0" baseline="0" dirty="0">
                <a:ln>
                  <a:noFill/>
                </a:ln>
                <a:solidFill>
                  <a:schemeClr val="tx1"/>
                </a:solidFill>
                <a:effectLst/>
                <a:latin typeface="Arial" panose="020B0604020202020204" pitchFamily="34" charset="0"/>
              </a:rPr>
              <a:t>image intime</a:t>
            </a:r>
            <a:r>
              <a:rPr kumimoji="0" lang="fr-FR" altLang="fr-FR" sz="1400" b="0" i="0" u="none" strike="noStrike" cap="none" normalizeH="0" baseline="0" dirty="0">
                <a:ln>
                  <a:noFill/>
                </a:ln>
                <a:solidFill>
                  <a:schemeClr val="tx1"/>
                </a:solidFill>
                <a:effectLst/>
                <a:latin typeface="Arial" panose="020B0604020202020204" pitchFamily="34" charset="0"/>
              </a:rPr>
              <a:t> s’entend d’un enregistrement visuel  —  photographique, filmé, vidéo ou autre  —  d’une personne, réalisé par tout moyen, où celle-ci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rPr>
              <a:t>a) y figure nue, exposant ses seins, ses organes génitaux ou sa région anale ou se livrant à une activité sexuelle explicite;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rPr>
              <a:t>b) se trouvait, lors de la réalisation de cet enregistrement, dans des circonstances pour lesquelles il existe une </a:t>
            </a:r>
            <a:r>
              <a:rPr kumimoji="0" lang="fr-FR" altLang="fr-FR" sz="1400" b="0" i="0" u="none" strike="noStrike" cap="none" normalizeH="0" baseline="0" dirty="0">
                <a:ln>
                  <a:noFill/>
                </a:ln>
                <a:solidFill>
                  <a:srgbClr val="FF0000"/>
                </a:solidFill>
                <a:effectLst/>
                <a:latin typeface="Arial" panose="020B0604020202020204" pitchFamily="34" charset="0"/>
              </a:rPr>
              <a:t>attente raisonnable de protection</a:t>
            </a:r>
            <a:r>
              <a:rPr kumimoji="0" lang="fr-FR" altLang="fr-FR" sz="1400" b="0" i="0" u="none" strike="noStrike" cap="none" normalizeH="0" baseline="0" dirty="0">
                <a:ln>
                  <a:noFill/>
                </a:ln>
                <a:solidFill>
                  <a:schemeClr val="tx1"/>
                </a:solidFill>
                <a:effectLst/>
                <a:latin typeface="Arial" panose="020B0604020202020204" pitchFamily="34" charset="0"/>
              </a:rPr>
              <a:t> en matière de vie privée;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rPr>
              <a:t>c) a toujours cette attente raisonnable de protection en matière de vie privée à l’égard de l’enregistrement au moment de la perpétration de l’infraction.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Arial" panose="020B0604020202020204" pitchFamily="34" charset="0"/>
              </a:rPr>
              <a:t>(3) Nul ne peut être déclaré coupable d’une infraction visée au présent article si les actes qui constitueraient l’infraction ont servi le bien public et n’ont pas outrepassé ce qui a servi celui-ci.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0707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Point de réflexion: différences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54</a:t>
            </a:fld>
            <a:endParaRPr lang="fr-CA">
              <a:solidFill>
                <a:srgbClr val="FFFFFF"/>
              </a:solidFill>
            </a:endParaRPr>
          </a:p>
        </p:txBody>
      </p:sp>
      <p:sp>
        <p:nvSpPr>
          <p:cNvPr id="4" name="Espace réservé du contenu 3"/>
          <p:cNvSpPr>
            <a:spLocks noGrp="1"/>
          </p:cNvSpPr>
          <p:nvPr>
            <p:ph sz="quarter" idx="1"/>
          </p:nvPr>
        </p:nvSpPr>
        <p:spPr/>
        <p:txBody>
          <a:bodyPr>
            <a:normAutofit fontScale="55000" lnSpcReduction="20000"/>
          </a:bodyPr>
          <a:lstStyle/>
          <a:p>
            <a:r>
              <a:rPr lang="fr-CA" dirty="0"/>
              <a:t>Leurre:</a:t>
            </a:r>
          </a:p>
          <a:p>
            <a:pPr lvl="1"/>
            <a:r>
              <a:rPr lang="fr-CA" dirty="0"/>
              <a:t>Victime est un mineur</a:t>
            </a:r>
          </a:p>
          <a:p>
            <a:pPr lvl="1"/>
            <a:r>
              <a:rPr lang="fr-CA" dirty="0"/>
              <a:t>Comportement persuasif pour établir confiance</a:t>
            </a:r>
          </a:p>
          <a:p>
            <a:pPr lvl="1"/>
            <a:r>
              <a:rPr lang="fr-CA" dirty="0"/>
              <a:t>But final: infraction sexuelle ou enlèvement</a:t>
            </a:r>
          </a:p>
          <a:p>
            <a:r>
              <a:rPr lang="fr-CA" dirty="0"/>
              <a:t>Harcèlement</a:t>
            </a:r>
          </a:p>
          <a:p>
            <a:pPr lvl="1"/>
            <a:r>
              <a:rPr lang="fr-CA" dirty="0"/>
              <a:t>Victime mineur ou majeur</a:t>
            </a:r>
          </a:p>
          <a:p>
            <a:pPr lvl="1"/>
            <a:r>
              <a:rPr lang="fr-CA" dirty="0"/>
              <a:t>Comportement menaçant répété</a:t>
            </a:r>
          </a:p>
          <a:p>
            <a:pPr lvl="1"/>
            <a:r>
              <a:rPr lang="fr-CA" dirty="0"/>
              <a:t>But final: causer une crainte</a:t>
            </a:r>
          </a:p>
          <a:p>
            <a:r>
              <a:rPr lang="fr-CA" dirty="0"/>
              <a:t>Intimidation - </a:t>
            </a:r>
            <a:r>
              <a:rPr lang="fr-CA" dirty="0" err="1"/>
              <a:t>bullying</a:t>
            </a:r>
            <a:endParaRPr lang="fr-CA" dirty="0"/>
          </a:p>
          <a:p>
            <a:pPr lvl="1"/>
            <a:r>
              <a:rPr lang="fr-CA" dirty="0"/>
              <a:t>Semblable à l’harcèlement, mais pour contrôler</a:t>
            </a:r>
          </a:p>
          <a:p>
            <a:pPr lvl="1"/>
            <a:r>
              <a:rPr lang="fr-CA" dirty="0"/>
              <a:t>Le contraindre à faire ou ne pas faire quelque chose</a:t>
            </a:r>
          </a:p>
          <a:p>
            <a:pPr lvl="1"/>
            <a:r>
              <a:rPr lang="fr-CA" dirty="0"/>
              <a:t>Normalement dans un contexte social</a:t>
            </a:r>
          </a:p>
          <a:p>
            <a:r>
              <a:rPr lang="fr-CA" dirty="0"/>
              <a:t>Voyeurisme</a:t>
            </a:r>
          </a:p>
          <a:p>
            <a:pPr lvl="1"/>
            <a:r>
              <a:rPr lang="fr-CA" dirty="0"/>
              <a:t>Victime mineur ou majeur</a:t>
            </a:r>
          </a:p>
          <a:p>
            <a:pPr lvl="1"/>
            <a:r>
              <a:rPr lang="fr-CA" dirty="0"/>
              <a:t>Comportement invasif de la vie privée</a:t>
            </a:r>
          </a:p>
          <a:p>
            <a:pPr lvl="1"/>
            <a:r>
              <a:rPr lang="fr-CA" dirty="0"/>
              <a:t>But final: visionner ou enregistrer</a:t>
            </a:r>
          </a:p>
          <a:p>
            <a:pPr lvl="1"/>
            <a:r>
              <a:rPr lang="fr-CA" dirty="0"/>
              <a:t>Le voyeurisme pourrait être le but du leurre</a:t>
            </a:r>
          </a:p>
          <a:p>
            <a:endParaRPr lang="fr-CA" dirty="0"/>
          </a:p>
        </p:txBody>
      </p:sp>
    </p:spTree>
    <p:extLst>
      <p:ext uri="{BB962C8B-B14F-4D97-AF65-F5344CB8AC3E}">
        <p14:creationId xmlns:p14="http://schemas.microsoft.com/office/powerpoint/2010/main" val="296171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6.4 Doxing (ou Doxxing)</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55</a:t>
            </a:fld>
            <a:endParaRPr lang="fr-CA">
              <a:solidFill>
                <a:srgbClr val="FFFFFF"/>
              </a:solidFill>
            </a:endParaRPr>
          </a:p>
        </p:txBody>
      </p:sp>
      <p:sp>
        <p:nvSpPr>
          <p:cNvPr id="4" name="Espace réservé du contenu 3"/>
          <p:cNvSpPr>
            <a:spLocks noGrp="1"/>
          </p:cNvSpPr>
          <p:nvPr>
            <p:ph sz="quarter" idx="1"/>
          </p:nvPr>
        </p:nvSpPr>
        <p:spPr>
          <a:xfrm>
            <a:off x="577802" y="1597659"/>
            <a:ext cx="8153400" cy="4495800"/>
          </a:xfrm>
        </p:spPr>
        <p:txBody>
          <a:bodyPr>
            <a:normAutofit fontScale="32500" lnSpcReduction="20000"/>
          </a:bodyPr>
          <a:lstStyle/>
          <a:p>
            <a:r>
              <a:rPr lang="fr-CA" sz="5500" dirty="0"/>
              <a:t>Accumuler, investiguer les documents et informations d’un sujet, dans le but de les publier plus tard pour lui nuire</a:t>
            </a:r>
          </a:p>
          <a:p>
            <a:r>
              <a:rPr lang="fr-CA" sz="5500" dirty="0"/>
              <a:t>P.ex. sur les réseaux sociaux</a:t>
            </a:r>
          </a:p>
          <a:p>
            <a:pPr lvl="1"/>
            <a:r>
              <a:rPr lang="fr-CA" sz="5500" dirty="0"/>
              <a:t>Adresse, no de téléphone, No d’assurance sociale, No de carte de crédit, habitudes, opinions, informations sur sa famille,  etc.</a:t>
            </a:r>
          </a:p>
          <a:p>
            <a:r>
              <a:rPr lang="fr-CA" sz="5500" dirty="0"/>
              <a:t>Le mot vient de ‘docs’ ou ‘documents’</a:t>
            </a:r>
          </a:p>
          <a:p>
            <a:r>
              <a:rPr lang="fr-CA" sz="5500" dirty="0"/>
              <a:t>Les informations pourraient être toutes vraies, dans ce cas ce n’est pas une diffamation!</a:t>
            </a:r>
          </a:p>
          <a:p>
            <a:r>
              <a:rPr lang="fr-CA" sz="5500" dirty="0"/>
              <a:t>C’est un attentat à la vie privée, plus difficilement punissable</a:t>
            </a:r>
          </a:p>
          <a:p>
            <a:r>
              <a:rPr lang="fr-CA" sz="5500" dirty="0"/>
              <a:t>Aussi utilisé par des employés mécontents</a:t>
            </a:r>
          </a:p>
          <a:p>
            <a:pPr lvl="1"/>
            <a:r>
              <a:rPr lang="fr-CA" sz="5500" dirty="0"/>
              <a:t>Accumuler des documents dans l’intention de possiblement les publier plus tard</a:t>
            </a:r>
          </a:p>
          <a:p>
            <a:r>
              <a:rPr lang="fr-CA" sz="5500" b="1" dirty="0"/>
              <a:t>Pas criminel en soi</a:t>
            </a:r>
            <a:r>
              <a:rPr lang="fr-CA" sz="5500" dirty="0"/>
              <a:t>, peut conduire à des actes criminels plus tard</a:t>
            </a:r>
          </a:p>
          <a:p>
            <a:pPr lvl="1"/>
            <a:r>
              <a:rPr lang="fr-CA" sz="5500" dirty="0"/>
              <a:t>Intimidation, harcèlement, extorsion</a:t>
            </a:r>
          </a:p>
          <a:p>
            <a:pPr marL="0" indent="0">
              <a:buNone/>
            </a:pPr>
            <a:endParaRPr lang="fr-CA" sz="3800" dirty="0"/>
          </a:p>
          <a:p>
            <a:pPr marL="365760" lvl="1" indent="0">
              <a:buNone/>
            </a:pPr>
            <a:endParaRPr lang="fr-CA" dirty="0"/>
          </a:p>
          <a:p>
            <a:pPr marL="0" indent="0">
              <a:buNone/>
            </a:pPr>
            <a:br>
              <a:rPr lang="fr-CA" dirty="0"/>
            </a:br>
            <a:endParaRPr lang="fr-CA" dirty="0"/>
          </a:p>
        </p:txBody>
      </p:sp>
      <p:pic>
        <p:nvPicPr>
          <p:cNvPr id="2050" name="Picture 2" descr="alt=&quot;Documents Clipart&quot; title=&quot;Documents Clipart&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085184"/>
            <a:ext cx="1280922" cy="12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59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a:t>Doxing</a:t>
            </a:r>
            <a:r>
              <a:rPr lang="fr-CA" dirty="0"/>
              <a:t>, Raisons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56</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Pas d’avantage économique immédiat attendu, mais plutôt une satisfaction ‘morale’ ou politique:</a:t>
            </a:r>
          </a:p>
          <a:p>
            <a:pPr lvl="1"/>
            <a:r>
              <a:rPr lang="fr-CA" dirty="0"/>
              <a:t>Compétition: se mettre dans une situation de supériorité par rapport à la victime, lui montrer qu’elle est vulnérable, la plonger dans le ridicule</a:t>
            </a:r>
          </a:p>
          <a:p>
            <a:pPr lvl="2"/>
            <a:r>
              <a:rPr lang="fr-CA" dirty="0"/>
              <a:t>intimidation</a:t>
            </a:r>
          </a:p>
          <a:p>
            <a:pPr lvl="1"/>
            <a:r>
              <a:rPr lang="fr-CA" dirty="0"/>
              <a:t>Revanche, p.ex. d’une injustice que la victime pourrait avoir commis dans le point de vue du responsable</a:t>
            </a:r>
          </a:p>
          <a:p>
            <a:pPr lvl="1"/>
            <a:r>
              <a:rPr lang="fr-CA" dirty="0"/>
              <a:t>Politique: obtenir un avantage politique par rapport à la victime, dévoilant des faits qui pourraient mettre en question sa réputation</a:t>
            </a:r>
          </a:p>
          <a:p>
            <a:pPr lvl="1"/>
            <a:r>
              <a:rPr lang="fr-CA" dirty="0"/>
              <a:t>Exposer la victime à des actions criminelles ultérieures, </a:t>
            </a:r>
            <a:r>
              <a:rPr lang="fr-CA" dirty="0" err="1"/>
              <a:t>pex</a:t>
            </a:r>
            <a:r>
              <a:rPr lang="fr-CA" dirty="0"/>
              <a:t> de tiers</a:t>
            </a:r>
          </a:p>
          <a:p>
            <a:pPr lvl="1"/>
            <a:endParaRPr lang="fr-CA" dirty="0"/>
          </a:p>
          <a:p>
            <a:pPr lvl="1"/>
            <a:endParaRPr lang="fr-CA" dirty="0"/>
          </a:p>
        </p:txBody>
      </p:sp>
    </p:spTree>
    <p:extLst>
      <p:ext uri="{BB962C8B-B14F-4D97-AF65-F5344CB8AC3E}">
        <p14:creationId xmlns:p14="http://schemas.microsoft.com/office/powerpoint/2010/main" val="2811179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 en savoir plus sur le </a:t>
            </a:r>
            <a:r>
              <a:rPr lang="fr-CA" dirty="0" err="1"/>
              <a:t>doxing</a:t>
            </a:r>
            <a:endParaRPr lang="fr-CA" dirty="0"/>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hlinkClick r:id="rId2"/>
              </a:rPr>
              <a:t>http://www.lemonde.fr/pixels/article/2017/11/21/doxing-pourquoi-certains-internautes-divulguent-les-donnees-privees-de-leurs-cibles_5218143_4408996.html</a:t>
            </a:r>
            <a:endParaRPr lang="fr-CA" dirty="0"/>
          </a:p>
        </p:txBody>
      </p:sp>
    </p:spTree>
    <p:extLst>
      <p:ext uri="{BB962C8B-B14F-4D97-AF65-F5344CB8AC3E}">
        <p14:creationId xmlns:p14="http://schemas.microsoft.com/office/powerpoint/2010/main" val="3672345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6.5 </a:t>
            </a:r>
            <a:r>
              <a:rPr lang="fr-CA" dirty="0" err="1"/>
              <a:t>Sextos</a:t>
            </a:r>
            <a:r>
              <a:rPr lang="fr-CA" dirty="0"/>
              <a:t>, Sexting</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58</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Envoi ou réception d'images de nature sexuelle, reliées à la victime, souvent par l’intermédiaire d'un téléphone portable</a:t>
            </a:r>
          </a:p>
          <a:p>
            <a:r>
              <a:rPr lang="fr-CA" dirty="0"/>
              <a:t>La victime peut développer un sentiment d’honte, d’exclusion ou culpabilité</a:t>
            </a:r>
          </a:p>
          <a:p>
            <a:pPr lvl="2"/>
            <a:r>
              <a:rPr lang="fr-CA" dirty="0"/>
              <a:t>But: harcèlement, intimidation, extorsion</a:t>
            </a:r>
          </a:p>
        </p:txBody>
      </p:sp>
    </p:spTree>
    <p:extLst>
      <p:ext uri="{BB962C8B-B14F-4D97-AF65-F5344CB8AC3E}">
        <p14:creationId xmlns:p14="http://schemas.microsoft.com/office/powerpoint/2010/main" val="1407029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ACDE4-8F77-0F2D-0544-BD094D631A90}"/>
              </a:ext>
            </a:extLst>
          </p:cNvPr>
          <p:cNvSpPr>
            <a:spLocks noGrp="1"/>
          </p:cNvSpPr>
          <p:nvPr>
            <p:ph type="title"/>
          </p:nvPr>
        </p:nvSpPr>
        <p:spPr/>
        <p:txBody>
          <a:bodyPr>
            <a:noAutofit/>
          </a:bodyPr>
          <a:lstStyle/>
          <a:p>
            <a:r>
              <a:rPr lang="fr-CA" sz="3200" dirty="0"/>
              <a:t>6.6 </a:t>
            </a:r>
            <a:r>
              <a:rPr lang="fr-CA" sz="2800" dirty="0"/>
              <a:t>Autres lois pour la moralité</a:t>
            </a:r>
            <a:endParaRPr lang="fr-CA" sz="3200" dirty="0"/>
          </a:p>
        </p:txBody>
      </p:sp>
      <p:sp>
        <p:nvSpPr>
          <p:cNvPr id="3" name="Espace réservé du numéro de diapositive 2">
            <a:extLst>
              <a:ext uri="{FF2B5EF4-FFF2-40B4-BE49-F238E27FC236}">
                <a16:creationId xmlns:a16="http://schemas.microsoft.com/office/drawing/2014/main" id="{66F3540D-9E5B-FD27-C059-A30E3960DD4A}"/>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59</a:t>
            </a:fld>
            <a:endParaRPr lang="fr-CA">
              <a:solidFill>
                <a:srgbClr val="FFFFFF"/>
              </a:solidFill>
            </a:endParaRPr>
          </a:p>
        </p:txBody>
      </p:sp>
      <p:sp>
        <p:nvSpPr>
          <p:cNvPr id="4" name="Espace réservé du contenu 3">
            <a:extLst>
              <a:ext uri="{FF2B5EF4-FFF2-40B4-BE49-F238E27FC236}">
                <a16:creationId xmlns:a16="http://schemas.microsoft.com/office/drawing/2014/main" id="{042EDFD6-CE0B-2F82-9FFD-6C74E56DF70A}"/>
              </a:ext>
            </a:extLst>
          </p:cNvPr>
          <p:cNvSpPr>
            <a:spLocks noGrp="1"/>
          </p:cNvSpPr>
          <p:nvPr>
            <p:ph sz="quarter" idx="1"/>
          </p:nvPr>
        </p:nvSpPr>
        <p:spPr/>
        <p:txBody>
          <a:bodyPr>
            <a:normAutofit fontScale="85000" lnSpcReduction="10000"/>
          </a:bodyPr>
          <a:lstStyle/>
          <a:p>
            <a:r>
              <a:rPr lang="fr-CA" dirty="0"/>
              <a:t>En plus des articles précédents, le code criminel contient un bon nombre d’articles pour la protection des personnes, mineurs ou non, contre activités d’ordre sexuel qui peuvent être poursuivie à l’aide de réseaux d’ordinateurs, sites sociaux etc.</a:t>
            </a:r>
          </a:p>
          <a:p>
            <a:r>
              <a:rPr lang="fr-CA" dirty="0"/>
              <a:t>Ces articles ne mentionnent pas explicitement les moyens informatiques</a:t>
            </a:r>
          </a:p>
          <a:p>
            <a:r>
              <a:rPr lang="fr-CA" dirty="0"/>
              <a:t>Ils considèrent parfois des comportements similaires, avec beaucoup de possibilités de cumul de chefs d’accusation</a:t>
            </a:r>
          </a:p>
          <a:p>
            <a:r>
              <a:rPr lang="fr-CA" dirty="0"/>
              <a:t>Comme les arts. précédents, ils sont dans la </a:t>
            </a:r>
          </a:p>
          <a:p>
            <a:pPr lvl="1"/>
            <a:r>
              <a:rPr lang="fr-CA" b="0" i="0" dirty="0">
                <a:solidFill>
                  <a:srgbClr val="333333"/>
                </a:solidFill>
                <a:effectLst/>
                <a:latin typeface="Helvetica Neue"/>
              </a:rPr>
              <a:t> </a:t>
            </a:r>
            <a:r>
              <a:rPr lang="fr-CA" sz="1800" b="1" i="0" u="sng" dirty="0">
                <a:solidFill>
                  <a:srgbClr val="0535D2"/>
                </a:solidFill>
                <a:effectLst/>
                <a:latin typeface="Helvetica Neue"/>
                <a:hlinkClick r:id="rId2"/>
              </a:rPr>
              <a:t>PARTIE V</a:t>
            </a:r>
            <a:r>
              <a:rPr lang="fr-CA" b="0" i="0" u="sng" dirty="0">
                <a:solidFill>
                  <a:srgbClr val="0535D2"/>
                </a:solidFill>
                <a:effectLst/>
                <a:latin typeface="Helvetica Neue"/>
                <a:hlinkClick r:id="rId2"/>
              </a:rPr>
              <a:t> - </a:t>
            </a:r>
            <a:r>
              <a:rPr lang="fr-CA" sz="1800" b="1" i="0" u="sng" dirty="0">
                <a:solidFill>
                  <a:srgbClr val="0535D2"/>
                </a:solidFill>
                <a:effectLst/>
                <a:latin typeface="Helvetica Neue"/>
                <a:hlinkClick r:id="rId2"/>
              </a:rPr>
              <a:t>Infractions d’ordre sexuel, actes contraires aux bonnes </a:t>
            </a:r>
            <a:r>
              <a:rPr lang="fr-CA" sz="1800" b="1" i="0" u="sng" dirty="0" err="1">
                <a:solidFill>
                  <a:srgbClr val="0535D2"/>
                </a:solidFill>
                <a:effectLst/>
                <a:latin typeface="Helvetica Neue"/>
                <a:hlinkClick r:id="rId2"/>
              </a:rPr>
              <a:t>moeurs</a:t>
            </a:r>
            <a:r>
              <a:rPr lang="fr-CA" sz="1800" b="1" i="0" u="sng" dirty="0">
                <a:solidFill>
                  <a:srgbClr val="0535D2"/>
                </a:solidFill>
                <a:effectLst/>
                <a:latin typeface="Helvetica Neue"/>
                <a:hlinkClick r:id="rId2"/>
              </a:rPr>
              <a:t>, inconduite</a:t>
            </a:r>
            <a:endParaRPr lang="fr-CA" sz="1800" b="1" i="0" u="sng" dirty="0">
              <a:solidFill>
                <a:srgbClr val="0535D2"/>
              </a:solidFill>
              <a:effectLst/>
              <a:latin typeface="Helvetica Neue"/>
            </a:endParaRPr>
          </a:p>
        </p:txBody>
      </p:sp>
    </p:spTree>
    <p:extLst>
      <p:ext uri="{BB962C8B-B14F-4D97-AF65-F5344CB8AC3E}">
        <p14:creationId xmlns:p14="http://schemas.microsoft.com/office/powerpoint/2010/main" val="183611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PJ Sources légales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6</a:t>
            </a:fld>
            <a:endParaRPr lang="en-CA">
              <a:solidFill>
                <a:srgbClr val="FFFFFF"/>
              </a:solidFill>
            </a:endParaRPr>
          </a:p>
        </p:txBody>
      </p:sp>
      <p:sp>
        <p:nvSpPr>
          <p:cNvPr id="4" name="Content Placeholder 3"/>
          <p:cNvSpPr>
            <a:spLocks noGrp="1"/>
          </p:cNvSpPr>
          <p:nvPr>
            <p:ph sz="quarter" idx="1"/>
          </p:nvPr>
        </p:nvSpPr>
        <p:spPr/>
        <p:txBody>
          <a:bodyPr/>
          <a:lstStyle/>
          <a:p>
            <a:r>
              <a:rPr lang="fr-CA" dirty="0"/>
              <a:t>Code criminel du Canada, 1985, art. 163</a:t>
            </a:r>
          </a:p>
          <a:p>
            <a:r>
              <a:rPr lang="fr-CA" dirty="0"/>
              <a:t>Loi concernant la déclaration obligatoire de la pornographie juvénile sur Internet par les personnes qui fournissent des services Internet, 2011</a:t>
            </a:r>
          </a:p>
          <a:p>
            <a:pPr lvl="1"/>
            <a:r>
              <a:rPr lang="fr-CA" dirty="0"/>
              <a:t>https://laws-lois.justice.gc.ca/fra/lois/I-20.7/page-1.html</a:t>
            </a:r>
          </a:p>
          <a:p>
            <a:pPr lvl="1"/>
            <a:r>
              <a:rPr lang="fr-CA" dirty="0">
                <a:hlinkClick r:id="rId2"/>
              </a:rPr>
              <a:t>https://laws.justice.gc.ca/fra/reglements/DORS-2011-292/page-1.html</a:t>
            </a:r>
            <a:endParaRPr lang="fr-CA" dirty="0"/>
          </a:p>
          <a:p>
            <a:pPr lvl="2"/>
            <a:r>
              <a:rPr lang="fr-CA" dirty="0"/>
              <a:t>Ce dernier est le règlement pour l’application de la loi</a:t>
            </a:r>
          </a:p>
        </p:txBody>
      </p:sp>
    </p:spTree>
    <p:extLst>
      <p:ext uri="{BB962C8B-B14F-4D97-AF65-F5344CB8AC3E}">
        <p14:creationId xmlns:p14="http://schemas.microsoft.com/office/powerpoint/2010/main" val="864072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B4505-6C99-41C6-A534-A590F84AD102}"/>
              </a:ext>
            </a:extLst>
          </p:cNvPr>
          <p:cNvSpPr>
            <a:spLocks noGrp="1"/>
          </p:cNvSpPr>
          <p:nvPr>
            <p:ph type="title"/>
          </p:nvPr>
        </p:nvSpPr>
        <p:spPr/>
        <p:txBody>
          <a:bodyPr/>
          <a:lstStyle/>
          <a:p>
            <a:r>
              <a:rPr lang="fr-CA" dirty="0"/>
              <a:t>Quelques titres</a:t>
            </a:r>
          </a:p>
        </p:txBody>
      </p:sp>
      <p:sp>
        <p:nvSpPr>
          <p:cNvPr id="3" name="Espace réservé du numéro de diapositive 2">
            <a:extLst>
              <a:ext uri="{FF2B5EF4-FFF2-40B4-BE49-F238E27FC236}">
                <a16:creationId xmlns:a16="http://schemas.microsoft.com/office/drawing/2014/main" id="{4C0B19E4-4316-9A2D-132C-7C684E4F8420}"/>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60</a:t>
            </a:fld>
            <a:endParaRPr lang="fr-CA">
              <a:solidFill>
                <a:srgbClr val="FFFFFF"/>
              </a:solidFill>
            </a:endParaRPr>
          </a:p>
        </p:txBody>
      </p:sp>
      <p:sp>
        <p:nvSpPr>
          <p:cNvPr id="4" name="Espace réservé du contenu 3">
            <a:extLst>
              <a:ext uri="{FF2B5EF4-FFF2-40B4-BE49-F238E27FC236}">
                <a16:creationId xmlns:a16="http://schemas.microsoft.com/office/drawing/2014/main" id="{A019DB35-5447-4A75-58E0-67D6D50DDC7A}"/>
              </a:ext>
            </a:extLst>
          </p:cNvPr>
          <p:cNvSpPr>
            <a:spLocks noGrp="1"/>
          </p:cNvSpPr>
          <p:nvPr>
            <p:ph sz="quarter" idx="1"/>
          </p:nvPr>
        </p:nvSpPr>
        <p:spPr/>
        <p:txBody>
          <a:bodyPr/>
          <a:lstStyle/>
          <a:p>
            <a:r>
              <a:rPr lang="fr-CA" dirty="0"/>
              <a:t>152: Incitation à des contacts sexuels</a:t>
            </a:r>
          </a:p>
          <a:p>
            <a:r>
              <a:rPr lang="fr-CA" dirty="0"/>
              <a:t>153 (1): Exploitation sexuelle</a:t>
            </a:r>
          </a:p>
          <a:p>
            <a:r>
              <a:rPr lang="fr-CA" dirty="0"/>
              <a:t>171.1(1) Rendre accessible à un enfant du matériel sexuellement explicite</a:t>
            </a:r>
          </a:p>
          <a:p>
            <a:r>
              <a:rPr lang="fr-CA" dirty="0"/>
              <a:t>172(1) Corruption d’enfants</a:t>
            </a:r>
          </a:p>
          <a:p>
            <a:r>
              <a:rPr lang="fr-CA" dirty="0"/>
              <a:t>173(1) Actions indécentes</a:t>
            </a:r>
          </a:p>
          <a:p>
            <a:r>
              <a:rPr lang="fr-CA" dirty="0"/>
              <a:t>173(2) </a:t>
            </a:r>
            <a:r>
              <a:rPr lang="fr-CA" dirty="0" err="1"/>
              <a:t>Exibitionnisme</a:t>
            </a:r>
            <a:endParaRPr lang="fr-CA" dirty="0"/>
          </a:p>
          <a:p>
            <a:r>
              <a:rPr lang="fr-CA" dirty="0"/>
              <a:t>174(1) Nudité</a:t>
            </a:r>
          </a:p>
        </p:txBody>
      </p:sp>
    </p:spTree>
    <p:extLst>
      <p:ext uri="{BB962C8B-B14F-4D97-AF65-F5344CB8AC3E}">
        <p14:creationId xmlns:p14="http://schemas.microsoft.com/office/powerpoint/2010/main" val="2808184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CBE70-F105-F203-B495-ACCF2945331E}"/>
              </a:ext>
            </a:extLst>
          </p:cNvPr>
          <p:cNvSpPr>
            <a:spLocks noGrp="1"/>
          </p:cNvSpPr>
          <p:nvPr>
            <p:ph type="title"/>
          </p:nvPr>
        </p:nvSpPr>
        <p:spPr/>
        <p:txBody>
          <a:bodyPr/>
          <a:lstStyle/>
          <a:p>
            <a:r>
              <a:rPr lang="fr-CA" dirty="0"/>
              <a:t>Faux renseignements et autres</a:t>
            </a:r>
          </a:p>
        </p:txBody>
      </p:sp>
      <p:sp>
        <p:nvSpPr>
          <p:cNvPr id="3" name="Espace réservé du numéro de diapositive 2">
            <a:extLst>
              <a:ext uri="{FF2B5EF4-FFF2-40B4-BE49-F238E27FC236}">
                <a16:creationId xmlns:a16="http://schemas.microsoft.com/office/drawing/2014/main" id="{6442E1E9-4C8C-1233-0FD4-765B7A7220EA}"/>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61</a:t>
            </a:fld>
            <a:endParaRPr lang="fr-CA">
              <a:solidFill>
                <a:srgbClr val="FFFFFF"/>
              </a:solidFill>
            </a:endParaRPr>
          </a:p>
        </p:txBody>
      </p:sp>
      <p:sp>
        <p:nvSpPr>
          <p:cNvPr id="4" name="Espace réservé du contenu 3">
            <a:extLst>
              <a:ext uri="{FF2B5EF4-FFF2-40B4-BE49-F238E27FC236}">
                <a16:creationId xmlns:a16="http://schemas.microsoft.com/office/drawing/2014/main" id="{803D4CF5-0C23-9F01-667D-E516939B0C3E}"/>
              </a:ext>
            </a:extLst>
          </p:cNvPr>
          <p:cNvSpPr>
            <a:spLocks noGrp="1"/>
          </p:cNvSpPr>
          <p:nvPr>
            <p:ph sz="quarter" idx="1"/>
          </p:nvPr>
        </p:nvSpPr>
        <p:spPr/>
        <p:txBody>
          <a:bodyPr>
            <a:normAutofit fontScale="77500" lnSpcReduction="20000"/>
          </a:bodyPr>
          <a:lstStyle/>
          <a:p>
            <a:pPr marL="0" indent="0">
              <a:buNone/>
            </a:pPr>
            <a:r>
              <a:rPr lang="fr-CA" dirty="0"/>
              <a:t> </a:t>
            </a:r>
            <a:r>
              <a:rPr lang="fr-CA" dirty="0">
                <a:solidFill>
                  <a:srgbClr val="FF0000"/>
                </a:solidFill>
              </a:rPr>
              <a:t>Faux renseignements</a:t>
            </a:r>
          </a:p>
          <a:p>
            <a:pPr>
              <a:buFont typeface="Arial" panose="020B0604020202020204" pitchFamily="34" charset="0"/>
              <a:buChar char="•"/>
            </a:pPr>
            <a:r>
              <a:rPr lang="fr-CA" b="1" dirty="0"/>
              <a:t>372</a:t>
            </a:r>
            <a:r>
              <a:rPr lang="fr-CA" dirty="0"/>
              <a:t> (1) Commet une infraction quiconque, avec l’intention de nuire à quelqu’un ou de l’alarmer, transmet ou fait en sorte que soient transmis par lettre ou tout moyen de télécommunication des </a:t>
            </a:r>
            <a:r>
              <a:rPr lang="fr-CA" b="1" dirty="0"/>
              <a:t>renseignements qu’il sait être faux</a:t>
            </a:r>
            <a:r>
              <a:rPr lang="fr-CA" dirty="0"/>
              <a:t>.</a:t>
            </a:r>
          </a:p>
          <a:p>
            <a:pPr>
              <a:buFont typeface="Arial" panose="020B0604020202020204" pitchFamily="34" charset="0"/>
              <a:buChar char="•"/>
            </a:pPr>
            <a:r>
              <a:rPr lang="fr-CA" dirty="0">
                <a:solidFill>
                  <a:srgbClr val="FF0000"/>
                </a:solidFill>
              </a:rPr>
              <a:t>Communications indécentes</a:t>
            </a:r>
          </a:p>
          <a:p>
            <a:pPr>
              <a:buFont typeface="Arial" panose="020B0604020202020204" pitchFamily="34" charset="0"/>
              <a:buChar char="•"/>
            </a:pPr>
            <a:r>
              <a:rPr lang="fr-CA" dirty="0"/>
              <a:t>(2) Commet une infraction quiconque, avec l’intention d’alarmer ou d’ennuyer quelqu’un, lui fait ou fait à toute autre personne une </a:t>
            </a:r>
            <a:r>
              <a:rPr lang="fr-CA" b="1" dirty="0"/>
              <a:t>communication indécente </a:t>
            </a:r>
            <a:r>
              <a:rPr lang="fr-CA" dirty="0"/>
              <a:t>par un moyen de télécommunication.</a:t>
            </a:r>
          </a:p>
          <a:p>
            <a:pPr>
              <a:buFont typeface="Arial" panose="020B0604020202020204" pitchFamily="34" charset="0"/>
              <a:buChar char="•"/>
            </a:pPr>
            <a:r>
              <a:rPr lang="fr-CA" dirty="0">
                <a:solidFill>
                  <a:srgbClr val="FF0000"/>
                </a:solidFill>
              </a:rPr>
              <a:t>Communications harcelantes</a:t>
            </a:r>
          </a:p>
          <a:p>
            <a:pPr>
              <a:buFont typeface="Arial" panose="020B0604020202020204" pitchFamily="34" charset="0"/>
              <a:buChar char="•"/>
            </a:pPr>
            <a:r>
              <a:rPr lang="fr-CA" dirty="0"/>
              <a:t>(3) Commet une infraction quiconque, sans excuse légitime et avec l’intention de harceler quelqu’un, </a:t>
            </a:r>
            <a:r>
              <a:rPr lang="fr-CA" b="1" dirty="0"/>
              <a:t>communique avec lui de façon répétée</a:t>
            </a:r>
            <a:r>
              <a:rPr lang="fr-CA" dirty="0"/>
              <a:t> ou fait en sorte que des communications répétées lui soient faites, par un moyen de télécommunication.</a:t>
            </a:r>
          </a:p>
          <a:p>
            <a:endParaRPr lang="fr-CA" dirty="0"/>
          </a:p>
        </p:txBody>
      </p:sp>
    </p:spTree>
    <p:extLst>
      <p:ext uri="{BB962C8B-B14F-4D97-AF65-F5344CB8AC3E}">
        <p14:creationId xmlns:p14="http://schemas.microsoft.com/office/powerpoint/2010/main" val="2242789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9EA77-6437-4DEB-AF37-9807681A4DB9}"/>
              </a:ext>
            </a:extLst>
          </p:cNvPr>
          <p:cNvSpPr>
            <a:spLocks noGrp="1"/>
          </p:cNvSpPr>
          <p:nvPr>
            <p:ph type="title"/>
          </p:nvPr>
        </p:nvSpPr>
        <p:spPr/>
        <p:txBody>
          <a:bodyPr>
            <a:normAutofit fontScale="90000"/>
          </a:bodyPr>
          <a:lstStyle/>
          <a:p>
            <a:r>
              <a:rPr lang="fr-CA" dirty="0"/>
              <a:t>6.7 Autres crimes contre la personne</a:t>
            </a:r>
          </a:p>
        </p:txBody>
      </p:sp>
      <p:sp>
        <p:nvSpPr>
          <p:cNvPr id="3" name="Espace réservé du numéro de diapositive 2">
            <a:extLst>
              <a:ext uri="{FF2B5EF4-FFF2-40B4-BE49-F238E27FC236}">
                <a16:creationId xmlns:a16="http://schemas.microsoft.com/office/drawing/2014/main" id="{F5EA8174-6BB5-4F02-B94D-DEF330502F64}"/>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62</a:t>
            </a:fld>
            <a:endParaRPr lang="fr-CA">
              <a:solidFill>
                <a:srgbClr val="FFFFFF"/>
              </a:solidFill>
            </a:endParaRPr>
          </a:p>
        </p:txBody>
      </p:sp>
      <p:sp>
        <p:nvSpPr>
          <p:cNvPr id="4" name="Espace réservé du contenu 3">
            <a:extLst>
              <a:ext uri="{FF2B5EF4-FFF2-40B4-BE49-F238E27FC236}">
                <a16:creationId xmlns:a16="http://schemas.microsoft.com/office/drawing/2014/main" id="{7AAAD641-AA9B-48FB-B4D8-0D454A600BD7}"/>
              </a:ext>
            </a:extLst>
          </p:cNvPr>
          <p:cNvSpPr>
            <a:spLocks noGrp="1"/>
          </p:cNvSpPr>
          <p:nvPr>
            <p:ph sz="quarter" idx="1"/>
          </p:nvPr>
        </p:nvSpPr>
        <p:spPr/>
        <p:txBody>
          <a:bodyPr>
            <a:normAutofit fontScale="70000" lnSpcReduction="20000"/>
          </a:bodyPr>
          <a:lstStyle/>
          <a:p>
            <a:r>
              <a:rPr lang="fr-CA" dirty="0"/>
              <a:t>Le ‘meurtre sur Internet’ se réfère encore à des meurtres organisés sur l’Internet mas exécutés en personne</a:t>
            </a:r>
          </a:p>
          <a:p>
            <a:pPr lvl="1"/>
            <a:r>
              <a:rPr lang="fr-CA" dirty="0"/>
              <a:t>https://fr.wikipedia.org/wiki/Meurtre_sur_Internet#cite_note-xent.com-15</a:t>
            </a:r>
          </a:p>
          <a:p>
            <a:r>
              <a:rPr lang="fr-CA" dirty="0"/>
              <a:t>Mais avec l’évolution des applications de l’Internet, malheureusement il n’y a pas de limites aux activités criminelles qui peuvent être perpétrées directement</a:t>
            </a:r>
          </a:p>
          <a:p>
            <a:pPr lvl="1"/>
            <a:r>
              <a:rPr lang="fr-CA" dirty="0"/>
              <a:t>Supposons que les personnes soient connectées par des </a:t>
            </a:r>
            <a:r>
              <a:rPr lang="fr-CA" i="1" dirty="0"/>
              <a:t>terminaux de réalité virtuelle ou haptiques</a:t>
            </a:r>
            <a:r>
              <a:rPr lang="fr-CA" dirty="0"/>
              <a:t>, alors presque tous les crimes qui sont possibles en personne pourraient devenir réalisables, comme agression physique, possiblement homicide, etc.</a:t>
            </a:r>
          </a:p>
          <a:p>
            <a:pPr lvl="1"/>
            <a:r>
              <a:rPr lang="fr-CA" dirty="0"/>
              <a:t>Les </a:t>
            </a:r>
            <a:r>
              <a:rPr lang="fr-CA" b="1" dirty="0"/>
              <a:t>robots</a:t>
            </a:r>
            <a:r>
              <a:rPr lang="fr-CA" dirty="0"/>
              <a:t> et </a:t>
            </a:r>
            <a:r>
              <a:rPr lang="fr-CA" b="1" dirty="0"/>
              <a:t>drones</a:t>
            </a:r>
            <a:r>
              <a:rPr lang="fr-CA" dirty="0"/>
              <a:t> dans leurs différentes formes peuvent exécuter toutes sortes d’actions criminelles, normalement la responsabilité revient à ceux qui les contrôlent</a:t>
            </a:r>
          </a:p>
          <a:p>
            <a:pPr lvl="1"/>
            <a:r>
              <a:rPr lang="fr-CA" dirty="0"/>
              <a:t>Les ordis embarqués dans les équipements médicaux peuvent être piratés</a:t>
            </a:r>
          </a:p>
          <a:p>
            <a:pPr lvl="1"/>
            <a:r>
              <a:rPr lang="fr-CA" dirty="0">
                <a:hlinkClick r:id="rId2"/>
              </a:rPr>
              <a:t>https://www.hg.org/legal-articles/when-virtual-crimes-become-crimes-irl-40723</a:t>
            </a:r>
            <a:endParaRPr lang="fr-CA" dirty="0"/>
          </a:p>
          <a:p>
            <a:pPr lvl="1"/>
            <a:r>
              <a:rPr lang="fr-CA" dirty="0"/>
              <a:t>Il y a toute une littérature sur les responsabilités morales et légales dans la robotique</a:t>
            </a:r>
          </a:p>
        </p:txBody>
      </p:sp>
    </p:spTree>
    <p:extLst>
      <p:ext uri="{BB962C8B-B14F-4D97-AF65-F5344CB8AC3E}">
        <p14:creationId xmlns:p14="http://schemas.microsoft.com/office/powerpoint/2010/main" val="2443817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63</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comme cible d’infraction</a:t>
            </a:r>
          </a:p>
          <a:p>
            <a:r>
              <a:rPr lang="fr-CA" dirty="0"/>
              <a:t>2) Les données cible d’infraction</a:t>
            </a:r>
          </a:p>
          <a:p>
            <a:r>
              <a:rPr lang="fr-CA" dirty="0"/>
              <a:t>3) La fraude, le vol et les infractions reliées</a:t>
            </a:r>
          </a:p>
          <a:p>
            <a:r>
              <a:rPr lang="fr-CA" dirty="0"/>
              <a:t>4) Les extorsions, le chantage </a:t>
            </a:r>
          </a:p>
          <a:p>
            <a:r>
              <a:rPr lang="fr-CA" dirty="0"/>
              <a:t>5) Contenu défendu</a:t>
            </a:r>
          </a:p>
          <a:p>
            <a:r>
              <a:rPr lang="fr-CA" dirty="0"/>
              <a:t>6) Infractions contre la personne</a:t>
            </a:r>
          </a:p>
          <a:p>
            <a:r>
              <a:rPr lang="fr-CA" b="1" dirty="0"/>
              <a:t>7) Infractions contre les organisations</a:t>
            </a:r>
          </a:p>
          <a:p>
            <a:r>
              <a:rPr lang="fr-CA" dirty="0"/>
              <a:t>8) La criminalité organisée</a:t>
            </a:r>
          </a:p>
          <a:p>
            <a:r>
              <a:rPr lang="fr-CA" dirty="0"/>
              <a:t>9) Aspects politiques</a:t>
            </a:r>
          </a:p>
          <a:p>
            <a:r>
              <a:rPr lang="fr-CA"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20588514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7. Infractions contre les organisations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64</a:t>
            </a:fld>
            <a:endParaRPr lang="fr-CA">
              <a:solidFill>
                <a:srgbClr val="FFFFFF"/>
              </a:solidFill>
            </a:endParaRPr>
          </a:p>
        </p:txBody>
      </p:sp>
      <p:sp>
        <p:nvSpPr>
          <p:cNvPr id="4" name="Espace réservé du contenu 3"/>
          <p:cNvSpPr>
            <a:spLocks noGrp="1"/>
          </p:cNvSpPr>
          <p:nvPr>
            <p:ph sz="quarter" idx="1"/>
          </p:nvPr>
        </p:nvSpPr>
        <p:spPr/>
        <p:txBody>
          <a:bodyPr>
            <a:normAutofit fontScale="92500"/>
          </a:bodyPr>
          <a:lstStyle/>
          <a:p>
            <a:r>
              <a:rPr lang="fr-CA" dirty="0"/>
              <a:t>Toute activité pour endommager une organisation, normalement commerciale</a:t>
            </a:r>
          </a:p>
          <a:p>
            <a:r>
              <a:rPr lang="fr-CA" dirty="0"/>
              <a:t>Ces activités tombent normalement dans les catégories déjà vues</a:t>
            </a:r>
          </a:p>
          <a:p>
            <a:pPr lvl="1"/>
            <a:r>
              <a:rPr lang="fr-CA" dirty="0"/>
              <a:t>Endommagement d’équipement, infractions contre les données, </a:t>
            </a:r>
            <a:r>
              <a:rPr lang="fr-CA" dirty="0" err="1"/>
              <a:t>doxing</a:t>
            </a:r>
            <a:r>
              <a:rPr lang="fr-CA"/>
              <a:t>, Déni </a:t>
            </a:r>
            <a:r>
              <a:rPr lang="fr-CA" dirty="0"/>
              <a:t>de service, fraudes, extorsions …</a:t>
            </a:r>
          </a:p>
          <a:p>
            <a:r>
              <a:rPr lang="fr-CA" dirty="0"/>
              <a:t>L’espionnage industriel est un cas notable</a:t>
            </a:r>
          </a:p>
          <a:p>
            <a:pPr lvl="1"/>
            <a:r>
              <a:rPr lang="fr-CA" dirty="0"/>
              <a:t>Vol et revente de documents concernant:</a:t>
            </a:r>
          </a:p>
          <a:p>
            <a:pPr lvl="2"/>
            <a:r>
              <a:rPr lang="fr-CA" dirty="0"/>
              <a:t>Stratégies industrielles et commerciales</a:t>
            </a:r>
          </a:p>
          <a:p>
            <a:pPr lvl="2"/>
            <a:r>
              <a:rPr lang="fr-CA" dirty="0"/>
              <a:t>Descriptions détaillées de produits en cours de développement</a:t>
            </a:r>
          </a:p>
          <a:p>
            <a:pPr lvl="2"/>
            <a:endParaRPr lang="fr-CA" dirty="0"/>
          </a:p>
          <a:p>
            <a:endParaRPr lang="fr-CA" dirty="0"/>
          </a:p>
        </p:txBody>
      </p:sp>
    </p:spTree>
    <p:extLst>
      <p:ext uri="{BB962C8B-B14F-4D97-AF65-F5344CB8AC3E}">
        <p14:creationId xmlns:p14="http://schemas.microsoft.com/office/powerpoint/2010/main" val="758939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Vol de Propriété intellectuelle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65</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Sujet de grande actualité, notamment le président Trump en avait fait un de ses chevaux de bataille</a:t>
            </a:r>
          </a:p>
          <a:p>
            <a:r>
              <a:rPr lang="fr-CA" dirty="0"/>
              <a:t>Certains pays cherchent à reprendre un retard dans le développement </a:t>
            </a:r>
            <a:r>
              <a:rPr lang="fr-CA" dirty="0" err="1"/>
              <a:t>tech</a:t>
            </a:r>
            <a:r>
              <a:rPr lang="fr-CA" dirty="0"/>
              <a:t> utilisant différentes techniques d’espionnage</a:t>
            </a:r>
          </a:p>
          <a:p>
            <a:pPr lvl="1"/>
            <a:r>
              <a:rPr lang="fr-CA" dirty="0"/>
              <a:t>À travers frontières internationales</a:t>
            </a:r>
          </a:p>
        </p:txBody>
      </p:sp>
    </p:spTree>
    <p:extLst>
      <p:ext uri="{BB962C8B-B14F-4D97-AF65-F5344CB8AC3E}">
        <p14:creationId xmlns:p14="http://schemas.microsoft.com/office/powerpoint/2010/main" val="1219169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8463A-3B39-44ED-86BC-0D9F77A9A2DD}"/>
              </a:ext>
            </a:extLst>
          </p:cNvPr>
          <p:cNvSpPr>
            <a:spLocks noGrp="1"/>
          </p:cNvSpPr>
          <p:nvPr>
            <p:ph type="title"/>
          </p:nvPr>
        </p:nvSpPr>
        <p:spPr/>
        <p:txBody>
          <a:bodyPr/>
          <a:lstStyle/>
          <a:p>
            <a:r>
              <a:rPr lang="fr-CA" dirty="0"/>
              <a:t>Code criminel</a:t>
            </a:r>
          </a:p>
        </p:txBody>
      </p:sp>
      <p:sp>
        <p:nvSpPr>
          <p:cNvPr id="3" name="Espace réservé du numéro de diapositive 2">
            <a:extLst>
              <a:ext uri="{FF2B5EF4-FFF2-40B4-BE49-F238E27FC236}">
                <a16:creationId xmlns:a16="http://schemas.microsoft.com/office/drawing/2014/main" id="{B1EBA998-21CD-4231-B16B-1FBE2267864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66</a:t>
            </a:fld>
            <a:endParaRPr lang="fr-CA">
              <a:solidFill>
                <a:srgbClr val="FFFFFF"/>
              </a:solidFill>
            </a:endParaRPr>
          </a:p>
        </p:txBody>
      </p:sp>
      <p:sp>
        <p:nvSpPr>
          <p:cNvPr id="7" name="ZoneTexte 6">
            <a:extLst>
              <a:ext uri="{FF2B5EF4-FFF2-40B4-BE49-F238E27FC236}">
                <a16:creationId xmlns:a16="http://schemas.microsoft.com/office/drawing/2014/main" id="{B4D0775A-45B1-48B9-8667-881940662739}"/>
              </a:ext>
            </a:extLst>
          </p:cNvPr>
          <p:cNvSpPr txBox="1"/>
          <p:nvPr/>
        </p:nvSpPr>
        <p:spPr>
          <a:xfrm>
            <a:off x="533400" y="1394460"/>
            <a:ext cx="7927031" cy="5524589"/>
          </a:xfrm>
          <a:prstGeom prst="rect">
            <a:avLst/>
          </a:prstGeom>
          <a:noFill/>
        </p:spPr>
        <p:txBody>
          <a:bodyPr wrap="square" rtlCol="0">
            <a:spAutoFit/>
          </a:bodyPr>
          <a:lstStyle/>
          <a:p>
            <a:pPr algn="l">
              <a:buFont typeface="Arial" panose="020B0604020202020204" pitchFamily="34" charset="0"/>
              <a:buChar char="•"/>
            </a:pPr>
            <a:r>
              <a:rPr lang="fr-CA" b="1" i="0" u="none" strike="noStrike" dirty="0">
                <a:solidFill>
                  <a:srgbClr val="000000"/>
                </a:solidFill>
                <a:effectLst/>
                <a:latin typeface="Helvetica Neue"/>
              </a:rPr>
              <a:t>391</a:t>
            </a:r>
            <a:r>
              <a:rPr lang="fr-CA" b="0" i="0" dirty="0">
                <a:solidFill>
                  <a:srgbClr val="333333"/>
                </a:solidFill>
                <a:effectLst/>
                <a:latin typeface="Helvetica Neue"/>
              </a:rPr>
              <a:t> </a:t>
            </a:r>
            <a:r>
              <a:rPr lang="fr-CA" b="1" i="0" dirty="0">
                <a:solidFill>
                  <a:srgbClr val="000000"/>
                </a:solidFill>
                <a:effectLst/>
                <a:latin typeface="Helvetica Neue"/>
              </a:rPr>
              <a:t>(1)</a:t>
            </a:r>
            <a:r>
              <a:rPr lang="fr-CA" b="0" i="0" dirty="0">
                <a:solidFill>
                  <a:srgbClr val="333333"/>
                </a:solidFill>
                <a:effectLst/>
                <a:latin typeface="Helvetica Neue"/>
              </a:rPr>
              <a:t> Commet une infraction quiconque sciemment, par supercherie, mensonge ou autre moyen dolosif, </a:t>
            </a:r>
            <a:r>
              <a:rPr lang="fr-CA" b="0" i="0" dirty="0">
                <a:solidFill>
                  <a:srgbClr val="FF0000"/>
                </a:solidFill>
                <a:effectLst/>
                <a:latin typeface="Helvetica Neue"/>
              </a:rPr>
              <a:t>obtient, communique ou rend accessible des secrets industriels.</a:t>
            </a:r>
          </a:p>
          <a:p>
            <a:pPr algn="l">
              <a:buFont typeface="Arial" panose="020B0604020202020204" pitchFamily="34" charset="0"/>
              <a:buChar char="•"/>
            </a:pPr>
            <a:r>
              <a:rPr lang="fr-CA" b="1" i="0" dirty="0">
                <a:solidFill>
                  <a:srgbClr val="000000"/>
                </a:solidFill>
                <a:effectLst/>
                <a:latin typeface="Helvetica Neue"/>
              </a:rPr>
              <a:t>(2)</a:t>
            </a:r>
            <a:r>
              <a:rPr lang="fr-CA" b="0" i="0" dirty="0">
                <a:solidFill>
                  <a:srgbClr val="333333"/>
                </a:solidFill>
                <a:effectLst/>
                <a:latin typeface="Helvetica Neue"/>
              </a:rPr>
              <a:t> Commet une infraction quiconque sciemment obtient, communique ou rend accessible des secrets industriels sachant qu’il ont été obtenus par suite de la commission de l’infraction prévue au paragraphe (1).</a:t>
            </a:r>
          </a:p>
          <a:p>
            <a:pPr algn="l"/>
            <a:r>
              <a:rPr lang="fr-CA" b="1" i="0" dirty="0">
                <a:solidFill>
                  <a:srgbClr val="000000"/>
                </a:solidFill>
                <a:effectLst/>
                <a:latin typeface="Helvetica Neue"/>
              </a:rPr>
              <a:t>…</a:t>
            </a:r>
          </a:p>
          <a:p>
            <a:pPr algn="l">
              <a:buFont typeface="Arial" panose="020B0604020202020204" pitchFamily="34" charset="0"/>
              <a:buChar char="•"/>
            </a:pPr>
            <a:r>
              <a:rPr lang="fr-CA" b="1" i="0" dirty="0">
                <a:solidFill>
                  <a:srgbClr val="000000"/>
                </a:solidFill>
                <a:effectLst/>
                <a:latin typeface="Helvetica Neue"/>
              </a:rPr>
              <a:t>(4)</a:t>
            </a:r>
            <a:r>
              <a:rPr lang="fr-CA" b="0" i="0" dirty="0">
                <a:solidFill>
                  <a:srgbClr val="333333"/>
                </a:solidFill>
                <a:effectLst/>
                <a:latin typeface="Helvetica Neue"/>
              </a:rPr>
              <a:t> Il est entendu que nul </a:t>
            </a:r>
            <a:r>
              <a:rPr lang="fr-CA" b="0" i="0" dirty="0">
                <a:solidFill>
                  <a:srgbClr val="FF0000"/>
                </a:solidFill>
                <a:effectLst/>
                <a:latin typeface="Helvetica Neue"/>
              </a:rPr>
              <a:t>ne commet l’infrac</a:t>
            </a:r>
            <a:r>
              <a:rPr lang="fr-CA" b="0" i="0" dirty="0">
                <a:solidFill>
                  <a:srgbClr val="333333"/>
                </a:solidFill>
                <a:effectLst/>
                <a:latin typeface="Helvetica Neue"/>
              </a:rPr>
              <a:t>tion prévue aux paragraphes (1) ou (2) dans le cas où le secret industriel a été obtenu à la suite d’une mise au point indépendante ou uniquement en raison de la </a:t>
            </a:r>
            <a:r>
              <a:rPr lang="fr-CA" b="0" i="0" dirty="0">
                <a:solidFill>
                  <a:srgbClr val="FF0000"/>
                </a:solidFill>
                <a:effectLst/>
                <a:latin typeface="Helvetica Neue"/>
              </a:rPr>
              <a:t>rétro technique</a:t>
            </a:r>
            <a:r>
              <a:rPr lang="fr-CA" b="0" i="0" dirty="0">
                <a:solidFill>
                  <a:srgbClr val="333333"/>
                </a:solidFill>
                <a:effectLst/>
                <a:latin typeface="Helvetica Neue"/>
              </a:rPr>
              <a:t>.</a:t>
            </a:r>
          </a:p>
          <a:p>
            <a:pPr algn="l">
              <a:buFont typeface="Arial" panose="020B0604020202020204" pitchFamily="34" charset="0"/>
              <a:buChar char="•"/>
            </a:pPr>
            <a:r>
              <a:rPr lang="fr-CA" b="1" i="0" dirty="0">
                <a:solidFill>
                  <a:srgbClr val="000000"/>
                </a:solidFill>
                <a:effectLst/>
                <a:latin typeface="Helvetica Neue"/>
              </a:rPr>
              <a:t>(5)</a:t>
            </a:r>
            <a:r>
              <a:rPr lang="fr-CA" b="0" i="0" dirty="0">
                <a:solidFill>
                  <a:srgbClr val="333333"/>
                </a:solidFill>
                <a:effectLst/>
                <a:latin typeface="Helvetica Neue"/>
              </a:rPr>
              <a:t> Pour l’application du présent article, </a:t>
            </a:r>
            <a:r>
              <a:rPr lang="fr-CA" b="1" i="1" dirty="0">
                <a:solidFill>
                  <a:srgbClr val="333333"/>
                </a:solidFill>
                <a:effectLst/>
                <a:latin typeface="Helvetica Neue"/>
              </a:rPr>
              <a:t>secret industriel</a:t>
            </a:r>
            <a:r>
              <a:rPr lang="fr-CA" b="0" i="0" dirty="0">
                <a:solidFill>
                  <a:srgbClr val="333333"/>
                </a:solidFill>
                <a:effectLst/>
                <a:latin typeface="Helvetica Neue"/>
              </a:rPr>
              <a:t> s’entend des renseignements qui, à la fois :</a:t>
            </a:r>
          </a:p>
          <a:p>
            <a:pPr marL="742950" lvl="1" indent="-285750" algn="l">
              <a:buFont typeface="Arial" panose="020B0604020202020204" pitchFamily="34" charset="0"/>
              <a:buChar char="•"/>
            </a:pPr>
            <a:r>
              <a:rPr lang="fr-CA" b="1" i="0" dirty="0">
                <a:solidFill>
                  <a:srgbClr val="000000"/>
                </a:solidFill>
                <a:effectLst/>
                <a:latin typeface="Helvetica Neue"/>
              </a:rPr>
              <a:t>a)</a:t>
            </a:r>
            <a:r>
              <a:rPr lang="fr-CA" b="0" i="0" dirty="0">
                <a:solidFill>
                  <a:srgbClr val="333333"/>
                </a:solidFill>
                <a:effectLst/>
                <a:latin typeface="Helvetica Neue"/>
              </a:rPr>
              <a:t> ne sont </a:t>
            </a:r>
            <a:r>
              <a:rPr lang="fr-CA" b="0" i="0" dirty="0">
                <a:solidFill>
                  <a:srgbClr val="FF0000"/>
                </a:solidFill>
                <a:effectLst/>
                <a:latin typeface="Helvetica Neue"/>
              </a:rPr>
              <a:t>pas généralement connus </a:t>
            </a:r>
            <a:r>
              <a:rPr lang="fr-CA" b="0" i="0" dirty="0">
                <a:solidFill>
                  <a:srgbClr val="333333"/>
                </a:solidFill>
                <a:effectLst/>
                <a:latin typeface="Helvetica Neue"/>
              </a:rPr>
              <a:t>dans une industrie ou un commerce qui utilise ou peut utiliser ces renseignements;</a:t>
            </a:r>
          </a:p>
          <a:p>
            <a:pPr marL="742950" lvl="1" indent="-285750" algn="l">
              <a:buFont typeface="Arial" panose="020B0604020202020204" pitchFamily="34" charset="0"/>
              <a:buChar char="•"/>
            </a:pPr>
            <a:r>
              <a:rPr lang="fr-CA" b="1" i="0" dirty="0">
                <a:solidFill>
                  <a:srgbClr val="000000"/>
                </a:solidFill>
                <a:effectLst/>
                <a:latin typeface="Helvetica Neue"/>
              </a:rPr>
              <a:t>b)</a:t>
            </a:r>
            <a:r>
              <a:rPr lang="fr-CA" b="0" i="0" dirty="0">
                <a:solidFill>
                  <a:srgbClr val="333333"/>
                </a:solidFill>
                <a:effectLst/>
                <a:latin typeface="Helvetica Neue"/>
              </a:rPr>
              <a:t> ont une valeur économique du fait qu’ils ne sont pas généralement connus;</a:t>
            </a:r>
          </a:p>
          <a:p>
            <a:pPr marL="742950" lvl="1" indent="-285750" algn="l">
              <a:buFont typeface="Arial" panose="020B0604020202020204" pitchFamily="34" charset="0"/>
              <a:buChar char="•"/>
            </a:pPr>
            <a:r>
              <a:rPr lang="fr-CA" b="1" i="0" dirty="0">
                <a:solidFill>
                  <a:srgbClr val="000000"/>
                </a:solidFill>
                <a:effectLst/>
                <a:latin typeface="Helvetica Neue"/>
              </a:rPr>
              <a:t>c)</a:t>
            </a:r>
            <a:r>
              <a:rPr lang="fr-CA" b="0" i="0" dirty="0">
                <a:solidFill>
                  <a:srgbClr val="333333"/>
                </a:solidFill>
                <a:effectLst/>
                <a:latin typeface="Helvetica Neue"/>
              </a:rPr>
              <a:t> font l’objet de mesures raisonnables dans les circonstances pour en protéger le caractère confidentiel.</a:t>
            </a:r>
          </a:p>
          <a:p>
            <a:endParaRPr lang="fr-CA" dirty="0"/>
          </a:p>
        </p:txBody>
      </p:sp>
    </p:spTree>
    <p:extLst>
      <p:ext uri="{BB962C8B-B14F-4D97-AF65-F5344CB8AC3E}">
        <p14:creationId xmlns:p14="http://schemas.microsoft.com/office/powerpoint/2010/main" val="1775972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a:t>La </a:t>
            </a:r>
            <a:r>
              <a:rPr lang="fr-CA" dirty="0"/>
              <a:t>loi sur la protection de l’information: surtout, espionnage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67</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r>
              <a:rPr lang="fr-CA" dirty="0">
                <a:hlinkClick r:id="rId2"/>
              </a:rPr>
              <a:t>http://laws-lois.justice.gc.ca/PDF/O-5.pdf</a:t>
            </a:r>
            <a:endParaRPr lang="fr-CA" dirty="0"/>
          </a:p>
          <a:p>
            <a:r>
              <a:rPr lang="fr-CA" dirty="0"/>
              <a:t>Contient des normes concernant, entre autres:</a:t>
            </a:r>
          </a:p>
          <a:p>
            <a:pPr lvl="1"/>
            <a:r>
              <a:rPr lang="fr-CA" dirty="0"/>
              <a:t>Communication illicite de renseignements</a:t>
            </a:r>
          </a:p>
          <a:p>
            <a:pPr lvl="1"/>
            <a:r>
              <a:rPr lang="fr-CA" dirty="0"/>
              <a:t>Falsification de rapports et de documents</a:t>
            </a:r>
          </a:p>
          <a:p>
            <a:pPr lvl="1"/>
            <a:r>
              <a:rPr lang="fr-CA" dirty="0"/>
              <a:t>Communication de renseignements protégés</a:t>
            </a:r>
          </a:p>
          <a:p>
            <a:pPr lvl="1"/>
            <a:r>
              <a:rPr lang="fr-CA" dirty="0"/>
              <a:t>Acceptation de communiquer secrètement des renseignements à une entité étrangère</a:t>
            </a:r>
          </a:p>
          <a:p>
            <a:pPr lvl="1"/>
            <a:r>
              <a:rPr lang="fr-CA" dirty="0"/>
              <a:t>Communication de secrets industriels</a:t>
            </a:r>
          </a:p>
          <a:p>
            <a:r>
              <a:rPr lang="fr-CA"/>
              <a:t>Avec pénalités dans chaque cas</a:t>
            </a:r>
            <a:endParaRPr lang="fr-CA" dirty="0"/>
          </a:p>
          <a:p>
            <a:r>
              <a:rPr lang="fr-CA" dirty="0"/>
              <a:t>Ne mentionne pas les moyen informatiques</a:t>
            </a:r>
          </a:p>
          <a:p>
            <a:pPr lvl="1"/>
            <a:endParaRPr lang="fr-CA" dirty="0"/>
          </a:p>
          <a:p>
            <a:pPr lvl="1"/>
            <a:endParaRPr lang="fr-CA" dirty="0"/>
          </a:p>
        </p:txBody>
      </p:sp>
    </p:spTree>
    <p:extLst>
      <p:ext uri="{BB962C8B-B14F-4D97-AF65-F5344CB8AC3E}">
        <p14:creationId xmlns:p14="http://schemas.microsoft.com/office/powerpoint/2010/main" val="3919067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77170-0161-B750-DA04-68E7E998F51E}"/>
              </a:ext>
            </a:extLst>
          </p:cNvPr>
          <p:cNvSpPr>
            <a:spLocks noGrp="1"/>
          </p:cNvSpPr>
          <p:nvPr>
            <p:ph type="title"/>
          </p:nvPr>
        </p:nvSpPr>
        <p:spPr/>
        <p:txBody>
          <a:bodyPr/>
          <a:lstStyle/>
          <a:p>
            <a:r>
              <a:rPr lang="fr-CA" dirty="0"/>
              <a:t>Point de réflexion</a:t>
            </a:r>
          </a:p>
        </p:txBody>
      </p:sp>
      <p:sp>
        <p:nvSpPr>
          <p:cNvPr id="3" name="Espace réservé du numéro de diapositive 2">
            <a:extLst>
              <a:ext uri="{FF2B5EF4-FFF2-40B4-BE49-F238E27FC236}">
                <a16:creationId xmlns:a16="http://schemas.microsoft.com/office/drawing/2014/main" id="{04FE4969-A171-3AA1-07D0-09611350B103}"/>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68</a:t>
            </a:fld>
            <a:endParaRPr lang="fr-CA">
              <a:solidFill>
                <a:srgbClr val="FFFFFF"/>
              </a:solidFill>
            </a:endParaRPr>
          </a:p>
        </p:txBody>
      </p:sp>
      <p:sp>
        <p:nvSpPr>
          <p:cNvPr id="4" name="Espace réservé du contenu 3">
            <a:extLst>
              <a:ext uri="{FF2B5EF4-FFF2-40B4-BE49-F238E27FC236}">
                <a16:creationId xmlns:a16="http://schemas.microsoft.com/office/drawing/2014/main" id="{67FFE160-A331-F29B-C71B-8AB9F87716BA}"/>
              </a:ext>
            </a:extLst>
          </p:cNvPr>
          <p:cNvSpPr>
            <a:spLocks noGrp="1"/>
          </p:cNvSpPr>
          <p:nvPr>
            <p:ph sz="quarter" idx="1"/>
          </p:nvPr>
        </p:nvSpPr>
        <p:spPr/>
        <p:txBody>
          <a:bodyPr/>
          <a:lstStyle/>
          <a:p>
            <a:r>
              <a:rPr lang="fr-CA" dirty="0"/>
              <a:t>Une personne est accusée d’espionnage industriel, comment pourrait-elle chercher à se défendre?</a:t>
            </a:r>
          </a:p>
        </p:txBody>
      </p:sp>
    </p:spTree>
    <p:extLst>
      <p:ext uri="{BB962C8B-B14F-4D97-AF65-F5344CB8AC3E}">
        <p14:creationId xmlns:p14="http://schemas.microsoft.com/office/powerpoint/2010/main" val="1011832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9278F-0F59-48F5-B328-66E3E34B4859}"/>
              </a:ext>
            </a:extLst>
          </p:cNvPr>
          <p:cNvSpPr>
            <a:spLocks noGrp="1"/>
          </p:cNvSpPr>
          <p:nvPr>
            <p:ph type="title"/>
          </p:nvPr>
        </p:nvSpPr>
        <p:spPr/>
        <p:txBody>
          <a:bodyPr/>
          <a:lstStyle/>
          <a:p>
            <a:r>
              <a:rPr lang="fr-CA" dirty="0"/>
              <a:t>Rétro technique: pas criminelle</a:t>
            </a:r>
          </a:p>
        </p:txBody>
      </p:sp>
      <p:sp>
        <p:nvSpPr>
          <p:cNvPr id="3" name="Espace réservé du numéro de diapositive 2">
            <a:extLst>
              <a:ext uri="{FF2B5EF4-FFF2-40B4-BE49-F238E27FC236}">
                <a16:creationId xmlns:a16="http://schemas.microsoft.com/office/drawing/2014/main" id="{302B63FB-BA8B-4B01-9EF2-4C5E31AED691}"/>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69</a:t>
            </a:fld>
            <a:endParaRPr lang="fr-CA">
              <a:solidFill>
                <a:srgbClr val="FFFFFF"/>
              </a:solidFill>
            </a:endParaRPr>
          </a:p>
        </p:txBody>
      </p:sp>
      <p:sp>
        <p:nvSpPr>
          <p:cNvPr id="4" name="Espace réservé du contenu 3">
            <a:extLst>
              <a:ext uri="{FF2B5EF4-FFF2-40B4-BE49-F238E27FC236}">
                <a16:creationId xmlns:a16="http://schemas.microsoft.com/office/drawing/2014/main" id="{CF14FF08-40B5-419A-A4EA-0B6591528FF0}"/>
              </a:ext>
            </a:extLst>
          </p:cNvPr>
          <p:cNvSpPr>
            <a:spLocks noGrp="1"/>
          </p:cNvSpPr>
          <p:nvPr>
            <p:ph sz="quarter" idx="1"/>
          </p:nvPr>
        </p:nvSpPr>
        <p:spPr/>
        <p:txBody>
          <a:bodyPr/>
          <a:lstStyle/>
          <a:p>
            <a:r>
              <a:rPr lang="fr-CA" dirty="0"/>
              <a:t>= </a:t>
            </a:r>
            <a:r>
              <a:rPr lang="fr-CA" i="1" dirty="0"/>
              <a:t>Ingénierie inverse ou </a:t>
            </a:r>
            <a:r>
              <a:rPr lang="fr-CA" dirty="0"/>
              <a:t>Reverse engineering</a:t>
            </a:r>
          </a:p>
          <a:p>
            <a:pPr lvl="1"/>
            <a:r>
              <a:rPr lang="fr-CA" dirty="0"/>
              <a:t>Analyser un produit fini (qui peut être un logiciel d'application ou une puce) pour connaître la manière dont celui-ci a été conçu ou fabriqué, afin de le reproduire</a:t>
            </a:r>
          </a:p>
          <a:p>
            <a:pPr lvl="2"/>
            <a:r>
              <a:rPr lang="fr-CA" dirty="0"/>
              <a:t>Exemple: décryptage de </a:t>
            </a:r>
            <a:r>
              <a:rPr lang="fr-CA"/>
              <a:t>code obfusqué</a:t>
            </a:r>
            <a:endParaRPr lang="fr-CA" dirty="0"/>
          </a:p>
        </p:txBody>
      </p:sp>
    </p:spTree>
    <p:extLst>
      <p:ext uri="{BB962C8B-B14F-4D97-AF65-F5344CB8AC3E}">
        <p14:creationId xmlns:p14="http://schemas.microsoft.com/office/powerpoint/2010/main" val="90381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La PJ et l’Internet</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7</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10000"/>
          </a:bodyPr>
          <a:lstStyle/>
          <a:p>
            <a:r>
              <a:rPr lang="fr-CA" dirty="0"/>
              <a:t>L’abus d’enfants et la PJ ont été des infractions depuis longtemps</a:t>
            </a:r>
          </a:p>
          <a:p>
            <a:r>
              <a:rPr lang="fr-CA" dirty="0"/>
              <a:t>L’introduction de la Toile a rendu possible une aggravation très importante du problème</a:t>
            </a:r>
          </a:p>
          <a:p>
            <a:pPr lvl="1"/>
            <a:r>
              <a:rPr lang="fr-CA" dirty="0"/>
              <a:t>Possibilité de distribuer en masse de manière non-visible</a:t>
            </a:r>
          </a:p>
          <a:p>
            <a:pPr lvl="1"/>
            <a:r>
              <a:rPr lang="fr-CA" dirty="0"/>
              <a:t>Possibilité de cacher dans des fichiers cryptés ou difficiles à détecter</a:t>
            </a:r>
          </a:p>
          <a:p>
            <a:pPr lvl="1"/>
            <a:r>
              <a:rPr lang="fr-CA" dirty="0"/>
              <a:t>Croissance du phénomène, conduisant à nombreuses action policières, judiciaires et condamnations</a:t>
            </a:r>
          </a:p>
          <a:p>
            <a:pPr lvl="1"/>
            <a:r>
              <a:rPr lang="fr-CA" dirty="0"/>
              <a:t>Les responsables principaux sont souvent hors de portée, possiblement pays où la PJ n’est pas un crime …</a:t>
            </a:r>
          </a:p>
          <a:p>
            <a:endParaRPr lang="fr-CA" dirty="0"/>
          </a:p>
        </p:txBody>
      </p:sp>
    </p:spTree>
    <p:extLst>
      <p:ext uri="{BB962C8B-B14F-4D97-AF65-F5344CB8AC3E}">
        <p14:creationId xmlns:p14="http://schemas.microsoft.com/office/powerpoint/2010/main" val="3890133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70</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comme cible d’infraction</a:t>
            </a:r>
          </a:p>
          <a:p>
            <a:r>
              <a:rPr lang="fr-CA" dirty="0"/>
              <a:t>2) Les données cible d’infraction</a:t>
            </a:r>
          </a:p>
          <a:p>
            <a:r>
              <a:rPr lang="fr-CA" dirty="0"/>
              <a:t>3) La fraude, le vol et les infractions reliées</a:t>
            </a:r>
          </a:p>
          <a:p>
            <a:r>
              <a:rPr lang="fr-CA" dirty="0"/>
              <a:t>4) Les extorsions, le chantage </a:t>
            </a:r>
          </a:p>
          <a:p>
            <a:r>
              <a:rPr lang="fr-CA" dirty="0"/>
              <a:t>5) Contenu défendu</a:t>
            </a:r>
          </a:p>
          <a:p>
            <a:r>
              <a:rPr lang="fr-CA" dirty="0"/>
              <a:t>6) Infractions contre la personne</a:t>
            </a:r>
          </a:p>
          <a:p>
            <a:r>
              <a:rPr lang="fr-CA" dirty="0"/>
              <a:t>7) Infractions contre les organisations</a:t>
            </a:r>
          </a:p>
          <a:p>
            <a:r>
              <a:rPr lang="fr-CA" b="1" dirty="0"/>
              <a:t>8) La criminalité organisée</a:t>
            </a:r>
          </a:p>
          <a:p>
            <a:r>
              <a:rPr lang="fr-CA" dirty="0"/>
              <a:t>9) Aspects politiques</a:t>
            </a:r>
          </a:p>
          <a:p>
            <a:r>
              <a:rPr lang="fr-CA"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46754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La criminalité informatique organisée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71</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L’espace internet ouvre des énormes possibilités à la criminalité organisée</a:t>
            </a:r>
          </a:p>
          <a:p>
            <a:r>
              <a:rPr lang="fr-CA" dirty="0"/>
              <a:t>Plus ou moins toutes les activités criminelles déjà discutées peuvent être perpétrées par des organisations établies à l’aide d’outils informatiques</a:t>
            </a:r>
          </a:p>
          <a:p>
            <a:r>
              <a:rPr lang="fr-CA" dirty="0"/>
              <a:t>Un des aspects plus dangereux est que ces activités peuvent être exécutées à travers frontières nationales, créant des difficultés pour l’investigation ainsi que des problèmes de juridiction </a:t>
            </a:r>
          </a:p>
        </p:txBody>
      </p:sp>
    </p:spTree>
    <p:extLst>
      <p:ext uri="{BB962C8B-B14F-4D97-AF65-F5344CB8AC3E}">
        <p14:creationId xmlns:p14="http://schemas.microsoft.com/office/powerpoint/2010/main" val="3119667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 blanchiment – recyclage de fonds </a:t>
            </a:r>
            <a:r>
              <a:rPr lang="fr-CA" sz="3100" dirty="0"/>
              <a:t>(money </a:t>
            </a:r>
            <a:r>
              <a:rPr lang="fr-CA" sz="3100" dirty="0" err="1"/>
              <a:t>laundering</a:t>
            </a:r>
            <a:r>
              <a:rPr lang="fr-CA" sz="3100" dirty="0"/>
              <a:t>)</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72</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sz="2800" dirty="0"/>
              <a:t>Le blanchiment ou recyclage de fonds est le nom de toute une vaste série de techniques par lesquelles des fonds obtenus de manière criminelle (souvent en comptant) sont transformés dans des fonds d’apparence légale</a:t>
            </a:r>
          </a:p>
          <a:p>
            <a:r>
              <a:rPr lang="fr-CA" sz="2800" dirty="0"/>
              <a:t>Pour cacher la provenance réelle des fonds</a:t>
            </a:r>
          </a:p>
        </p:txBody>
      </p:sp>
      <p:sp>
        <p:nvSpPr>
          <p:cNvPr id="11" name="Flèche droite 10"/>
          <p:cNvSpPr/>
          <p:nvPr/>
        </p:nvSpPr>
        <p:spPr>
          <a:xfrm>
            <a:off x="5148063" y="4906613"/>
            <a:ext cx="1368153" cy="864096"/>
          </a:xfrm>
          <a:prstGeom prs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t>
            </a:r>
            <a:r>
              <a:rPr lang="fr-CA" sz="3600" dirty="0">
                <a:solidFill>
                  <a:schemeClr val="tx1"/>
                </a:solidFill>
              </a:rPr>
              <a:t>$</a:t>
            </a:r>
            <a:endParaRPr lang="fr-CA" sz="3600" dirty="0"/>
          </a:p>
        </p:txBody>
      </p:sp>
      <p:pic>
        <p:nvPicPr>
          <p:cNvPr id="1030" name="Picture 6" descr="Résultat d’images pour cash ca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971600" y="4876779"/>
            <a:ext cx="1212045" cy="909034"/>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droite 13"/>
          <p:cNvSpPr/>
          <p:nvPr/>
        </p:nvSpPr>
        <p:spPr>
          <a:xfrm>
            <a:off x="2051720" y="4906613"/>
            <a:ext cx="1368153" cy="864096"/>
          </a:xfrm>
          <a:prstGeom prst="rightArrow">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t>
            </a:r>
            <a:r>
              <a:rPr lang="fr-CA" sz="3600" dirty="0">
                <a:solidFill>
                  <a:schemeClr val="tx1"/>
                </a:solidFill>
              </a:rPr>
              <a:t>$</a:t>
            </a:r>
            <a:endParaRPr lang="fr-CA" sz="36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579" y="4725144"/>
            <a:ext cx="1624477" cy="1423042"/>
          </a:xfrm>
          <a:prstGeom prst="rect">
            <a:avLst/>
          </a:prstGeom>
        </p:spPr>
      </p:pic>
      <p:sp>
        <p:nvSpPr>
          <p:cNvPr id="5" name="AutoShape 2" descr="Résultats de recherche d'images pour « clipart chequ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6" name="Image 5"/>
          <p:cNvPicPr>
            <a:picLocks noChangeAspect="1"/>
          </p:cNvPicPr>
          <p:nvPr/>
        </p:nvPicPr>
        <p:blipFill>
          <a:blip r:embed="rId5"/>
          <a:stretch>
            <a:fillRect/>
          </a:stretch>
        </p:blipFill>
        <p:spPr>
          <a:xfrm>
            <a:off x="6761429" y="4860722"/>
            <a:ext cx="1149810" cy="1037752"/>
          </a:xfrm>
          <a:prstGeom prst="rect">
            <a:avLst/>
          </a:prstGeom>
        </p:spPr>
      </p:pic>
      <p:sp>
        <p:nvSpPr>
          <p:cNvPr id="8" name="ZoneTexte 7"/>
          <p:cNvSpPr txBox="1"/>
          <p:nvPr/>
        </p:nvSpPr>
        <p:spPr>
          <a:xfrm>
            <a:off x="1926568" y="5941168"/>
            <a:ext cx="1543875" cy="369332"/>
          </a:xfrm>
          <a:prstGeom prst="rect">
            <a:avLst/>
          </a:prstGeom>
          <a:solidFill>
            <a:schemeClr val="bg2"/>
          </a:solidFill>
        </p:spPr>
        <p:txBody>
          <a:bodyPr wrap="square" rtlCol="0">
            <a:spAutoFit/>
          </a:bodyPr>
          <a:lstStyle/>
          <a:p>
            <a:r>
              <a:rPr lang="fr-CA" dirty="0"/>
              <a:t>Argent sale</a:t>
            </a:r>
          </a:p>
        </p:txBody>
      </p:sp>
      <p:sp>
        <p:nvSpPr>
          <p:cNvPr id="12" name="ZoneTexte 11"/>
          <p:cNvSpPr txBox="1"/>
          <p:nvPr/>
        </p:nvSpPr>
        <p:spPr>
          <a:xfrm>
            <a:off x="5205484" y="5796981"/>
            <a:ext cx="1543875" cy="923330"/>
          </a:xfrm>
          <a:prstGeom prst="rect">
            <a:avLst/>
          </a:prstGeom>
          <a:solidFill>
            <a:schemeClr val="bg2"/>
          </a:solidFill>
        </p:spPr>
        <p:txBody>
          <a:bodyPr wrap="square" rtlCol="0">
            <a:spAutoFit/>
          </a:bodyPr>
          <a:lstStyle/>
          <a:p>
            <a:r>
              <a:rPr lang="fr-CA" dirty="0"/>
              <a:t>Argent apparemment</a:t>
            </a:r>
          </a:p>
          <a:p>
            <a:r>
              <a:rPr lang="fr-CA" dirty="0"/>
              <a:t>propre</a:t>
            </a:r>
          </a:p>
        </p:txBody>
      </p:sp>
    </p:spTree>
    <p:extLst>
      <p:ext uri="{BB962C8B-B14F-4D97-AF65-F5344CB8AC3E}">
        <p14:creationId xmlns:p14="http://schemas.microsoft.com/office/powerpoint/2010/main" val="2063492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Technique : </a:t>
            </a:r>
            <a:r>
              <a:rPr lang="fr-CA" sz="4000" dirty="0"/>
              <a:t>dispersion et mélange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73</a:t>
            </a:fld>
            <a:endParaRPr lang="fr-CA">
              <a:solidFill>
                <a:srgbClr val="FFFFFF"/>
              </a:solidFill>
            </a:endParaRPr>
          </a:p>
        </p:txBody>
      </p:sp>
      <p:sp>
        <p:nvSpPr>
          <p:cNvPr id="5" name="Flèche droite 4"/>
          <p:cNvSpPr/>
          <p:nvPr/>
        </p:nvSpPr>
        <p:spPr>
          <a:xfrm>
            <a:off x="5148063" y="3231936"/>
            <a:ext cx="1368153" cy="864096"/>
          </a:xfrm>
          <a:prstGeom prs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t>
            </a:r>
            <a:r>
              <a:rPr lang="fr-CA" sz="3600" dirty="0">
                <a:solidFill>
                  <a:schemeClr val="tx1"/>
                </a:solidFill>
              </a:rPr>
              <a:t>$</a:t>
            </a:r>
            <a:endParaRPr lang="fr-CA" sz="3600" dirty="0"/>
          </a:p>
        </p:txBody>
      </p:sp>
      <p:sp>
        <p:nvSpPr>
          <p:cNvPr id="7" name="Flèche droite 6"/>
          <p:cNvSpPr/>
          <p:nvPr/>
        </p:nvSpPr>
        <p:spPr>
          <a:xfrm rot="20891341">
            <a:off x="2051720" y="3855698"/>
            <a:ext cx="1368153" cy="864096"/>
          </a:xfrm>
          <a:prstGeom prst="rightArrow">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t>
            </a:r>
            <a:r>
              <a:rPr lang="fr-CA" sz="3600" dirty="0">
                <a:solidFill>
                  <a:schemeClr val="tx1"/>
                </a:solidFill>
              </a:rPr>
              <a:t>$</a:t>
            </a:r>
            <a:endParaRPr lang="fr-CA" sz="36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476" y="3013304"/>
            <a:ext cx="1624477" cy="1423042"/>
          </a:xfrm>
          <a:prstGeom prst="rect">
            <a:avLst/>
          </a:prstGeom>
        </p:spPr>
      </p:pic>
      <p:sp>
        <p:nvSpPr>
          <p:cNvPr id="10" name="Flèche droite 9"/>
          <p:cNvSpPr/>
          <p:nvPr/>
        </p:nvSpPr>
        <p:spPr>
          <a:xfrm rot="1269551">
            <a:off x="1999179" y="2680096"/>
            <a:ext cx="1368153" cy="864096"/>
          </a:xfrm>
          <a:prstGeom prs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t>$</a:t>
            </a:r>
            <a:r>
              <a:rPr lang="fr-CA" sz="3600" dirty="0">
                <a:solidFill>
                  <a:schemeClr val="tx1"/>
                </a:solidFill>
              </a:rPr>
              <a:t>$</a:t>
            </a:r>
            <a:endParaRPr lang="fr-CA" sz="3600" dirty="0"/>
          </a:p>
        </p:txBody>
      </p:sp>
      <p:sp>
        <p:nvSpPr>
          <p:cNvPr id="15" name="Flèche courbée vers le haut 14"/>
          <p:cNvSpPr/>
          <p:nvPr/>
        </p:nvSpPr>
        <p:spPr>
          <a:xfrm rot="11123696">
            <a:off x="2775612" y="1772356"/>
            <a:ext cx="3112644" cy="1250576"/>
          </a:xfrm>
          <a:prstGeom prst="curvedUpArrow">
            <a:avLst>
              <a:gd name="adj1" fmla="val 26934"/>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4" name="ZoneTexte 3"/>
          <p:cNvSpPr txBox="1"/>
          <p:nvPr/>
        </p:nvSpPr>
        <p:spPr>
          <a:xfrm>
            <a:off x="778326" y="5237207"/>
            <a:ext cx="6984776" cy="923330"/>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fr-CA" dirty="0"/>
              <a:t>Disperser l’argent mal obtenu dans un réseau de possibilités financières</a:t>
            </a:r>
          </a:p>
          <a:p>
            <a:pPr marL="285750" indent="-285750">
              <a:buFont typeface="Arial" panose="020B0604020202020204" pitchFamily="34" charset="0"/>
              <a:buChar char="•"/>
            </a:pPr>
            <a:r>
              <a:rPr lang="fr-CA" dirty="0"/>
              <a:t>Si possible le mélanger avec de l’argent propre, </a:t>
            </a:r>
          </a:p>
          <a:p>
            <a:pPr marL="285750" indent="-285750">
              <a:buFont typeface="Arial" panose="020B0604020202020204" pitchFamily="34" charset="0"/>
              <a:buChar char="•"/>
            </a:pPr>
            <a:r>
              <a:rPr lang="fr-CA" dirty="0"/>
              <a:t>De manière que son origine devienne difficile à déterminer</a:t>
            </a:r>
          </a:p>
        </p:txBody>
      </p:sp>
    </p:spTree>
    <p:extLst>
      <p:ext uri="{BB962C8B-B14F-4D97-AF65-F5344CB8AC3E}">
        <p14:creationId xmlns:p14="http://schemas.microsoft.com/office/powerpoint/2010/main" val="3899525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Sans l’informatique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74</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dirty="0"/>
              <a:t>Un criminel obtient des fonds liquides dans la vente de drogues</a:t>
            </a:r>
          </a:p>
          <a:p>
            <a:pPr lvl="1"/>
            <a:r>
              <a:rPr lang="fr-CA" dirty="0"/>
              <a:t>Il investit ces fonds dans un restaurant qui produit des revenus apparemment légaux</a:t>
            </a:r>
          </a:p>
          <a:p>
            <a:pPr lvl="1"/>
            <a:r>
              <a:rPr lang="fr-CA" dirty="0"/>
              <a:t>Il mélange les revenus légaux avec les illégaux </a:t>
            </a:r>
          </a:p>
          <a:p>
            <a:pPr lvl="2"/>
            <a:r>
              <a:rPr lang="fr-CA" dirty="0"/>
              <a:t>P.ex. pourrait payer les employés en partie en comptant  </a:t>
            </a:r>
          </a:p>
          <a:p>
            <a:r>
              <a:rPr lang="fr-CA" dirty="0"/>
              <a:t>Les criminels utilisent des dizaines de méthodes pour blanchir l’argent, quelques unes très complexes, impliquant plusieurs méthodes en composition</a:t>
            </a:r>
          </a:p>
          <a:p>
            <a:pPr lvl="1"/>
            <a:r>
              <a:rPr lang="fr-CA" dirty="0"/>
              <a:t>V. </a:t>
            </a:r>
            <a:r>
              <a:rPr lang="fr-CA" dirty="0" err="1"/>
              <a:t>Wikipedia</a:t>
            </a:r>
            <a:r>
              <a:rPr lang="fr-CA" dirty="0"/>
              <a:t>, Blanchiment d’argent, aussi en anglais</a:t>
            </a:r>
          </a:p>
          <a:p>
            <a:r>
              <a:rPr lang="fr-CA" dirty="0"/>
              <a:t>L’informatique a ajouté beaucoup de possibilités</a:t>
            </a:r>
          </a:p>
        </p:txBody>
      </p:sp>
    </p:spTree>
    <p:extLst>
      <p:ext uri="{BB962C8B-B14F-4D97-AF65-F5344CB8AC3E}">
        <p14:creationId xmlns:p14="http://schemas.microsoft.com/office/powerpoint/2010/main" val="3765968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Avec les moyens informatiques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75</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dirty="0"/>
              <a:t>Utilisant les jeux</a:t>
            </a:r>
          </a:p>
          <a:p>
            <a:pPr lvl="1"/>
            <a:r>
              <a:rPr lang="fr-CA" dirty="0"/>
              <a:t>Délinquant utilise l’argent sale pour des jeux informatiques</a:t>
            </a:r>
          </a:p>
          <a:p>
            <a:pPr lvl="1"/>
            <a:r>
              <a:rPr lang="fr-CA" dirty="0"/>
              <a:t>Les revenus des jeux deviennent de l’argent blanchi</a:t>
            </a:r>
          </a:p>
          <a:p>
            <a:pPr lvl="1"/>
            <a:r>
              <a:rPr lang="fr-CA" dirty="0"/>
              <a:t>Variations de la même idée avec bitcoins, possiblement impliquant différents pays</a:t>
            </a:r>
          </a:p>
          <a:p>
            <a:pPr lvl="1"/>
            <a:r>
              <a:rPr lang="fr-CA" dirty="0"/>
              <a:t>Le délinquant pourrait être le propriétaire du casino … </a:t>
            </a:r>
          </a:p>
          <a:p>
            <a:r>
              <a:rPr lang="fr-CA" dirty="0"/>
              <a:t>Utilisant le commerce en ligne</a:t>
            </a:r>
          </a:p>
          <a:p>
            <a:pPr lvl="1"/>
            <a:r>
              <a:rPr lang="fr-CA" dirty="0"/>
              <a:t>Délinquant crée des comptes PayPal </a:t>
            </a:r>
          </a:p>
          <a:p>
            <a:pPr lvl="1"/>
            <a:r>
              <a:rPr lang="fr-CA" dirty="0"/>
              <a:t>Ou des cartes de crédits fictives …</a:t>
            </a:r>
          </a:p>
          <a:p>
            <a:pPr lvl="2"/>
            <a:r>
              <a:rPr lang="fr-CA" dirty="0"/>
              <a:t>Pourraient être au nom de personnes inexistantes</a:t>
            </a:r>
          </a:p>
          <a:p>
            <a:pPr lvl="1"/>
            <a:r>
              <a:rPr lang="fr-CA" dirty="0"/>
              <a:t>Il crée aussi des compagnies EBay qui vendent des produits fictifs</a:t>
            </a:r>
          </a:p>
          <a:p>
            <a:pPr lvl="1"/>
            <a:r>
              <a:rPr lang="fr-CA" dirty="0"/>
              <a:t>Il achète lui-même ces produits et il les paie avec l’argent des comptes ou des cartes de crédit</a:t>
            </a:r>
          </a:p>
          <a:p>
            <a:pPr lvl="1"/>
            <a:r>
              <a:rPr lang="fr-CA" dirty="0"/>
              <a:t>Il encaisse les gains des compagnies … argent blanchi</a:t>
            </a:r>
          </a:p>
          <a:p>
            <a:endParaRPr lang="fr-CA" dirty="0"/>
          </a:p>
          <a:p>
            <a:pPr lvl="1"/>
            <a:endParaRPr lang="fr-CA" dirty="0"/>
          </a:p>
        </p:txBody>
      </p:sp>
      <p:pic>
        <p:nvPicPr>
          <p:cNvPr id="5" name="Picture 2" descr="Voleur de réseau social voler de l'argent en atteignant sa main ramasser des billets en dollars de portefeuille sur l'écran de téléphone intelligent Banque d'images - 28875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996952"/>
            <a:ext cx="1787252" cy="178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1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Et encore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76</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Utilisant des travailleurs fictifs</a:t>
            </a:r>
          </a:p>
          <a:p>
            <a:pPr lvl="1"/>
            <a:r>
              <a:rPr lang="fr-CA" dirty="0"/>
              <a:t>Mulets, hommes de paille</a:t>
            </a:r>
          </a:p>
          <a:p>
            <a:pPr lvl="1"/>
            <a:r>
              <a:rPr lang="fr-CA" dirty="0"/>
              <a:t>Payer généreusement des personnes en les obligeant à retourner une partie de leur salaire aux criminels</a:t>
            </a:r>
          </a:p>
          <a:p>
            <a:pPr lvl="2"/>
            <a:r>
              <a:rPr lang="fr-CA" dirty="0"/>
              <a:t>Possiblement à travers investissements ou achats fictifs</a:t>
            </a:r>
          </a:p>
          <a:p>
            <a:pPr lvl="2"/>
            <a:r>
              <a:rPr lang="fr-CA" dirty="0"/>
              <a:t>V. les nombreux pourriels promettant des salaires …</a:t>
            </a:r>
          </a:p>
          <a:p>
            <a:pPr lvl="2"/>
            <a:r>
              <a:rPr lang="fr-CA" dirty="0"/>
              <a:t>Le travailleur risque d’être accusé de complicité</a:t>
            </a:r>
          </a:p>
          <a:p>
            <a:pPr marL="365760" lvl="1" indent="0">
              <a:buNone/>
            </a:pPr>
            <a:endParaRPr lang="fr-CA" dirty="0"/>
          </a:p>
        </p:txBody>
      </p:sp>
    </p:spTree>
    <p:extLst>
      <p:ext uri="{BB962C8B-B14F-4D97-AF65-F5344CB8AC3E}">
        <p14:creationId xmlns:p14="http://schemas.microsoft.com/office/powerpoint/2010/main" val="3925687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Complexifier et mélanger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77</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pPr lvl="1"/>
            <a:r>
              <a:rPr lang="fr-CA" dirty="0"/>
              <a:t>Diviser l’argent et utiliser nombreux moyens différents en combinaison!</a:t>
            </a:r>
          </a:p>
          <a:p>
            <a:pPr lvl="2"/>
            <a:r>
              <a:rPr lang="fr-CA" dirty="0"/>
              <a:t>Plusieurs jeux, plusieurs commerces …</a:t>
            </a:r>
          </a:p>
          <a:p>
            <a:pPr lvl="1"/>
            <a:r>
              <a:rPr lang="fr-CA" dirty="0"/>
              <a:t>Utiliser plusieurs cartes de crédits que les délinquants contrôlent</a:t>
            </a:r>
          </a:p>
          <a:p>
            <a:pPr lvl="1"/>
            <a:r>
              <a:rPr lang="fr-CA" dirty="0"/>
              <a:t>Utiliser des compagnies et des cartes de crédits dans plusieurs pays</a:t>
            </a:r>
          </a:p>
          <a:p>
            <a:pPr lvl="1"/>
            <a:r>
              <a:rPr lang="fr-CA" dirty="0"/>
              <a:t>Etc. etc. </a:t>
            </a:r>
          </a:p>
          <a:p>
            <a:pPr lvl="1"/>
            <a:r>
              <a:rPr lang="fr-CA" dirty="0"/>
              <a:t>Tout ceci, restant assis à l’ordi …</a:t>
            </a:r>
          </a:p>
          <a:p>
            <a:pPr lvl="1"/>
            <a:endParaRPr lang="fr-CA" dirty="0"/>
          </a:p>
          <a:p>
            <a:endParaRPr lang="fr-CA" dirty="0"/>
          </a:p>
        </p:txBody>
      </p:sp>
    </p:spTree>
    <p:extLst>
      <p:ext uri="{BB962C8B-B14F-4D97-AF65-F5344CB8AC3E}">
        <p14:creationId xmlns:p14="http://schemas.microsoft.com/office/powerpoint/2010/main" val="4233371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Utilisation de cryptomonnaies</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78</a:t>
            </a:fld>
            <a:endParaRPr lang="en-CA">
              <a:solidFill>
                <a:srgbClr val="FFFFFF"/>
              </a:solidFill>
            </a:endParaRPr>
          </a:p>
        </p:txBody>
      </p:sp>
      <p:sp>
        <p:nvSpPr>
          <p:cNvPr id="4" name="Content Placeholder 3"/>
          <p:cNvSpPr>
            <a:spLocks noGrp="1"/>
          </p:cNvSpPr>
          <p:nvPr>
            <p:ph sz="quarter" idx="1"/>
          </p:nvPr>
        </p:nvSpPr>
        <p:spPr/>
        <p:txBody>
          <a:bodyPr>
            <a:normAutofit fontScale="92500" lnSpcReduction="20000"/>
          </a:bodyPr>
          <a:lstStyle/>
          <a:p>
            <a:r>
              <a:rPr lang="fr-CA" dirty="0"/>
              <a:t>Les cryptomonnaies comme le Bitcoin ou </a:t>
            </a:r>
            <a:r>
              <a:rPr lang="fr-CA" dirty="0" err="1"/>
              <a:t>Ether</a:t>
            </a:r>
            <a:r>
              <a:rPr lang="fr-CA" dirty="0"/>
              <a:t> ne permettent normalement pas de connaître la destination des fonds</a:t>
            </a:r>
          </a:p>
          <a:p>
            <a:pPr lvl="1"/>
            <a:r>
              <a:rPr lang="fr-CA" dirty="0"/>
              <a:t>Transactions et livres comptables sont encryptés</a:t>
            </a:r>
          </a:p>
          <a:p>
            <a:r>
              <a:rPr lang="fr-CA" dirty="0"/>
              <a:t>Mais un usager peut se trahir</a:t>
            </a:r>
          </a:p>
          <a:p>
            <a:pPr lvl="1"/>
            <a:r>
              <a:rPr lang="fr-CA" dirty="0" err="1"/>
              <a:t>Pex</a:t>
            </a:r>
            <a:r>
              <a:rPr lang="fr-CA" dirty="0"/>
              <a:t> l’usager pourrait être obligé de s’identifier quand il échange le bitcoin en monnaie d’un pays</a:t>
            </a:r>
          </a:p>
          <a:p>
            <a:r>
              <a:rPr lang="fr-CA" dirty="0"/>
              <a:t>Utilisant les informations échappées, les investigateurs peuvent être capables de retracer toutes les activités de l’usager</a:t>
            </a:r>
          </a:p>
          <a:p>
            <a:pPr lvl="1"/>
            <a:r>
              <a:rPr lang="fr-CA" dirty="0"/>
              <a:t>Car ces systèmes gardent une histoire complète, même si encryptée, de toutes les transactions</a:t>
            </a:r>
          </a:p>
        </p:txBody>
      </p:sp>
    </p:spTree>
    <p:extLst>
      <p:ext uri="{BB962C8B-B14F-4D97-AF65-F5344CB8AC3E}">
        <p14:creationId xmlns:p14="http://schemas.microsoft.com/office/powerpoint/2010/main" val="3379902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Loi canadienne contre le recyclage de fonds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79</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10000"/>
          </a:bodyPr>
          <a:lstStyle/>
          <a:p>
            <a:r>
              <a:rPr lang="fr-CA" dirty="0"/>
              <a:t>La manière principale de trouver les cas de recyclage de fonds est de</a:t>
            </a:r>
          </a:p>
          <a:p>
            <a:pPr lvl="1"/>
            <a:r>
              <a:rPr lang="fr-CA" dirty="0"/>
              <a:t>Obliger à une </a:t>
            </a:r>
            <a:r>
              <a:rPr lang="fr-CA" b="1" dirty="0"/>
              <a:t>comptabilité détaillée, et la contrôler</a:t>
            </a:r>
          </a:p>
          <a:p>
            <a:pPr lvl="1"/>
            <a:r>
              <a:rPr lang="fr-CA" dirty="0"/>
              <a:t>Surtout de la part des banques et institutions financières qui pourraient recevoir les fonds </a:t>
            </a:r>
          </a:p>
          <a:p>
            <a:pPr lvl="1"/>
            <a:r>
              <a:rPr lang="fr-CA" dirty="0"/>
              <a:t>La loi contre le recyclage des fonds oblige les institutions financières à contrôler rigoureusement tous les transferts de fonds et à signaler à la police toute opération suspecte</a:t>
            </a:r>
          </a:p>
          <a:p>
            <a:pPr lvl="2"/>
            <a:r>
              <a:rPr lang="fr-CA" dirty="0"/>
              <a:t>Sous peine de fortes amendes</a:t>
            </a:r>
          </a:p>
          <a:p>
            <a:r>
              <a:rPr lang="fr-CA" dirty="0"/>
              <a:t>Loi détaillée, prescrivant un grand nombre de contrôles comptables</a:t>
            </a:r>
          </a:p>
        </p:txBody>
      </p:sp>
    </p:spTree>
    <p:extLst>
      <p:ext uri="{BB962C8B-B14F-4D97-AF65-F5344CB8AC3E}">
        <p14:creationId xmlns:p14="http://schemas.microsoft.com/office/powerpoint/2010/main" val="107691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Raisons de poursuite</a:t>
            </a: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8</a:t>
            </a:fld>
            <a:endParaRPr lang="en-CA">
              <a:solidFill>
                <a:srgbClr val="FFFFFF"/>
              </a:solidFill>
            </a:endParaRPr>
          </a:p>
        </p:txBody>
      </p:sp>
      <p:sp>
        <p:nvSpPr>
          <p:cNvPr id="4" name="Content Placeholder 3"/>
          <p:cNvSpPr>
            <a:spLocks noGrp="1"/>
          </p:cNvSpPr>
          <p:nvPr>
            <p:ph sz="quarter" idx="1"/>
          </p:nvPr>
        </p:nvSpPr>
        <p:spPr/>
        <p:txBody>
          <a:bodyPr>
            <a:normAutofit lnSpcReduction="10000"/>
          </a:bodyPr>
          <a:lstStyle/>
          <a:p>
            <a:r>
              <a:rPr lang="fr-CA" dirty="0"/>
              <a:t>Très graves conséquences personnelles et sociales:</a:t>
            </a:r>
          </a:p>
          <a:p>
            <a:pPr lvl="1"/>
            <a:r>
              <a:rPr lang="fr-CA" dirty="0"/>
              <a:t>Abus très grave d’enfants</a:t>
            </a:r>
          </a:p>
          <a:p>
            <a:pPr lvl="1"/>
            <a:r>
              <a:rPr lang="fr-CA" dirty="0"/>
              <a:t>Vie ruinée des enfants ciblés </a:t>
            </a:r>
          </a:p>
          <a:p>
            <a:pPr lvl="2"/>
            <a:r>
              <a:rPr lang="fr-CA" dirty="0">
                <a:sym typeface="Wingdings" panose="05000000000000000000" pitchFamily="2" charset="2"/>
              </a:rPr>
              <a:t></a:t>
            </a:r>
            <a:r>
              <a:rPr lang="fr-CA" dirty="0"/>
              <a:t>Alcoolisme, abus de drogues, prostitution, criminalité</a:t>
            </a:r>
          </a:p>
          <a:p>
            <a:r>
              <a:rPr lang="fr-CA" dirty="0"/>
              <a:t>Certaines personnes pourraient vouloir reproduire dans leur vie les actes visualisés</a:t>
            </a:r>
          </a:p>
          <a:p>
            <a:pPr lvl="1"/>
            <a:r>
              <a:rPr lang="fr-CA" dirty="0"/>
              <a:t>Utilisation possible pour séduire des enfants</a:t>
            </a:r>
          </a:p>
          <a:p>
            <a:r>
              <a:rPr lang="fr-CA" dirty="0"/>
              <a:t>La </a:t>
            </a:r>
            <a:r>
              <a:rPr lang="fr-CA" i="1" dirty="0"/>
              <a:t>possession</a:t>
            </a:r>
            <a:r>
              <a:rPr lang="fr-CA" dirty="0"/>
              <a:t> par elle-même pourrait en principe être considérée sans danger, mais la criminaliser est un moyen pour réduire le phénomène</a:t>
            </a:r>
          </a:p>
          <a:p>
            <a:endParaRPr lang="fr-CA" dirty="0"/>
          </a:p>
          <a:p>
            <a:endParaRPr lang="fr-CA" dirty="0"/>
          </a:p>
        </p:txBody>
      </p:sp>
    </p:spTree>
    <p:extLst>
      <p:ext uri="{BB962C8B-B14F-4D97-AF65-F5344CB8AC3E}">
        <p14:creationId xmlns:p14="http://schemas.microsoft.com/office/powerpoint/2010/main" val="64709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Loi sur le recyclage de fonds</a:t>
            </a:r>
            <a:br>
              <a:rPr lang="fr-CA" dirty="0"/>
            </a:br>
            <a:r>
              <a:rPr lang="fr-CA" sz="2700" dirty="0"/>
              <a:t>(blanchiment d’argent ou autres produits)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80</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r>
              <a:rPr lang="fr-CA" b="1" dirty="0"/>
              <a:t>Officiellement: </a:t>
            </a:r>
            <a:r>
              <a:rPr lang="fr-CA" b="1" i="1" dirty="0"/>
              <a:t>Loi sur le recyclage des produits de la criminalité et le financement des activités terroristes</a:t>
            </a:r>
            <a:r>
              <a:rPr lang="fr-CA" b="1" dirty="0"/>
              <a:t> </a:t>
            </a:r>
          </a:p>
          <a:p>
            <a:pPr lvl="1"/>
            <a:r>
              <a:rPr lang="fr-CA" dirty="0">
                <a:hlinkClick r:id="rId2"/>
              </a:rPr>
              <a:t>http://laws-lois.justice.gc.ca/fra/lois/P-24.501</a:t>
            </a:r>
            <a:endParaRPr lang="fr-CA" dirty="0"/>
          </a:p>
          <a:p>
            <a:r>
              <a:rPr lang="fr-CA" dirty="0"/>
              <a:t>Cette loi ne vise pas particulièrement le crime informatique, mais elle est reliée et donc il faut en tenir compte</a:t>
            </a:r>
          </a:p>
          <a:p>
            <a:r>
              <a:rPr lang="fr-CA" dirty="0"/>
              <a:t>Voir aussi la mention des ‘autres produits’, p.ex. recyclage d’armements</a:t>
            </a:r>
          </a:p>
          <a:p>
            <a:r>
              <a:rPr lang="fr-CA" dirty="0"/>
              <a:t>Elle considère des centaines d’infractions possibles</a:t>
            </a:r>
          </a:p>
          <a:p>
            <a:pPr lvl="1"/>
            <a:r>
              <a:rPr lang="fr-CA" dirty="0"/>
              <a:t>Tant de la part des criminels</a:t>
            </a:r>
          </a:p>
          <a:p>
            <a:pPr lvl="1"/>
            <a:r>
              <a:rPr lang="fr-CA" dirty="0"/>
              <a:t>Que de la part d’institutions financières qui doivent contrôler les transactions et dénoncer le anomalies</a:t>
            </a:r>
          </a:p>
          <a:p>
            <a:pPr lvl="1"/>
            <a:r>
              <a:rPr lang="fr-CA" dirty="0"/>
              <a:t>V. infractions détaillées dans un règlement relié:</a:t>
            </a:r>
          </a:p>
          <a:p>
            <a:pPr lvl="2"/>
            <a:r>
              <a:rPr lang="fr-CA" dirty="0">
                <a:hlinkClick r:id="rId3"/>
              </a:rPr>
              <a:t>http://laws-lois.justice.gc.ca/fra/reglements/DORS-2007-292/page-2.html#docCont</a:t>
            </a:r>
            <a:r>
              <a:rPr lang="fr-CA" dirty="0"/>
              <a:t> </a:t>
            </a:r>
          </a:p>
        </p:txBody>
      </p:sp>
    </p:spTree>
    <p:extLst>
      <p:ext uri="{BB962C8B-B14F-4D97-AF65-F5344CB8AC3E}">
        <p14:creationId xmlns:p14="http://schemas.microsoft.com/office/powerpoint/2010/main" val="630370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Un épisode réel</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81</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b="1" dirty="0"/>
              <a:t>La Financière XXX a confirmé lundi que sa division bancaire était l’établissement mis à l’amende l’an dernier pour 1,15 M$ par l’agence fédérale de lutte contre le blanchiment d’argent pour ce qui avait alors été décrit comme des «écarts de conduite administratifs», rapporte La Presse canadienne.</a:t>
            </a:r>
            <a:br>
              <a:rPr lang="fr-CA" b="1" dirty="0"/>
            </a:br>
            <a:endParaRPr lang="fr-CA" dirty="0"/>
          </a:p>
          <a:p>
            <a:r>
              <a:rPr lang="fr-CA" dirty="0"/>
              <a:t>En avril 2016, le Centre d’analyse des opérations et déclarations financières du Canada (CANAFE) a imposé une pénalité de 1,15 M$ à cette financière </a:t>
            </a:r>
            <a:r>
              <a:rPr lang="fr-CA" b="1" dirty="0"/>
              <a:t>pour avoir omis de rendre compte d’une transaction suspecte et de divers transferts d’argent</a:t>
            </a:r>
            <a:r>
              <a:rPr lang="fr-CA" dirty="0"/>
              <a:t>.</a:t>
            </a:r>
          </a:p>
        </p:txBody>
      </p:sp>
    </p:spTree>
    <p:extLst>
      <p:ext uri="{BB962C8B-B14F-4D97-AF65-F5344CB8AC3E}">
        <p14:creationId xmlns:p14="http://schemas.microsoft.com/office/powerpoint/2010/main" val="1068664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9F67A-80E6-0E2B-09B2-3979448EBBD0}"/>
              </a:ext>
            </a:extLst>
          </p:cNvPr>
          <p:cNvSpPr>
            <a:spLocks noGrp="1"/>
          </p:cNvSpPr>
          <p:nvPr>
            <p:ph type="title"/>
          </p:nvPr>
        </p:nvSpPr>
        <p:spPr/>
        <p:txBody>
          <a:bodyPr/>
          <a:lstStyle/>
          <a:p>
            <a:r>
              <a:rPr lang="fr-CA" dirty="0"/>
              <a:t>Point de réflexion</a:t>
            </a:r>
          </a:p>
        </p:txBody>
      </p:sp>
      <p:sp>
        <p:nvSpPr>
          <p:cNvPr id="3" name="Espace réservé du numéro de diapositive 2">
            <a:extLst>
              <a:ext uri="{FF2B5EF4-FFF2-40B4-BE49-F238E27FC236}">
                <a16:creationId xmlns:a16="http://schemas.microsoft.com/office/drawing/2014/main" id="{CA062DA2-D661-87DA-5A7F-2960C95D2B23}"/>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82</a:t>
            </a:fld>
            <a:endParaRPr lang="fr-CA">
              <a:solidFill>
                <a:srgbClr val="FFFFFF"/>
              </a:solidFill>
            </a:endParaRPr>
          </a:p>
        </p:txBody>
      </p:sp>
      <p:sp>
        <p:nvSpPr>
          <p:cNvPr id="4" name="Espace réservé du contenu 3">
            <a:extLst>
              <a:ext uri="{FF2B5EF4-FFF2-40B4-BE49-F238E27FC236}">
                <a16:creationId xmlns:a16="http://schemas.microsoft.com/office/drawing/2014/main" id="{FE69F8EF-5FE3-3AB6-5131-4A82E4FE308C}"/>
              </a:ext>
            </a:extLst>
          </p:cNvPr>
          <p:cNvSpPr>
            <a:spLocks noGrp="1"/>
          </p:cNvSpPr>
          <p:nvPr>
            <p:ph sz="quarter" idx="1"/>
          </p:nvPr>
        </p:nvSpPr>
        <p:spPr/>
        <p:txBody>
          <a:bodyPr/>
          <a:lstStyle/>
          <a:p>
            <a:r>
              <a:rPr lang="fr-CA" dirty="0"/>
              <a:t>Pourquoi les contrôles détaillés de la comptabilité sont des moyens efficaces contre le recyclage de fonds</a:t>
            </a:r>
          </a:p>
        </p:txBody>
      </p:sp>
    </p:spTree>
    <p:extLst>
      <p:ext uri="{BB962C8B-B14F-4D97-AF65-F5344CB8AC3E}">
        <p14:creationId xmlns:p14="http://schemas.microsoft.com/office/powerpoint/2010/main" val="24222926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 ‘crime comme service’</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83</a:t>
            </a:fld>
            <a:endParaRPr lang="fr-CA">
              <a:solidFill>
                <a:srgbClr val="FFFFFF"/>
              </a:solidFill>
            </a:endParaRPr>
          </a:p>
        </p:txBody>
      </p:sp>
      <p:sp>
        <p:nvSpPr>
          <p:cNvPr id="4" name="Espace réservé du contenu 3"/>
          <p:cNvSpPr>
            <a:spLocks noGrp="1"/>
          </p:cNvSpPr>
          <p:nvPr>
            <p:ph sz="quarter" idx="1"/>
          </p:nvPr>
        </p:nvSpPr>
        <p:spPr>
          <a:xfrm>
            <a:off x="612648" y="1518436"/>
            <a:ext cx="8153400" cy="4495800"/>
          </a:xfrm>
        </p:spPr>
        <p:txBody>
          <a:bodyPr>
            <a:normAutofit fontScale="92500" lnSpcReduction="20000"/>
          </a:bodyPr>
          <a:lstStyle/>
          <a:p>
            <a:r>
              <a:rPr lang="fr-CA" dirty="0"/>
              <a:t>Dans l’infonuagique, on parle de</a:t>
            </a:r>
          </a:p>
          <a:p>
            <a:pPr lvl="1"/>
            <a:r>
              <a:rPr lang="fr-CA" dirty="0" err="1"/>
              <a:t>IaaS</a:t>
            </a:r>
            <a:r>
              <a:rPr lang="fr-CA" dirty="0"/>
              <a:t>, Infrastructure comme service</a:t>
            </a:r>
          </a:p>
          <a:p>
            <a:pPr lvl="1"/>
            <a:r>
              <a:rPr lang="fr-CA" dirty="0" err="1"/>
              <a:t>PaaS</a:t>
            </a:r>
            <a:r>
              <a:rPr lang="fr-CA" dirty="0"/>
              <a:t>, Platform comme service</a:t>
            </a:r>
          </a:p>
          <a:p>
            <a:pPr lvl="1"/>
            <a:r>
              <a:rPr lang="fr-CA" dirty="0" err="1"/>
              <a:t>SaaS</a:t>
            </a:r>
            <a:r>
              <a:rPr lang="fr-CA" dirty="0"/>
              <a:t>, Software comme service</a:t>
            </a:r>
          </a:p>
          <a:p>
            <a:pPr lvl="2"/>
            <a:r>
              <a:rPr lang="fr-CA" dirty="0"/>
              <a:t>Et autres … voici donc l’idée de </a:t>
            </a:r>
            <a:r>
              <a:rPr lang="fr-CA" i="1" dirty="0"/>
              <a:t>Crime comme service</a:t>
            </a:r>
          </a:p>
          <a:p>
            <a:r>
              <a:rPr lang="fr-CA" dirty="0"/>
              <a:t>Commerce d’outils informatiques et de maliciels déjà prêts à frapper et loués à des criminels</a:t>
            </a:r>
          </a:p>
          <a:p>
            <a:r>
              <a:rPr lang="fr-CA" dirty="0"/>
              <a:t>Commerce de données qui peuvent rendre possibles des activités criminelles</a:t>
            </a:r>
          </a:p>
          <a:p>
            <a:pPr lvl="1"/>
            <a:r>
              <a:rPr lang="fr-CA" dirty="0"/>
              <a:t>Mots de passe, informations financières …</a:t>
            </a:r>
          </a:p>
          <a:p>
            <a:r>
              <a:rPr lang="fr-CA" dirty="0"/>
              <a:t>La « toile obscure » est pleine de ça</a:t>
            </a:r>
          </a:p>
        </p:txBody>
      </p:sp>
    </p:spTree>
    <p:extLst>
      <p:ext uri="{BB962C8B-B14F-4D97-AF65-F5344CB8AC3E}">
        <p14:creationId xmlns:p14="http://schemas.microsoft.com/office/powerpoint/2010/main" val="904164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5A164-A8F7-4E84-9AA4-76B36C6F2ED4}"/>
              </a:ext>
            </a:extLst>
          </p:cNvPr>
          <p:cNvSpPr>
            <a:spLocks noGrp="1"/>
          </p:cNvSpPr>
          <p:nvPr>
            <p:ph type="title"/>
          </p:nvPr>
        </p:nvSpPr>
        <p:spPr/>
        <p:txBody>
          <a:bodyPr>
            <a:normAutofit fontScale="90000"/>
          </a:bodyPr>
          <a:lstStyle/>
          <a:p>
            <a:r>
              <a:rPr lang="fr-CA" dirty="0"/>
              <a:t>Loi applicable dans un cas particulier</a:t>
            </a:r>
          </a:p>
        </p:txBody>
      </p:sp>
      <p:sp>
        <p:nvSpPr>
          <p:cNvPr id="3" name="Espace réservé du numéro de diapositive 2">
            <a:extLst>
              <a:ext uri="{FF2B5EF4-FFF2-40B4-BE49-F238E27FC236}">
                <a16:creationId xmlns:a16="http://schemas.microsoft.com/office/drawing/2014/main" id="{9132A5D6-F3FC-4C7F-8954-137026A5F6BB}"/>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84</a:t>
            </a:fld>
            <a:endParaRPr lang="fr-CA">
              <a:solidFill>
                <a:srgbClr val="FFFFFF"/>
              </a:solidFill>
            </a:endParaRPr>
          </a:p>
        </p:txBody>
      </p:sp>
      <p:sp>
        <p:nvSpPr>
          <p:cNvPr id="4" name="Espace réservé du contenu 3">
            <a:extLst>
              <a:ext uri="{FF2B5EF4-FFF2-40B4-BE49-F238E27FC236}">
                <a16:creationId xmlns:a16="http://schemas.microsoft.com/office/drawing/2014/main" id="{FCD5AA22-4C0C-47BC-8034-A95250122F63}"/>
              </a:ext>
            </a:extLst>
          </p:cNvPr>
          <p:cNvSpPr>
            <a:spLocks noGrp="1"/>
          </p:cNvSpPr>
          <p:nvPr>
            <p:ph sz="quarter" idx="1"/>
          </p:nvPr>
        </p:nvSpPr>
        <p:spPr/>
        <p:txBody>
          <a:bodyPr>
            <a:normAutofit fontScale="85000" lnSpcReduction="10000"/>
          </a:bodyPr>
          <a:lstStyle/>
          <a:p>
            <a:pPr marL="0" indent="0">
              <a:buNone/>
            </a:pPr>
            <a:r>
              <a:rPr lang="fr-CA" b="1" dirty="0"/>
              <a:t>342.2</a:t>
            </a:r>
            <a:r>
              <a:rPr lang="fr-CA" dirty="0"/>
              <a:t> (1) Quiconque, sans justification ou excuse légitime, </a:t>
            </a:r>
            <a:r>
              <a:rPr lang="fr-CA" dirty="0">
                <a:solidFill>
                  <a:srgbClr val="FF0000"/>
                </a:solidFill>
              </a:rPr>
              <a:t>fabrique, possède, vend, offre en vente ou écoule des </a:t>
            </a:r>
            <a:r>
              <a:rPr lang="fr-CA" i="1" dirty="0">
                <a:solidFill>
                  <a:srgbClr val="FF0000"/>
                </a:solidFill>
              </a:rPr>
              <a:t>instruments, ou des pièces de ceux-ci</a:t>
            </a:r>
            <a:r>
              <a:rPr lang="fr-CA" dirty="0">
                <a:solidFill>
                  <a:srgbClr val="FF0000"/>
                </a:solidFill>
              </a:rPr>
              <a:t>, particulièrement utiles à la commission d’une infraction </a:t>
            </a:r>
            <a:r>
              <a:rPr lang="fr-CA" dirty="0"/>
              <a:t>prévue à </a:t>
            </a:r>
            <a:r>
              <a:rPr lang="fr-CA" b="1" dirty="0"/>
              <a:t>l’art. 342(1)</a:t>
            </a:r>
            <a:r>
              <a:rPr lang="fr-CA" dirty="0"/>
              <a:t>, dans des circonstances qui permettent de conclure raisonnablement qu’ils ont été utilisés, sont destinés ou étaient destinés à la commission d’une telle infraction, est coupable :</a:t>
            </a:r>
          </a:p>
          <a:p>
            <a:pPr marL="0" indent="0">
              <a:buNone/>
            </a:pPr>
            <a:r>
              <a:rPr lang="fr-CA" dirty="0"/>
              <a:t>…</a:t>
            </a:r>
          </a:p>
          <a:p>
            <a:pPr marL="0" indent="0">
              <a:buNone/>
            </a:pPr>
            <a:r>
              <a:rPr lang="fr-CA" i="1" dirty="0"/>
              <a:t>Cette loi s’applique seulement aux infractions concernant les cartes de crédit (art. 342(1))</a:t>
            </a:r>
          </a:p>
          <a:p>
            <a:pPr marL="0" indent="0">
              <a:buNone/>
            </a:pPr>
            <a:r>
              <a:rPr lang="fr-CA" i="1" dirty="0"/>
              <a:t>Dans d’autre cas, le fournisseurs de ces outils pourrait être accusé de </a:t>
            </a:r>
            <a:r>
              <a:rPr lang="fr-CA" dirty="0"/>
              <a:t>complicité</a:t>
            </a:r>
            <a:r>
              <a:rPr lang="fr-CA" i="1" dirty="0"/>
              <a:t> ou de </a:t>
            </a:r>
            <a:r>
              <a:rPr lang="fr-CA" dirty="0"/>
              <a:t>facilitation</a:t>
            </a:r>
            <a:r>
              <a:rPr lang="fr-CA" i="1" dirty="0"/>
              <a:t> (art. 467.1(1))</a:t>
            </a:r>
          </a:p>
        </p:txBody>
      </p:sp>
    </p:spTree>
    <p:extLst>
      <p:ext uri="{BB962C8B-B14F-4D97-AF65-F5344CB8AC3E}">
        <p14:creationId xmlns:p14="http://schemas.microsoft.com/office/powerpoint/2010/main" val="2020471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85</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comme cible d’infraction</a:t>
            </a:r>
          </a:p>
          <a:p>
            <a:r>
              <a:rPr lang="fr-CA" dirty="0"/>
              <a:t>2) Les données cible d’infraction</a:t>
            </a:r>
          </a:p>
          <a:p>
            <a:r>
              <a:rPr lang="fr-CA" dirty="0"/>
              <a:t>3) La fraude, le vol et les infractions reliées</a:t>
            </a:r>
          </a:p>
          <a:p>
            <a:r>
              <a:rPr lang="fr-CA" dirty="0"/>
              <a:t>4) Les extorsions et le chantage</a:t>
            </a:r>
          </a:p>
          <a:p>
            <a:r>
              <a:rPr lang="fr-CA" dirty="0"/>
              <a:t>5) Contenu défendu</a:t>
            </a:r>
          </a:p>
          <a:p>
            <a:r>
              <a:rPr lang="fr-CA" dirty="0"/>
              <a:t>6) Infractions contre la personne</a:t>
            </a:r>
          </a:p>
          <a:p>
            <a:r>
              <a:rPr lang="fr-CA" dirty="0"/>
              <a:t>7) Infractions contre les organisations</a:t>
            </a:r>
          </a:p>
          <a:p>
            <a:r>
              <a:rPr lang="fr-CA" dirty="0"/>
              <a:t>8) La criminalité organisée</a:t>
            </a:r>
          </a:p>
          <a:p>
            <a:r>
              <a:rPr lang="fr-CA" b="1" dirty="0"/>
              <a:t>9) Aspects politiques</a:t>
            </a:r>
          </a:p>
          <a:p>
            <a:r>
              <a:rPr lang="fr-CA"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1787227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9. Aspects politiques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86</a:t>
            </a:fld>
            <a:endParaRPr lang="fr-CA">
              <a:solidFill>
                <a:srgbClr val="FFFFFF"/>
              </a:solidFill>
            </a:endParaRPr>
          </a:p>
        </p:txBody>
      </p:sp>
      <p:sp>
        <p:nvSpPr>
          <p:cNvPr id="4" name="Espace réservé du contenu 3"/>
          <p:cNvSpPr>
            <a:spLocks noGrp="1"/>
          </p:cNvSpPr>
          <p:nvPr>
            <p:ph sz="quarter" idx="1"/>
          </p:nvPr>
        </p:nvSpPr>
        <p:spPr/>
        <p:txBody>
          <a:bodyPr>
            <a:normAutofit fontScale="62500" lnSpcReduction="20000"/>
          </a:bodyPr>
          <a:lstStyle/>
          <a:p>
            <a:r>
              <a:rPr lang="fr-CA" dirty="0" err="1"/>
              <a:t>Cyberterrorisme</a:t>
            </a:r>
            <a:endParaRPr lang="fr-CA" dirty="0"/>
          </a:p>
          <a:p>
            <a:pPr lvl="1"/>
            <a:r>
              <a:rPr lang="fr-CA" dirty="0"/>
              <a:t>Espionnage ou endommagement de données et d’équipement d’importance civile, policière ou militaire</a:t>
            </a:r>
          </a:p>
          <a:p>
            <a:r>
              <a:rPr lang="fr-CA" dirty="0"/>
              <a:t>Types:</a:t>
            </a:r>
          </a:p>
          <a:p>
            <a:pPr lvl="1"/>
            <a:r>
              <a:rPr lang="fr-CA" dirty="0"/>
              <a:t>Simple, non structuré</a:t>
            </a:r>
          </a:p>
          <a:p>
            <a:pPr lvl="2"/>
            <a:r>
              <a:rPr lang="fr-CA" dirty="0"/>
              <a:t>Attaques simples, possiblement utilisant outils et technique existants</a:t>
            </a:r>
          </a:p>
          <a:p>
            <a:pPr lvl="1"/>
            <a:r>
              <a:rPr lang="fr-CA" dirty="0"/>
              <a:t>Avancé, structuré</a:t>
            </a:r>
          </a:p>
          <a:p>
            <a:pPr lvl="2"/>
            <a:r>
              <a:rPr lang="fr-CA" dirty="0"/>
              <a:t>Voir Menace persistante avancée, déjà mentionnée</a:t>
            </a:r>
          </a:p>
          <a:p>
            <a:pPr lvl="1"/>
            <a:r>
              <a:rPr lang="fr-CA" dirty="0" err="1"/>
              <a:t>Complex</a:t>
            </a:r>
            <a:r>
              <a:rPr lang="fr-CA" dirty="0"/>
              <a:t>, coordonné</a:t>
            </a:r>
          </a:p>
          <a:p>
            <a:pPr lvl="3"/>
            <a:r>
              <a:rPr lang="fr-CA" dirty="0"/>
              <a:t>Utilisation de plusieurs moyens coordonnés capable de créer des difficultés majeures et variées</a:t>
            </a:r>
          </a:p>
          <a:p>
            <a:pPr lvl="1"/>
            <a:r>
              <a:rPr lang="fr-CA" dirty="0"/>
              <a:t>On peut penser que les terroristes peuvent être seulement des individus ou groupes organisés, mais on parle aussi de ‘terrorisme d’état’</a:t>
            </a:r>
          </a:p>
          <a:p>
            <a:pPr lvl="2"/>
            <a:r>
              <a:rPr lang="fr-CA" dirty="0"/>
              <a:t>Différent d’une guerre</a:t>
            </a:r>
          </a:p>
          <a:p>
            <a:r>
              <a:rPr lang="fr-CA" dirty="0"/>
              <a:t>Le code criminel: Art. 83.1considère de manière très générale les actes criminels commis au nom d’un but, d’un objectif ou d’une cause de nature politique, religieuse ou idéologique</a:t>
            </a:r>
          </a:p>
          <a:p>
            <a:pPr lvl="1"/>
            <a:r>
              <a:rPr lang="fr-CA" dirty="0"/>
              <a:t>Article un peu long, SVP le consulter</a:t>
            </a:r>
          </a:p>
          <a:p>
            <a:pPr marL="365760" lvl="1" indent="0">
              <a:buNone/>
            </a:pPr>
            <a:endParaRPr lang="fr-CA" dirty="0"/>
          </a:p>
        </p:txBody>
      </p:sp>
    </p:spTree>
    <p:extLst>
      <p:ext uri="{BB962C8B-B14F-4D97-AF65-F5344CB8AC3E}">
        <p14:creationId xmlns:p14="http://schemas.microsoft.com/office/powerpoint/2010/main" val="909242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313C5E-E5DC-356B-BDFE-94DDD1B54BD0}"/>
              </a:ext>
            </a:extLst>
          </p:cNvPr>
          <p:cNvSpPr>
            <a:spLocks noGrp="1"/>
          </p:cNvSpPr>
          <p:nvPr>
            <p:ph type="title"/>
          </p:nvPr>
        </p:nvSpPr>
        <p:spPr/>
        <p:txBody>
          <a:bodyPr/>
          <a:lstStyle/>
          <a:p>
            <a:r>
              <a:rPr lang="fr-CA" dirty="0"/>
              <a:t>Terrorisme</a:t>
            </a:r>
          </a:p>
        </p:txBody>
      </p:sp>
      <p:sp>
        <p:nvSpPr>
          <p:cNvPr id="3" name="Espace réservé du numéro de diapositive 2">
            <a:extLst>
              <a:ext uri="{FF2B5EF4-FFF2-40B4-BE49-F238E27FC236}">
                <a16:creationId xmlns:a16="http://schemas.microsoft.com/office/drawing/2014/main" id="{7B2DDAA4-FEFC-45B5-63A2-B081740E4A0C}"/>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87</a:t>
            </a:fld>
            <a:endParaRPr lang="fr-CA">
              <a:solidFill>
                <a:srgbClr val="FFFFFF"/>
              </a:solidFill>
            </a:endParaRPr>
          </a:p>
        </p:txBody>
      </p:sp>
      <p:sp>
        <p:nvSpPr>
          <p:cNvPr id="4" name="Espace réservé du contenu 3">
            <a:extLst>
              <a:ext uri="{FF2B5EF4-FFF2-40B4-BE49-F238E27FC236}">
                <a16:creationId xmlns:a16="http://schemas.microsoft.com/office/drawing/2014/main" id="{EB48A1A1-1FAF-FA82-36A3-5FDA412F8957}"/>
              </a:ext>
            </a:extLst>
          </p:cNvPr>
          <p:cNvSpPr>
            <a:spLocks noGrp="1"/>
          </p:cNvSpPr>
          <p:nvPr>
            <p:ph sz="quarter" idx="1"/>
          </p:nvPr>
        </p:nvSpPr>
        <p:spPr/>
        <p:txBody>
          <a:bodyPr>
            <a:normAutofit/>
          </a:bodyPr>
          <a:lstStyle/>
          <a:p>
            <a:r>
              <a:rPr lang="fr-CA" dirty="0"/>
              <a:t>La partie II.1 du Code Criminel est intitulée: « Terrorisme »</a:t>
            </a:r>
          </a:p>
          <a:p>
            <a:r>
              <a:rPr lang="fr-CA" dirty="0"/>
              <a:t>Elle considère, dans sections séparées:</a:t>
            </a:r>
          </a:p>
          <a:p>
            <a:pPr lvl="1"/>
            <a:r>
              <a:rPr lang="fr-CA" dirty="0"/>
              <a:t>Le financement du terrorisme</a:t>
            </a:r>
          </a:p>
          <a:p>
            <a:pPr lvl="1"/>
            <a:r>
              <a:rPr lang="fr-CA" dirty="0"/>
              <a:t>Inscription d’entités terroristes</a:t>
            </a:r>
          </a:p>
          <a:p>
            <a:pPr lvl="1"/>
            <a:r>
              <a:rPr lang="fr-CA" dirty="0"/>
              <a:t>Saisie, blocage, confiscation des biens</a:t>
            </a:r>
          </a:p>
          <a:p>
            <a:pPr lvl="1"/>
            <a:r>
              <a:rPr lang="fr-CA" dirty="0"/>
              <a:t>Participer, faciliter, donner des instructions et héberger</a:t>
            </a:r>
          </a:p>
          <a:p>
            <a:pPr lvl="1"/>
            <a:r>
              <a:rPr lang="fr-CA" dirty="0"/>
              <a:t>Incitation à craindre des activités terroristes</a:t>
            </a:r>
          </a:p>
        </p:txBody>
      </p:sp>
    </p:spTree>
    <p:extLst>
      <p:ext uri="{BB962C8B-B14F-4D97-AF65-F5344CB8AC3E}">
        <p14:creationId xmlns:p14="http://schemas.microsoft.com/office/powerpoint/2010/main" val="2997860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Fraude électorale </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88</a:t>
            </a:fld>
            <a:endParaRPr lang="fr-CA">
              <a:solidFill>
                <a:srgbClr val="FFFFFF"/>
              </a:solidFill>
            </a:endParaRPr>
          </a:p>
        </p:txBody>
      </p:sp>
      <p:sp>
        <p:nvSpPr>
          <p:cNvPr id="4" name="Espace réservé du contenu 3"/>
          <p:cNvSpPr>
            <a:spLocks noGrp="1"/>
          </p:cNvSpPr>
          <p:nvPr>
            <p:ph sz="quarter" idx="1"/>
          </p:nvPr>
        </p:nvSpPr>
        <p:spPr>
          <a:xfrm>
            <a:off x="612648" y="1600200"/>
            <a:ext cx="8153400" cy="2692896"/>
          </a:xfrm>
        </p:spPr>
        <p:txBody>
          <a:bodyPr>
            <a:normAutofit lnSpcReduction="10000"/>
          </a:bodyPr>
          <a:lstStyle/>
          <a:p>
            <a:r>
              <a:rPr lang="fr-CA" dirty="0"/>
              <a:t>Dans quelques pays, le vote est entièrement électronique</a:t>
            </a:r>
          </a:p>
          <a:p>
            <a:r>
              <a:rPr lang="fr-CA" dirty="0"/>
              <a:t>Mais malheureusement l’équipement informatique peut être piraté</a:t>
            </a:r>
          </a:p>
          <a:p>
            <a:r>
              <a:rPr lang="fr-CA" dirty="0"/>
              <a:t>Donc plusieurs pays </a:t>
            </a:r>
            <a:r>
              <a:rPr lang="fr-CA"/>
              <a:t>exigent encore des </a:t>
            </a:r>
            <a:r>
              <a:rPr lang="fr-CA" dirty="0"/>
              <a:t>bulletins papier pour pouvoir recontrôler manuellement</a:t>
            </a:r>
          </a:p>
          <a:p>
            <a:endParaRPr lang="fr-CA" dirty="0"/>
          </a:p>
          <a:p>
            <a:endParaRPr lang="fr-CA" dirty="0"/>
          </a:p>
        </p:txBody>
      </p:sp>
      <p:sp>
        <p:nvSpPr>
          <p:cNvPr id="6" name="ZoneTexte 5"/>
          <p:cNvSpPr txBox="1"/>
          <p:nvPr/>
        </p:nvSpPr>
        <p:spPr>
          <a:xfrm>
            <a:off x="5004049" y="4725144"/>
            <a:ext cx="3384376" cy="1200329"/>
          </a:xfrm>
          <a:prstGeom prst="rect">
            <a:avLst/>
          </a:prstGeom>
          <a:solidFill>
            <a:schemeClr val="bg2"/>
          </a:solidFill>
        </p:spPr>
        <p:txBody>
          <a:bodyPr wrap="square" rtlCol="0">
            <a:spAutoFit/>
          </a:bodyPr>
          <a:lstStyle/>
          <a:p>
            <a:r>
              <a:rPr lang="fr-CA" dirty="0"/>
              <a:t>Attribué à Staline: </a:t>
            </a:r>
          </a:p>
          <a:p>
            <a:r>
              <a:rPr lang="fr-CA" dirty="0"/>
              <a:t>Ce ne sont pas les votes qui comptent, c’est ceux qui comptent les votes …</a:t>
            </a:r>
          </a:p>
        </p:txBody>
      </p:sp>
    </p:spTree>
    <p:extLst>
      <p:ext uri="{BB962C8B-B14F-4D97-AF65-F5344CB8AC3E}">
        <p14:creationId xmlns:p14="http://schemas.microsoft.com/office/powerpoint/2010/main" val="21156358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noProof="0" dirty="0"/>
              <a:t>De retour aux catégories principales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89</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1) L’ordinateur comme cible d’infraction</a:t>
            </a:r>
          </a:p>
          <a:p>
            <a:r>
              <a:rPr lang="fr-CA" dirty="0"/>
              <a:t>2) Les données cible d’infraction</a:t>
            </a:r>
          </a:p>
          <a:p>
            <a:r>
              <a:rPr lang="fr-CA" dirty="0"/>
              <a:t>3) La fraude, le vol et les infractions reliées</a:t>
            </a:r>
          </a:p>
          <a:p>
            <a:r>
              <a:rPr lang="fr-CA" dirty="0"/>
              <a:t>4) Les extorsions et le chantage </a:t>
            </a:r>
          </a:p>
          <a:p>
            <a:r>
              <a:rPr lang="fr-CA" dirty="0"/>
              <a:t>5) Contenu défendu</a:t>
            </a:r>
          </a:p>
          <a:p>
            <a:r>
              <a:rPr lang="fr-CA" dirty="0"/>
              <a:t>6) Infractions contre la personne</a:t>
            </a:r>
          </a:p>
          <a:p>
            <a:r>
              <a:rPr lang="fr-CA" dirty="0"/>
              <a:t>7) Infractions contre les organisations</a:t>
            </a:r>
          </a:p>
          <a:p>
            <a:r>
              <a:rPr lang="fr-CA" dirty="0"/>
              <a:t>8) La criminalité organisée</a:t>
            </a:r>
          </a:p>
          <a:p>
            <a:r>
              <a:rPr lang="fr-CA" dirty="0"/>
              <a:t>9) Aspects politiques</a:t>
            </a:r>
          </a:p>
          <a:p>
            <a:r>
              <a:rPr lang="fr-CA" b="1" dirty="0"/>
              <a:t>10) Aspects internationaux</a:t>
            </a:r>
          </a:p>
          <a:p>
            <a:endParaRPr lang="fr-CA" noProof="0" dirty="0"/>
          </a:p>
          <a:p>
            <a:endParaRPr lang="fr-CA" noProof="0" dirty="0"/>
          </a:p>
          <a:p>
            <a:endParaRPr lang="fr-CA" noProof="0" dirty="0"/>
          </a:p>
          <a:p>
            <a:endParaRPr lang="fr-CA" noProof="0" dirty="0"/>
          </a:p>
          <a:p>
            <a:endParaRPr lang="fr-CA" noProof="0" dirty="0"/>
          </a:p>
        </p:txBody>
      </p:sp>
    </p:spTree>
    <p:extLst>
      <p:ext uri="{BB962C8B-B14F-4D97-AF65-F5344CB8AC3E}">
        <p14:creationId xmlns:p14="http://schemas.microsoft.com/office/powerpoint/2010/main" val="55980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176"/>
            <a:ext cx="8153400" cy="990600"/>
          </a:xfrm>
        </p:spPr>
        <p:txBody>
          <a:bodyPr>
            <a:normAutofit fontScale="90000"/>
          </a:bodyPr>
          <a:lstStyle/>
          <a:p>
            <a:r>
              <a:rPr lang="fr-CA" dirty="0"/>
              <a:t>Définition de PJ </a:t>
            </a:r>
            <a:br>
              <a:rPr lang="fr-CA" dirty="0"/>
            </a:br>
            <a:endParaRPr lang="fr-CA" sz="2800"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CA" smtClean="0"/>
              <a:pPr/>
              <a:t>9</a:t>
            </a:fld>
            <a:endParaRPr lang="en-CA">
              <a:solidFill>
                <a:srgbClr val="FFFFFF"/>
              </a:solidFill>
            </a:endParaRPr>
          </a:p>
        </p:txBody>
      </p:sp>
      <p:sp>
        <p:nvSpPr>
          <p:cNvPr id="4" name="Content Placeholder 3"/>
          <p:cNvSpPr>
            <a:spLocks noGrp="1"/>
          </p:cNvSpPr>
          <p:nvPr>
            <p:ph sz="quarter" idx="1"/>
          </p:nvPr>
        </p:nvSpPr>
        <p:spPr/>
        <p:txBody>
          <a:bodyPr/>
          <a:lstStyle/>
          <a:p>
            <a:r>
              <a:rPr lang="fr-CA" dirty="0"/>
              <a:t>Représentations sexuelles impliquant mineurs dans n’importe quel support</a:t>
            </a:r>
          </a:p>
          <a:p>
            <a:pPr lvl="1"/>
            <a:r>
              <a:rPr lang="fr-CA" dirty="0"/>
              <a:t>Incluant écrits, enregistrements sonores</a:t>
            </a:r>
          </a:p>
          <a:p>
            <a:pPr lvl="1"/>
            <a:r>
              <a:rPr lang="fr-CA" dirty="0"/>
              <a:t>Peut ne pas impliquer d’enfants réels</a:t>
            </a:r>
          </a:p>
          <a:p>
            <a:pPr lvl="2"/>
            <a:r>
              <a:rPr lang="fr-CA" dirty="0"/>
              <a:t>Cas d’images virtuelles, dessins</a:t>
            </a:r>
          </a:p>
          <a:p>
            <a:r>
              <a:rPr lang="fr-CA" dirty="0"/>
              <a:t>Préconisations ou encouragement d’activités sexuelles impliquant mineurs</a:t>
            </a:r>
          </a:p>
        </p:txBody>
      </p:sp>
    </p:spTree>
    <p:extLst>
      <p:ext uri="{BB962C8B-B14F-4D97-AF65-F5344CB8AC3E}">
        <p14:creationId xmlns:p14="http://schemas.microsoft.com/office/powerpoint/2010/main" val="42375224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10. Aspects internationaux</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90</a:t>
            </a:fld>
            <a:endParaRPr lang="fr-CA">
              <a:solidFill>
                <a:srgbClr val="FFFFFF"/>
              </a:solidFill>
            </a:endParaRPr>
          </a:p>
        </p:txBody>
      </p:sp>
      <p:sp>
        <p:nvSpPr>
          <p:cNvPr id="4" name="Espace réservé du contenu 3"/>
          <p:cNvSpPr>
            <a:spLocks noGrp="1"/>
          </p:cNvSpPr>
          <p:nvPr>
            <p:ph sz="quarter" idx="1"/>
          </p:nvPr>
        </p:nvSpPr>
        <p:spPr/>
        <p:txBody>
          <a:bodyPr>
            <a:normAutofit fontScale="77500" lnSpcReduction="20000"/>
          </a:bodyPr>
          <a:lstStyle/>
          <a:p>
            <a:pPr lvl="1"/>
            <a:r>
              <a:rPr lang="fr-CA" dirty="0"/>
              <a:t>La guerre informatique</a:t>
            </a:r>
          </a:p>
          <a:p>
            <a:pPr lvl="2"/>
            <a:r>
              <a:rPr lang="fr-CA" dirty="0"/>
              <a:t>Les cybercriminels qu’on voit sont surtout des individus, utilisant des moyens simples et ingénieux</a:t>
            </a:r>
          </a:p>
          <a:p>
            <a:pPr lvl="3"/>
            <a:r>
              <a:rPr lang="fr-CA" dirty="0"/>
              <a:t>Et parfois seulement à fins de curiosité et démonstration</a:t>
            </a:r>
          </a:p>
          <a:p>
            <a:pPr lvl="2"/>
            <a:r>
              <a:rPr lang="fr-CA" dirty="0"/>
              <a:t>Les grandes nations ont des moyens beaucoup plus importants que les cybercriminels</a:t>
            </a:r>
          </a:p>
          <a:p>
            <a:pPr lvl="3"/>
            <a:r>
              <a:rPr lang="fr-CA" dirty="0"/>
              <a:t>Centaines de chercheurs, parques d’outils informatiques de grande performance</a:t>
            </a:r>
          </a:p>
          <a:p>
            <a:pPr lvl="3"/>
            <a:r>
              <a:rPr lang="fr-CA" dirty="0"/>
              <a:t>Capables d’exécuter les ‘menaces persistantes avancées’, ‘</a:t>
            </a:r>
            <a:r>
              <a:rPr lang="fr-CA" dirty="0" err="1"/>
              <a:t>advanced</a:t>
            </a:r>
            <a:r>
              <a:rPr lang="fr-CA" dirty="0"/>
              <a:t> persistent </a:t>
            </a:r>
            <a:r>
              <a:rPr lang="fr-CA" dirty="0" err="1"/>
              <a:t>threat</a:t>
            </a:r>
            <a:r>
              <a:rPr lang="fr-CA" dirty="0"/>
              <a:t>’</a:t>
            </a:r>
          </a:p>
          <a:p>
            <a:pPr lvl="2"/>
            <a:r>
              <a:rPr lang="fr-CA" dirty="0"/>
              <a:t>Une guerre future pourrait être gagnée sans un seul coup de fusil, simplement mettant à terre l’infrastructure informatique d’une nation</a:t>
            </a:r>
          </a:p>
          <a:p>
            <a:pPr lvl="3"/>
            <a:r>
              <a:rPr lang="fr-CA" dirty="0"/>
              <a:t>Probablement des moyens importants de guerre informatique ont déjà été mis en place par plusieurs des pays les plus avancés</a:t>
            </a:r>
          </a:p>
          <a:p>
            <a:pPr lvl="3"/>
            <a:r>
              <a:rPr lang="fr-CA" dirty="0"/>
              <a:t>En attente du moment d’être déclenchés!</a:t>
            </a:r>
          </a:p>
          <a:p>
            <a:pPr lvl="3"/>
            <a:endParaRPr lang="fr-CA" dirty="0"/>
          </a:p>
          <a:p>
            <a:pPr lvl="1"/>
            <a:r>
              <a:rPr lang="fr-CA" dirty="0"/>
              <a:t>L’espionnage international</a:t>
            </a:r>
          </a:p>
        </p:txBody>
      </p:sp>
      <p:pic>
        <p:nvPicPr>
          <p:cNvPr id="5" name="Image 4"/>
          <p:cNvPicPr>
            <a:picLocks noChangeAspect="1"/>
          </p:cNvPicPr>
          <p:nvPr/>
        </p:nvPicPr>
        <p:blipFill>
          <a:blip r:embed="rId2"/>
          <a:stretch>
            <a:fillRect/>
          </a:stretch>
        </p:blipFill>
        <p:spPr>
          <a:xfrm>
            <a:off x="6804248" y="5229200"/>
            <a:ext cx="2160240" cy="1457305"/>
          </a:xfrm>
          <a:prstGeom prst="rect">
            <a:avLst/>
          </a:prstGeom>
        </p:spPr>
      </p:pic>
    </p:spTree>
    <p:extLst>
      <p:ext uri="{BB962C8B-B14F-4D97-AF65-F5344CB8AC3E}">
        <p14:creationId xmlns:p14="http://schemas.microsoft.com/office/powerpoint/2010/main" val="3388222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Exemples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91</a:t>
            </a:fld>
            <a:endParaRPr lang="fr-CA">
              <a:solidFill>
                <a:srgbClr val="FFFFFF"/>
              </a:solidFill>
            </a:endParaRPr>
          </a:p>
        </p:txBody>
      </p:sp>
      <p:sp>
        <p:nvSpPr>
          <p:cNvPr id="4" name="Espace réservé du contenu 3"/>
          <p:cNvSpPr>
            <a:spLocks noGrp="1"/>
          </p:cNvSpPr>
          <p:nvPr>
            <p:ph sz="quarter" idx="1"/>
          </p:nvPr>
        </p:nvSpPr>
        <p:spPr/>
        <p:txBody>
          <a:bodyPr>
            <a:normAutofit lnSpcReduction="10000"/>
          </a:bodyPr>
          <a:lstStyle/>
          <a:p>
            <a:pPr lvl="1"/>
            <a:r>
              <a:rPr lang="fr-CA" dirty="0"/>
              <a:t>Déni de service contre pays considérés hostiles</a:t>
            </a:r>
          </a:p>
          <a:p>
            <a:pPr lvl="2"/>
            <a:r>
              <a:rPr lang="fr-CA" dirty="0"/>
              <a:t>L’Estonie a subi un attaque massif et multiforme en 2007 v. infos sur Toile</a:t>
            </a:r>
          </a:p>
          <a:p>
            <a:pPr lvl="2"/>
            <a:r>
              <a:rPr lang="fr-CA" dirty="0"/>
              <a:t>Le Libéria aussi en 2016 par Déni de Service massif, mais ceci apparemment afin de démonstration seulement</a:t>
            </a:r>
          </a:p>
          <a:p>
            <a:pPr lvl="1"/>
            <a:r>
              <a:rPr lang="fr-CA" dirty="0"/>
              <a:t>Endommagement d’équipement contrôlable par internet</a:t>
            </a:r>
          </a:p>
          <a:p>
            <a:pPr lvl="2"/>
            <a:r>
              <a:rPr lang="fr-CA" dirty="0"/>
              <a:t>Sabotage des centrifuges nucléaires de l’Iran utilisant des virus propagés de manière banale ….</a:t>
            </a:r>
          </a:p>
          <a:p>
            <a:pPr lvl="1"/>
            <a:r>
              <a:rPr lang="fr-CA" dirty="0"/>
              <a:t>Vol de renseignements secrets, notamment d’importance militaire</a:t>
            </a:r>
          </a:p>
          <a:p>
            <a:pPr lvl="1"/>
            <a:r>
              <a:rPr lang="fr-CA" dirty="0"/>
              <a:t>Contrôle d’élections à distance …</a:t>
            </a:r>
          </a:p>
        </p:txBody>
      </p:sp>
    </p:spTree>
    <p:extLst>
      <p:ext uri="{BB962C8B-B14F-4D97-AF65-F5344CB8AC3E}">
        <p14:creationId xmlns:p14="http://schemas.microsoft.com/office/powerpoint/2010/main" val="2891506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Manuel de Tallinn (2013 et 2017)</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92</a:t>
            </a:fld>
            <a:endParaRPr lang="fr-CA">
              <a:solidFill>
                <a:srgbClr val="FFFFFF"/>
              </a:solidFill>
            </a:endParaRPr>
          </a:p>
        </p:txBody>
      </p:sp>
      <p:sp>
        <p:nvSpPr>
          <p:cNvPr id="4" name="Espace réservé du contenu 3"/>
          <p:cNvSpPr>
            <a:spLocks noGrp="1"/>
          </p:cNvSpPr>
          <p:nvPr>
            <p:ph sz="quarter" idx="1"/>
          </p:nvPr>
        </p:nvSpPr>
        <p:spPr/>
        <p:txBody>
          <a:bodyPr>
            <a:normAutofit fontScale="92500"/>
          </a:bodyPr>
          <a:lstStyle/>
          <a:p>
            <a:r>
              <a:rPr lang="fr-CA" dirty="0"/>
              <a:t>Le Manuel de Tallin de l’OTAN cherche à créer un cadre règlementaire pour les conflits informatiques entre états</a:t>
            </a:r>
          </a:p>
          <a:p>
            <a:pPr lvl="1"/>
            <a:r>
              <a:rPr lang="fr-CA" dirty="0"/>
              <a:t>Motivé par les attaques contre l’Estonie en 2007: surtout </a:t>
            </a:r>
            <a:r>
              <a:rPr lang="fr-CA" dirty="0" err="1"/>
              <a:t>DDoS</a:t>
            </a:r>
            <a:endParaRPr lang="fr-CA" dirty="0"/>
          </a:p>
          <a:p>
            <a:r>
              <a:rPr lang="fr-CA" dirty="0"/>
              <a:t>Il vise à créer des règles sur les </a:t>
            </a:r>
            <a:r>
              <a:rPr lang="fr-CA" dirty="0" err="1"/>
              <a:t>cyberconflits</a:t>
            </a:r>
            <a:r>
              <a:rPr lang="fr-CA" dirty="0"/>
              <a:t> conformes à celles qui existent déjà pour les conflits ordinaires</a:t>
            </a:r>
          </a:p>
          <a:p>
            <a:r>
              <a:rPr lang="fr-CA" dirty="0">
                <a:hlinkClick r:id="rId2"/>
              </a:rPr>
              <a:t>https://www.peacepalacelibrary.nl/ebooks/files/356296245.pdf</a:t>
            </a:r>
            <a:endParaRPr lang="fr-CA" dirty="0"/>
          </a:p>
          <a:p>
            <a:r>
              <a:rPr lang="fr-CA" dirty="0">
                <a:hlinkClick r:id="rId3"/>
              </a:rPr>
              <a:t>https://fr.wikipedia.org/wiki/Manuel_de_Tallinn</a:t>
            </a:r>
            <a:endParaRPr lang="fr-CA" dirty="0"/>
          </a:p>
        </p:txBody>
      </p:sp>
    </p:spTree>
    <p:extLst>
      <p:ext uri="{BB962C8B-B14F-4D97-AF65-F5344CB8AC3E}">
        <p14:creationId xmlns:p14="http://schemas.microsoft.com/office/powerpoint/2010/main" val="41450336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Manuel de Tallinn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93</a:t>
            </a:fld>
            <a:endParaRPr lang="fr-CA">
              <a:solidFill>
                <a:srgbClr val="FFFFFF"/>
              </a:solidFill>
            </a:endParaRPr>
          </a:p>
        </p:txBody>
      </p:sp>
      <p:sp>
        <p:nvSpPr>
          <p:cNvPr id="4" name="Espace réservé du contenu 3"/>
          <p:cNvSpPr>
            <a:spLocks noGrp="1"/>
          </p:cNvSpPr>
          <p:nvPr>
            <p:ph sz="quarter" idx="1"/>
          </p:nvPr>
        </p:nvSpPr>
        <p:spPr/>
        <p:txBody>
          <a:bodyPr>
            <a:normAutofit fontScale="92500" lnSpcReduction="20000"/>
          </a:bodyPr>
          <a:lstStyle/>
          <a:p>
            <a:r>
              <a:rPr lang="fr-CA" dirty="0"/>
              <a:t>Pas un traité, seulement un manuel d’interprétation</a:t>
            </a:r>
          </a:p>
          <a:p>
            <a:pPr lvl="1"/>
            <a:r>
              <a:rPr lang="fr-CA" dirty="0"/>
              <a:t>Mais ses conclusions sont très bien documentées et ont reçu une large reconnaissance</a:t>
            </a:r>
          </a:p>
          <a:p>
            <a:r>
              <a:rPr lang="fr-CA" dirty="0"/>
              <a:t>Basé sur une analyse des règles de droit international des guerre traditionnelles</a:t>
            </a:r>
          </a:p>
          <a:p>
            <a:pPr lvl="1"/>
            <a:r>
              <a:rPr lang="fr-CA" dirty="0"/>
              <a:t>Conventions de La Haye, de Genève, autres reliées</a:t>
            </a:r>
          </a:p>
          <a:p>
            <a:r>
              <a:rPr lang="fr-CA" dirty="0"/>
              <a:t>Transpose ces règles à la guerre informatique</a:t>
            </a:r>
          </a:p>
          <a:p>
            <a:pPr lvl="1"/>
            <a:r>
              <a:rPr lang="fr-CA" dirty="0"/>
              <a:t>Dans ce sens, on pourrait considérer que ses recommandations sont déjà loi internationale</a:t>
            </a:r>
          </a:p>
          <a:p>
            <a:r>
              <a:rPr lang="fr-CA" dirty="0"/>
              <a:t>Pose des règles pour prévenir l’escalade de la violence</a:t>
            </a:r>
          </a:p>
          <a:p>
            <a:pPr lvl="1"/>
            <a:r>
              <a:rPr lang="fr-CA" dirty="0"/>
              <a:t>P.ex. pays attaqué dans l’espace informatique, est-il autorisée à se défendre physiquement?</a:t>
            </a:r>
          </a:p>
          <a:p>
            <a:endParaRPr lang="fr-CA" dirty="0"/>
          </a:p>
        </p:txBody>
      </p:sp>
    </p:spTree>
    <p:extLst>
      <p:ext uri="{BB962C8B-B14F-4D97-AF65-F5344CB8AC3E}">
        <p14:creationId xmlns:p14="http://schemas.microsoft.com/office/powerpoint/2010/main" val="3460233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Exemples de principes énoncés: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94</a:t>
            </a:fld>
            <a:endParaRPr lang="fr-CA">
              <a:solidFill>
                <a:srgbClr val="FFFFFF"/>
              </a:solidFill>
            </a:endParaRPr>
          </a:p>
        </p:txBody>
      </p:sp>
      <p:sp>
        <p:nvSpPr>
          <p:cNvPr id="4" name="Espace réservé du contenu 3"/>
          <p:cNvSpPr>
            <a:spLocks noGrp="1"/>
          </p:cNvSpPr>
          <p:nvPr>
            <p:ph sz="quarter" idx="1"/>
          </p:nvPr>
        </p:nvSpPr>
        <p:spPr/>
        <p:txBody>
          <a:bodyPr>
            <a:normAutofit/>
          </a:bodyPr>
          <a:lstStyle/>
          <a:p>
            <a:r>
              <a:rPr lang="fr-CA" dirty="0"/>
              <a:t>Règle 13: Un état qui est cible de cyber-opérations qui évoluent jusqu’au niveau d’attaque armé peut exercer son droit à l’auto-défense. La question, si un attaque cybernétique constitue attaque armé dépend de son échelle et effets</a:t>
            </a:r>
          </a:p>
          <a:p>
            <a:r>
              <a:rPr lang="fr-CA" dirty="0"/>
              <a:t>Règle 14: L’utilisation de la force contre opérations cybernétiques entreprises pas un État dans le cadre de son droit à l’auto-défense doit être nécessaire et proportionné </a:t>
            </a:r>
          </a:p>
        </p:txBody>
      </p:sp>
    </p:spTree>
    <p:extLst>
      <p:ext uri="{BB962C8B-B14F-4D97-AF65-F5344CB8AC3E}">
        <p14:creationId xmlns:p14="http://schemas.microsoft.com/office/powerpoint/2010/main" val="32261155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9AF36-6BF4-425F-B192-E3F9234289EE}"/>
              </a:ext>
            </a:extLst>
          </p:cNvPr>
          <p:cNvSpPr>
            <a:spLocks noGrp="1"/>
          </p:cNvSpPr>
          <p:nvPr>
            <p:ph type="title"/>
          </p:nvPr>
        </p:nvSpPr>
        <p:spPr/>
        <p:txBody>
          <a:bodyPr/>
          <a:lstStyle/>
          <a:p>
            <a:r>
              <a:rPr lang="fr-CA" dirty="0"/>
              <a:t>Question pour réflexion</a:t>
            </a:r>
          </a:p>
        </p:txBody>
      </p:sp>
      <p:sp>
        <p:nvSpPr>
          <p:cNvPr id="3" name="Espace réservé du numéro de diapositive 2">
            <a:extLst>
              <a:ext uri="{FF2B5EF4-FFF2-40B4-BE49-F238E27FC236}">
                <a16:creationId xmlns:a16="http://schemas.microsoft.com/office/drawing/2014/main" id="{243F8E80-E103-453F-9561-B2E4BC9AAF5E}"/>
              </a:ext>
            </a:extLst>
          </p:cNvPr>
          <p:cNvSpPr>
            <a:spLocks noGrp="1"/>
          </p:cNvSpPr>
          <p:nvPr>
            <p:ph type="sldNum" sz="quarter" idx="12"/>
          </p:nvPr>
        </p:nvSpPr>
        <p:spPr/>
        <p:txBody>
          <a:bodyPr>
            <a:normAutofit fontScale="85000" lnSpcReduction="20000"/>
          </a:bodyPr>
          <a:lstStyle/>
          <a:p>
            <a:fld id="{1AD93096-5B34-4342-9326-69289CEAE4C2}" type="slidenum">
              <a:rPr lang="fr-CA" smtClean="0"/>
              <a:pPr/>
              <a:t>95</a:t>
            </a:fld>
            <a:endParaRPr lang="fr-CA">
              <a:solidFill>
                <a:srgbClr val="FFFFFF"/>
              </a:solidFill>
            </a:endParaRPr>
          </a:p>
        </p:txBody>
      </p:sp>
      <p:sp>
        <p:nvSpPr>
          <p:cNvPr id="4" name="Espace réservé du contenu 3">
            <a:extLst>
              <a:ext uri="{FF2B5EF4-FFF2-40B4-BE49-F238E27FC236}">
                <a16:creationId xmlns:a16="http://schemas.microsoft.com/office/drawing/2014/main" id="{4F4081E0-90D9-482B-B8E0-1785750CED75}"/>
              </a:ext>
            </a:extLst>
          </p:cNvPr>
          <p:cNvSpPr>
            <a:spLocks noGrp="1"/>
          </p:cNvSpPr>
          <p:nvPr>
            <p:ph sz="quarter" idx="1"/>
          </p:nvPr>
        </p:nvSpPr>
        <p:spPr/>
        <p:txBody>
          <a:bodyPr>
            <a:normAutofit lnSpcReduction="10000"/>
          </a:bodyPr>
          <a:lstStyle/>
          <a:p>
            <a:r>
              <a:rPr lang="fr-CA" dirty="0"/>
              <a:t>Pourrait un pays gagner une guerre avec des moyens seulement informatiques?</a:t>
            </a:r>
          </a:p>
          <a:p>
            <a:r>
              <a:rPr lang="fr-CA" dirty="0"/>
              <a:t>Probablement oui!</a:t>
            </a:r>
          </a:p>
          <a:p>
            <a:pPr lvl="1"/>
            <a:r>
              <a:rPr lang="fr-CA" dirty="0"/>
              <a:t>Car des attaques info dans des infrastructures insuffisamment protégées pourraient complètement mettre à terre un adversaire</a:t>
            </a:r>
          </a:p>
          <a:p>
            <a:pPr lvl="2"/>
            <a:r>
              <a:rPr lang="fr-CA" dirty="0"/>
              <a:t>Systèmes électriques et de distribution d’énergie</a:t>
            </a:r>
          </a:p>
          <a:p>
            <a:pPr lvl="2"/>
            <a:r>
              <a:rPr lang="fr-CA" dirty="0"/>
              <a:t>Systèmes de transports</a:t>
            </a:r>
          </a:p>
          <a:p>
            <a:pPr lvl="2"/>
            <a:r>
              <a:rPr lang="fr-CA" dirty="0"/>
              <a:t>Armements</a:t>
            </a:r>
          </a:p>
          <a:p>
            <a:pPr lvl="2"/>
            <a:r>
              <a:rPr lang="fr-CA" b="1" dirty="0"/>
              <a:t>Rien</a:t>
            </a:r>
            <a:r>
              <a:rPr lang="fr-CA" dirty="0"/>
              <a:t> ne fonctionne plus, même dans les industries, dans les maisons!</a:t>
            </a:r>
          </a:p>
          <a:p>
            <a:pPr lvl="2"/>
            <a:endParaRPr lang="fr-CA" dirty="0"/>
          </a:p>
        </p:txBody>
      </p:sp>
    </p:spTree>
    <p:extLst>
      <p:ext uri="{BB962C8B-B14F-4D97-AF65-F5344CB8AC3E}">
        <p14:creationId xmlns:p14="http://schemas.microsoft.com/office/powerpoint/2010/main" val="3298470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Conclusions</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96</a:t>
            </a:fld>
            <a:endParaRPr lang="fr-CA">
              <a:solidFill>
                <a:srgbClr val="FFFFFF"/>
              </a:solidFill>
            </a:endParaRPr>
          </a:p>
        </p:txBody>
      </p:sp>
      <p:sp>
        <p:nvSpPr>
          <p:cNvPr id="4" name="Espace réservé du contenu 3"/>
          <p:cNvSpPr>
            <a:spLocks noGrp="1"/>
          </p:cNvSpPr>
          <p:nvPr>
            <p:ph sz="quarter" idx="1"/>
          </p:nvPr>
        </p:nvSpPr>
        <p:spPr/>
        <p:txBody>
          <a:bodyPr>
            <a:normAutofit fontScale="85000" lnSpcReduction="20000"/>
          </a:bodyPr>
          <a:lstStyle/>
          <a:p>
            <a:r>
              <a:rPr lang="fr-CA" dirty="0"/>
              <a:t>Presque tous les crimes traditionnels peuvent être reproduits et renforcés par l’informatique</a:t>
            </a:r>
          </a:p>
          <a:p>
            <a:r>
              <a:rPr lang="fr-CA" dirty="0"/>
              <a:t>Ainsi que des crimes auparavant difficiles ou impossibles</a:t>
            </a:r>
          </a:p>
          <a:p>
            <a:r>
              <a:rPr lang="fr-CA" dirty="0"/>
              <a:t>L’échelle peut devenir énorme</a:t>
            </a:r>
          </a:p>
          <a:p>
            <a:pPr lvl="1"/>
            <a:r>
              <a:rPr lang="fr-CA" dirty="0"/>
              <a:t>Des petits gains pour chaque infraction peuvent produire des gains totaux considérables</a:t>
            </a:r>
          </a:p>
          <a:p>
            <a:r>
              <a:rPr lang="fr-CA" dirty="0"/>
              <a:t>Le criminel peut être difficile à identifier ou à punir</a:t>
            </a:r>
          </a:p>
          <a:p>
            <a:r>
              <a:rPr lang="fr-CA" dirty="0"/>
              <a:t>Activités de plus en plus dangereuses dans la mesure où nous dépendons de de plus en plus de l’informatique</a:t>
            </a:r>
          </a:p>
          <a:p>
            <a:r>
              <a:rPr lang="fr-CA" dirty="0"/>
              <a:t>Le code pénal traditionnel s’applique, mais aussi il y a des nouvelles lois motivées par les nouvelles possibilités informatiques</a:t>
            </a:r>
          </a:p>
        </p:txBody>
      </p:sp>
    </p:spTree>
    <p:extLst>
      <p:ext uri="{BB962C8B-B14F-4D97-AF65-F5344CB8AC3E}">
        <p14:creationId xmlns:p14="http://schemas.microsoft.com/office/powerpoint/2010/main" val="8019126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Questions de révision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97</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Quelle est la différence principale entre les infractions de leurre et les infractions de </a:t>
            </a:r>
            <a:r>
              <a:rPr lang="fr-CA" dirty="0" err="1"/>
              <a:t>cyberharcèlement</a:t>
            </a:r>
            <a:r>
              <a:rPr lang="fr-CA" dirty="0"/>
              <a:t>. Expliquer.</a:t>
            </a:r>
          </a:p>
          <a:p>
            <a:r>
              <a:rPr lang="fr-CA" dirty="0"/>
              <a:t>Mentionner au moins deux armes qui peuvent être utilisées dans une guerre informatique. Donner un exemple pratique d’utilisation de chacune.</a:t>
            </a:r>
          </a:p>
          <a:p>
            <a:r>
              <a:rPr lang="fr-CA" dirty="0"/>
              <a:t>Dans certains pays, on pourrait considérer qu’il y a contradiction entre les lois contre le contenu haineux et autres principes, lesquels?</a:t>
            </a:r>
          </a:p>
          <a:p>
            <a:endParaRPr lang="fr-CA" dirty="0"/>
          </a:p>
          <a:p>
            <a:endParaRPr lang="fr-CA" dirty="0"/>
          </a:p>
        </p:txBody>
      </p:sp>
    </p:spTree>
    <p:extLst>
      <p:ext uri="{BB962C8B-B14F-4D97-AF65-F5344CB8AC3E}">
        <p14:creationId xmlns:p14="http://schemas.microsoft.com/office/powerpoint/2010/main" val="442904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Questions de révision</a:t>
            </a:r>
          </a:p>
        </p:txBody>
      </p:sp>
      <p:sp>
        <p:nvSpPr>
          <p:cNvPr id="3" name="Espace réservé du numéro de diapositive 2"/>
          <p:cNvSpPr>
            <a:spLocks noGrp="1"/>
          </p:cNvSpPr>
          <p:nvPr>
            <p:ph type="sldNum" sz="quarter" idx="12"/>
          </p:nvPr>
        </p:nvSpPr>
        <p:spPr/>
        <p:txBody>
          <a:bodyPr>
            <a:normAutofit fontScale="85000" lnSpcReduction="20000"/>
          </a:bodyPr>
          <a:lstStyle/>
          <a:p>
            <a:fld id="{1AD93096-5B34-4342-9326-69289CEAE4C2}" type="slidenum">
              <a:rPr lang="fr-CA" smtClean="0"/>
              <a:pPr/>
              <a:t>98</a:t>
            </a:fld>
            <a:endParaRPr lang="fr-CA">
              <a:solidFill>
                <a:srgbClr val="FFFFFF"/>
              </a:solidFill>
            </a:endParaRPr>
          </a:p>
        </p:txBody>
      </p:sp>
      <p:sp>
        <p:nvSpPr>
          <p:cNvPr id="4" name="Espace réservé du contenu 3"/>
          <p:cNvSpPr>
            <a:spLocks noGrp="1"/>
          </p:cNvSpPr>
          <p:nvPr>
            <p:ph sz="quarter" idx="1"/>
          </p:nvPr>
        </p:nvSpPr>
        <p:spPr/>
        <p:txBody>
          <a:bodyPr/>
          <a:lstStyle/>
          <a:p>
            <a:r>
              <a:rPr lang="fr-CA" dirty="0"/>
              <a:t>Nous </a:t>
            </a:r>
            <a:r>
              <a:rPr lang="fr-CA"/>
              <a:t>recevons parfois </a:t>
            </a:r>
            <a:r>
              <a:rPr lang="fr-CA" dirty="0"/>
              <a:t>des pourriels nous proposant des salaires pour travailler à la maison. Quelles infractions informatiques peuvent se cacher derrière cela?</a:t>
            </a:r>
          </a:p>
        </p:txBody>
      </p:sp>
    </p:spTree>
    <p:extLst>
      <p:ext uri="{BB962C8B-B14F-4D97-AF65-F5344CB8AC3E}">
        <p14:creationId xmlns:p14="http://schemas.microsoft.com/office/powerpoint/2010/main" val="35890638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786E968-A0F2-47D4-8CE8-3393AEDB0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scolaire</Template>
  <TotalTime>0</TotalTime>
  <Words>8535</Words>
  <Application>Microsoft Office PowerPoint</Application>
  <PresentationFormat>Affichage à l'écran (4:3)</PresentationFormat>
  <Paragraphs>828</Paragraphs>
  <Slides>98</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98</vt:i4>
      </vt:variant>
    </vt:vector>
  </HeadingPairs>
  <TitlesOfParts>
    <vt:vector size="108" baseType="lpstr">
      <vt:lpstr>Arial</vt:lpstr>
      <vt:lpstr>Calibri</vt:lpstr>
      <vt:lpstr>Helvetica Neue</vt:lpstr>
      <vt:lpstr>inherit</vt:lpstr>
      <vt:lpstr>Times New Roman</vt:lpstr>
      <vt:lpstr>Tw Cen MT</vt:lpstr>
      <vt:lpstr>Verdana</vt:lpstr>
      <vt:lpstr>Wingdings</vt:lpstr>
      <vt:lpstr>Wingdings 2</vt:lpstr>
      <vt:lpstr>Médian</vt:lpstr>
      <vt:lpstr>CYB1033:  Aspects légaux de la cybersécurité  Chapitre 3, PARTIE 2: Typologie des crimes informatiques 2</vt:lpstr>
      <vt:lpstr>Les catégories principales</vt:lpstr>
      <vt:lpstr>Présentation PowerPoint</vt:lpstr>
      <vt:lpstr>5.1 Le contenu obscène</vt:lpstr>
      <vt:lpstr>5.2 La pornographie juvénile</vt:lpstr>
      <vt:lpstr>PJ Sources légales</vt:lpstr>
      <vt:lpstr>La PJ et l’Internet</vt:lpstr>
      <vt:lpstr>Raisons de poursuite</vt:lpstr>
      <vt:lpstr>Définition de PJ  </vt:lpstr>
      <vt:lpstr>Activités qui constituent infractions</vt:lpstr>
      <vt:lpstr>Propagation …</vt:lpstr>
      <vt:lpstr>Code criminel: définition de PJ</vt:lpstr>
      <vt:lpstr>Code criminel: punition</vt:lpstr>
      <vt:lpstr>Sujet complexe</vt:lpstr>
      <vt:lpstr>La simple possession et usage personnel</vt:lpstr>
      <vt:lpstr>Jugement de la Cour Suprême, 2011</vt:lpstr>
      <vt:lpstr>Exceptions reconnues par la Cour</vt:lpstr>
      <vt:lpstr>Pour les fournisseurs de services informatiques</vt:lpstr>
      <vt:lpstr>Questions de révision</vt:lpstr>
      <vt:lpstr>5.3 Le contenu haineux</vt:lpstr>
      <vt:lpstr>Code criminel: génocide</vt:lpstr>
      <vt:lpstr>Code criminel: incitation à la haine</vt:lpstr>
      <vt:lpstr>Charte des lois et libertés</vt:lpstr>
      <vt:lpstr>Culpabilité difficile à déterminer</vt:lpstr>
      <vt:lpstr>Lectures pour approfondissement</vt:lpstr>
      <vt:lpstr>Lois admin reliées « contenus » (non-criminelles)</vt:lpstr>
      <vt:lpstr>Questions de révision</vt:lpstr>
      <vt:lpstr>De retour aux catégories principales</vt:lpstr>
      <vt:lpstr>6. Infractions contre la personne</vt:lpstr>
      <vt:lpstr>6.1 Le leurre, cyberprédations (grooming)</vt:lpstr>
      <vt:lpstr>Leurre et suites (noter les différentes limites d’âge)</vt:lpstr>
      <vt:lpstr>Leurre Phases (v. livre de Clough)</vt:lpstr>
      <vt:lpstr>Leurre: Phase 1 </vt:lpstr>
      <vt:lpstr>Leurre: Phase 2</vt:lpstr>
      <vt:lpstr>Leurre: Phase 3</vt:lpstr>
      <vt:lpstr>Leurre: Phase 4</vt:lpstr>
      <vt:lpstr>Leurre: Phase 5</vt:lpstr>
      <vt:lpstr>Leurre: Phase 6</vt:lpstr>
      <vt:lpstr>Infractions dans la phase préparatoire</vt:lpstr>
      <vt:lpstr>Infractions reliées (décisions de tribunaux)</vt:lpstr>
      <vt:lpstr>Cas de Amanda Todd</vt:lpstr>
      <vt:lpstr>Extradition et condamnation de Aydin Coban</vt:lpstr>
      <vt:lpstr>Utilisation de différentes identités</vt:lpstr>
      <vt:lpstr>6.2 Cyber-harcèlement (Cyberstalking)</vt:lpstr>
      <vt:lpstr>Harcèlement criminel</vt:lpstr>
      <vt:lpstr>Cyber-intimidation (bullying)</vt:lpstr>
      <vt:lpstr>Intimidation, code criminel</vt:lpstr>
      <vt:lpstr>Effets de l’internet</vt:lpstr>
      <vt:lpstr>La loi contre la cyberintimidation</vt:lpstr>
      <vt:lpstr>6.3 Voyeurisme informatique</vt:lpstr>
      <vt:lpstr>Aspects criminels</vt:lpstr>
      <vt:lpstr>Code criminel: voyeurisme</vt:lpstr>
      <vt:lpstr>Publication d’images intimes</vt:lpstr>
      <vt:lpstr>Point de réflexion: différences</vt:lpstr>
      <vt:lpstr>6.4 Doxing (ou Doxxing)</vt:lpstr>
      <vt:lpstr>Doxing, Raisons</vt:lpstr>
      <vt:lpstr>Pour en savoir plus sur le doxing</vt:lpstr>
      <vt:lpstr>6.5 Sextos, Sexting</vt:lpstr>
      <vt:lpstr>6.6 Autres lois pour la moralité</vt:lpstr>
      <vt:lpstr>Quelques titres</vt:lpstr>
      <vt:lpstr>Faux renseignements et autres</vt:lpstr>
      <vt:lpstr>6.7 Autres crimes contre la personne</vt:lpstr>
      <vt:lpstr>De retour aux catégories principales</vt:lpstr>
      <vt:lpstr>7. Infractions contre les organisations</vt:lpstr>
      <vt:lpstr>Vol de Propriété intellectuelle</vt:lpstr>
      <vt:lpstr>Code criminel</vt:lpstr>
      <vt:lpstr>La loi sur la protection de l’information: surtout, espionnage </vt:lpstr>
      <vt:lpstr>Point de réflexion</vt:lpstr>
      <vt:lpstr>Rétro technique: pas criminelle</vt:lpstr>
      <vt:lpstr>De retour aux catégories principales</vt:lpstr>
      <vt:lpstr>La criminalité informatique organisée</vt:lpstr>
      <vt:lpstr>Le blanchiment – recyclage de fonds (money laundering)</vt:lpstr>
      <vt:lpstr>Technique : dispersion et mélange</vt:lpstr>
      <vt:lpstr>Sans l’informatique</vt:lpstr>
      <vt:lpstr>Avec les moyens informatiques</vt:lpstr>
      <vt:lpstr>Et encore …</vt:lpstr>
      <vt:lpstr>Complexifier et mélanger …</vt:lpstr>
      <vt:lpstr>Utilisation de cryptomonnaies</vt:lpstr>
      <vt:lpstr>Loi canadienne contre le recyclage de fonds</vt:lpstr>
      <vt:lpstr>Loi sur le recyclage de fonds (blanchiment d’argent ou autres produits)</vt:lpstr>
      <vt:lpstr>Un épisode réel</vt:lpstr>
      <vt:lpstr>Point de réflexion</vt:lpstr>
      <vt:lpstr>Le ‘crime comme service’</vt:lpstr>
      <vt:lpstr>Loi applicable dans un cas particulier</vt:lpstr>
      <vt:lpstr>De retour aux catégories principales</vt:lpstr>
      <vt:lpstr>9. Aspects politiques</vt:lpstr>
      <vt:lpstr>Terrorisme</vt:lpstr>
      <vt:lpstr>Fraude électorale </vt:lpstr>
      <vt:lpstr>De retour aux catégories principales</vt:lpstr>
      <vt:lpstr>10. Aspects internationaux</vt:lpstr>
      <vt:lpstr>Exemples</vt:lpstr>
      <vt:lpstr>Manuel de Tallinn (2013 et 2017)</vt:lpstr>
      <vt:lpstr>Manuel de Tallinn</vt:lpstr>
      <vt:lpstr>Exemples de principes énoncés:</vt:lpstr>
      <vt:lpstr>Question pour réflexion</vt:lpstr>
      <vt:lpstr>Conclusions</vt:lpstr>
      <vt:lpstr>Questions de révision</vt:lpstr>
      <vt:lpstr>Questions de révision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2016-12-14T20:23:27Z</dcterms:created>
  <dcterms:modified xsi:type="dcterms:W3CDTF">2023-01-10T22:20:37Z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