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42"/>
  </p:notesMasterIdLst>
  <p:handoutMasterIdLst>
    <p:handoutMasterId r:id="rId143"/>
  </p:handoutMasterIdLst>
  <p:sldIdLst>
    <p:sldId id="256" r:id="rId3"/>
    <p:sldId id="356" r:id="rId4"/>
    <p:sldId id="360" r:id="rId5"/>
    <p:sldId id="371" r:id="rId6"/>
    <p:sldId id="361" r:id="rId7"/>
    <p:sldId id="384" r:id="rId8"/>
    <p:sldId id="265" r:id="rId9"/>
    <p:sldId id="295" r:id="rId10"/>
    <p:sldId id="414" r:id="rId11"/>
    <p:sldId id="357" r:id="rId12"/>
    <p:sldId id="257" r:id="rId13"/>
    <p:sldId id="387" r:id="rId14"/>
    <p:sldId id="258" r:id="rId15"/>
    <p:sldId id="346" r:id="rId16"/>
    <p:sldId id="259" r:id="rId17"/>
    <p:sldId id="261" r:id="rId18"/>
    <p:sldId id="348" r:id="rId19"/>
    <p:sldId id="264" r:id="rId20"/>
    <p:sldId id="262" r:id="rId21"/>
    <p:sldId id="347" r:id="rId22"/>
    <p:sldId id="359" r:id="rId23"/>
    <p:sldId id="354" r:id="rId24"/>
    <p:sldId id="364" r:id="rId25"/>
    <p:sldId id="423" r:id="rId26"/>
    <p:sldId id="260" r:id="rId27"/>
    <p:sldId id="302" r:id="rId28"/>
    <p:sldId id="418" r:id="rId29"/>
    <p:sldId id="422" r:id="rId30"/>
    <p:sldId id="419" r:id="rId31"/>
    <p:sldId id="266" r:id="rId32"/>
    <p:sldId id="269" r:id="rId33"/>
    <p:sldId id="268" r:id="rId34"/>
    <p:sldId id="271" r:id="rId35"/>
    <p:sldId id="352" r:id="rId36"/>
    <p:sldId id="377" r:id="rId37"/>
    <p:sldId id="405" r:id="rId38"/>
    <p:sldId id="421" r:id="rId39"/>
    <p:sldId id="407" r:id="rId40"/>
    <p:sldId id="281" r:id="rId41"/>
    <p:sldId id="282" r:id="rId42"/>
    <p:sldId id="294" r:id="rId43"/>
    <p:sldId id="331" r:id="rId44"/>
    <p:sldId id="393" r:id="rId45"/>
    <p:sldId id="388" r:id="rId46"/>
    <p:sldId id="365" r:id="rId47"/>
    <p:sldId id="298" r:id="rId48"/>
    <p:sldId id="299" r:id="rId49"/>
    <p:sldId id="270" r:id="rId50"/>
    <p:sldId id="355" r:id="rId51"/>
    <p:sldId id="420" r:id="rId52"/>
    <p:sldId id="410" r:id="rId53"/>
    <p:sldId id="431" r:id="rId54"/>
    <p:sldId id="416" r:id="rId55"/>
    <p:sldId id="289" r:id="rId56"/>
    <p:sldId id="406" r:id="rId57"/>
    <p:sldId id="283" r:id="rId58"/>
    <p:sldId id="366" r:id="rId59"/>
    <p:sldId id="409" r:id="rId60"/>
    <p:sldId id="376" r:id="rId61"/>
    <p:sldId id="413" r:id="rId62"/>
    <p:sldId id="286" r:id="rId63"/>
    <p:sldId id="287" r:id="rId64"/>
    <p:sldId id="288" r:id="rId65"/>
    <p:sldId id="395" r:id="rId66"/>
    <p:sldId id="415" r:id="rId67"/>
    <p:sldId id="428" r:id="rId68"/>
    <p:sldId id="430" r:id="rId69"/>
    <p:sldId id="429" r:id="rId70"/>
    <p:sldId id="296" r:id="rId71"/>
    <p:sldId id="291" r:id="rId72"/>
    <p:sldId id="332" r:id="rId73"/>
    <p:sldId id="292" r:id="rId74"/>
    <p:sldId id="300" r:id="rId75"/>
    <p:sldId id="379" r:id="rId76"/>
    <p:sldId id="401" r:id="rId77"/>
    <p:sldId id="424" r:id="rId78"/>
    <p:sldId id="293" r:id="rId79"/>
    <p:sldId id="318" r:id="rId80"/>
    <p:sldId id="297" r:id="rId81"/>
    <p:sldId id="350" r:id="rId82"/>
    <p:sldId id="301" r:id="rId83"/>
    <p:sldId id="303" r:id="rId84"/>
    <p:sldId id="304" r:id="rId85"/>
    <p:sldId id="380" r:id="rId86"/>
    <p:sldId id="305" r:id="rId87"/>
    <p:sldId id="306" r:id="rId88"/>
    <p:sldId id="378" r:id="rId89"/>
    <p:sldId id="309" r:id="rId90"/>
    <p:sldId id="307" r:id="rId91"/>
    <p:sldId id="367" r:id="rId92"/>
    <p:sldId id="369" r:id="rId93"/>
    <p:sldId id="308" r:id="rId94"/>
    <p:sldId id="310" r:id="rId95"/>
    <p:sldId id="383" r:id="rId96"/>
    <p:sldId id="372" r:id="rId97"/>
    <p:sldId id="368" r:id="rId98"/>
    <p:sldId id="311" r:id="rId99"/>
    <p:sldId id="312" r:id="rId100"/>
    <p:sldId id="313" r:id="rId101"/>
    <p:sldId id="426" r:id="rId102"/>
    <p:sldId id="427" r:id="rId103"/>
    <p:sldId id="389" r:id="rId104"/>
    <p:sldId id="397" r:id="rId105"/>
    <p:sldId id="403" r:id="rId106"/>
    <p:sldId id="404" r:id="rId107"/>
    <p:sldId id="277" r:id="rId108"/>
    <p:sldId id="390" r:id="rId109"/>
    <p:sldId id="314" r:id="rId110"/>
    <p:sldId id="353" r:id="rId111"/>
    <p:sldId id="408" r:id="rId112"/>
    <p:sldId id="316" r:id="rId113"/>
    <p:sldId id="342" r:id="rId114"/>
    <p:sldId id="343" r:id="rId115"/>
    <p:sldId id="344" r:id="rId116"/>
    <p:sldId id="319" r:id="rId117"/>
    <p:sldId id="320" r:id="rId118"/>
    <p:sldId id="322" r:id="rId119"/>
    <p:sldId id="425" r:id="rId120"/>
    <p:sldId id="402" r:id="rId121"/>
    <p:sldId id="321" r:id="rId122"/>
    <p:sldId id="411" r:id="rId123"/>
    <p:sldId id="317" r:id="rId124"/>
    <p:sldId id="333" r:id="rId125"/>
    <p:sldId id="334" r:id="rId126"/>
    <p:sldId id="381" r:id="rId127"/>
    <p:sldId id="335" r:id="rId128"/>
    <p:sldId id="391" r:id="rId129"/>
    <p:sldId id="392" r:id="rId130"/>
    <p:sldId id="412" r:id="rId131"/>
    <p:sldId id="385" r:id="rId132"/>
    <p:sldId id="336" r:id="rId133"/>
    <p:sldId id="382" r:id="rId134"/>
    <p:sldId id="370" r:id="rId135"/>
    <p:sldId id="337" r:id="rId136"/>
    <p:sldId id="398" r:id="rId137"/>
    <p:sldId id="373" r:id="rId138"/>
    <p:sldId id="374" r:id="rId139"/>
    <p:sldId id="349" r:id="rId140"/>
    <p:sldId id="375" r:id="rId141"/>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107" d="100"/>
          <a:sy n="107" d="100"/>
        </p:scale>
        <p:origin x="1308" y="96"/>
      </p:cViewPr>
      <p:guideLst>
        <p:guide orient="horz" pos="2160"/>
        <p:guide pos="2880"/>
      </p:guideLst>
    </p:cSldViewPr>
  </p:slideViewPr>
  <p:outlineViewPr>
    <p:cViewPr>
      <p:scale>
        <a:sx n="33" d="100"/>
        <a:sy n="33" d="100"/>
      </p:scale>
      <p:origin x="0" y="-98724"/>
    </p:cViewPr>
  </p:outlineViewPr>
  <p:notesTextViewPr>
    <p:cViewPr>
      <p:scale>
        <a:sx n="100" d="100"/>
        <a:sy n="100" d="100"/>
      </p:scale>
      <p:origin x="0" y="0"/>
    </p:cViewPr>
  </p:notesTextViewPr>
  <p:sorterViewPr>
    <p:cViewPr>
      <p:scale>
        <a:sx n="70" d="100"/>
        <a:sy n="70" d="100"/>
      </p:scale>
      <p:origin x="0" y="-513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4F8DB90-2327-4DEE-A749-7BBECE54E9E3}" type="datetimeFigureOut">
              <a:rPr lang="fr-CA" smtClean="0"/>
              <a:t>2023-01-09</a:t>
            </a:fld>
            <a:endParaRPr lang="fr-CA"/>
          </a:p>
        </p:txBody>
      </p:sp>
      <p:sp>
        <p:nvSpPr>
          <p:cNvPr id="4" name="Espace réservé du pied de page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EF08E8B-E7E5-45D0-B5A7-B01291242481}" type="slidenum">
              <a:rPr lang="fr-CA" smtClean="0"/>
              <a:t>‹N°›</a:t>
            </a:fld>
            <a:endParaRPr lang="fr-CA"/>
          </a:p>
        </p:txBody>
      </p:sp>
    </p:spTree>
    <p:extLst>
      <p:ext uri="{BB962C8B-B14F-4D97-AF65-F5344CB8AC3E}">
        <p14:creationId xmlns:p14="http://schemas.microsoft.com/office/powerpoint/2010/main" val="376389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fr-FR" sz="1200"/>
            </a:lvl1pPr>
          </a:lstStyle>
          <a:p>
            <a:endParaRPr lang="fr-F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fr-FR" sz="1200"/>
            </a:lvl1pPr>
          </a:lstStyle>
          <a:p>
            <a:fld id="{2447E72A-D913-4DC2-9E0A-E520CE8FCC86}" type="datetimeFigureOut">
              <a:rPr lang="fr-FR"/>
              <a:pPr/>
              <a:t>09/01/2023</a:t>
            </a:fld>
            <a:endParaRPr lang="fr-F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fr-FR" sz="1200"/>
            </a:lvl1pPr>
          </a:lstStyle>
          <a:p>
            <a:fld id="{A5D78FC6-CE17-4259-A63C-DDFC12E048FC}" type="slidenum">
              <a:rPr/>
              <a:pPr/>
              <a:t>‹N°›</a:t>
            </a:fld>
            <a:endParaRPr lang="fr-FR"/>
          </a:p>
        </p:txBody>
      </p:sp>
    </p:spTree>
    <p:extLst>
      <p:ext uri="{BB962C8B-B14F-4D97-AF65-F5344CB8AC3E}">
        <p14:creationId xmlns:p14="http://schemas.microsoft.com/office/powerpoint/2010/main" val="263409145"/>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5D78FC6-CE17-4259-A63C-DDFC12E048FC}"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5D78FC6-CE17-4259-A63C-DDFC12E048FC}" type="slidenum">
              <a:rPr lang="fr-CA" smtClean="0"/>
              <a:pPr/>
              <a:t>26</a:t>
            </a:fld>
            <a:endParaRPr lang="fr-CA"/>
          </a:p>
        </p:txBody>
      </p:sp>
    </p:spTree>
    <p:extLst>
      <p:ext uri="{BB962C8B-B14F-4D97-AF65-F5344CB8AC3E}">
        <p14:creationId xmlns:p14="http://schemas.microsoft.com/office/powerpoint/2010/main" val="397687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8" name="Title 7"/>
          <p:cNvSpPr>
            <a:spLocks noGrp="1"/>
          </p:cNvSpPr>
          <p:nvPr>
            <p:ph type="ctrTitle"/>
          </p:nvPr>
        </p:nvSpPr>
        <p:spPr>
          <a:xfrm>
            <a:off x="2362200" y="4038600"/>
            <a:ext cx="6477000" cy="1828800"/>
          </a:xfrm>
        </p:spPr>
        <p:txBody>
          <a:bodyPr anchor="b"/>
          <a:lstStyle>
            <a:lvl1pPr latinLnBrk="0">
              <a:defRPr lang="fr-FR" cap="all" baseline="0"/>
            </a:lvl1pPr>
          </a:lstStyle>
          <a:p>
            <a:r>
              <a:rPr lang="fr-FR"/>
              <a:t>Modifiez le style du titre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latinLnBrk="0">
              <a:buNone/>
              <a:defRPr lang="fr-F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Modifier le style des sous-titres du masque</a:t>
            </a:r>
          </a:p>
        </p:txBody>
      </p:sp>
      <p:sp>
        <p:nvSpPr>
          <p:cNvPr id="28" name="Date Placeholder 27"/>
          <p:cNvSpPr>
            <a:spLocks noGrp="1"/>
          </p:cNvSpPr>
          <p:nvPr>
            <p:ph type="dt" sz="half" idx="10"/>
          </p:nvPr>
        </p:nvSpPr>
        <p:spPr>
          <a:xfrm>
            <a:off x="76200" y="6068699"/>
            <a:ext cx="2057400" cy="685800"/>
          </a:xfrm>
        </p:spPr>
        <p:txBody>
          <a:bodyPr>
            <a:noAutofit/>
          </a:bodyPr>
          <a:lstStyle>
            <a:lvl1pPr algn="ctr" latinLnBrk="0">
              <a:defRPr lang="fr-FR" sz="2000">
                <a:solidFill>
                  <a:srgbClr val="FFFFFF"/>
                </a:solidFill>
              </a:defRPr>
            </a:lvl1pPr>
          </a:lstStyle>
          <a:p>
            <a:pPr algn="ctr"/>
            <a:fld id="{AE3F4F96-1AAD-40C9-83F8-F2A2F8E47D19}" type="datetime8">
              <a:rPr lang="fr-FR" smtClean="0"/>
              <a:t>09/01/2023 16:36</a:t>
            </a:fld>
            <a:endParaRPr lang="fr-FR" sz="200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latinLnBrk="0">
              <a:defRPr lang="fr-FR">
                <a:solidFill>
                  <a:schemeClr val="tx2"/>
                </a:solidFill>
              </a:defRPr>
            </a:lvl1pPr>
          </a:lstStyle>
          <a:p>
            <a:pPr algn="r"/>
            <a:endParaRPr lang="fr-FR">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latinLnBrk="0">
              <a:defRPr lang="fr-FR">
                <a:solidFill>
                  <a:schemeClr val="tx2"/>
                </a:solidFill>
              </a:defRPr>
            </a:lvl1pPr>
          </a:lstStyle>
          <a:p>
            <a:fld id="{72AC53DF-4216-466D-99A7-94400E6C2A25}" type="slidenum">
              <a:rPr/>
              <a:pPr/>
              <a:t>‹N°›</a:t>
            </a:fld>
            <a:endParaRPr lang="fr-FR">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p>
            <a:fld id="{F833DC5B-DA1D-49E2-995A-FC8083FCC14E}" type="datetime8">
              <a:rPr lang="fr-FR" smtClean="0">
                <a:solidFill>
                  <a:schemeClr val="tx2"/>
                </a:solidFill>
              </a:rPr>
              <a:t>09/01/2023 16:36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AC53DF-4216-466D-99A7-94400E6C2A25}" type="slidenum">
              <a:rPr lang="fr-FR" sz="1200">
                <a:solidFill>
                  <a:schemeClr val="tx2"/>
                </a:solidFill>
              </a: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fr-FR"/>
              <a:t>Modifiez le style du titre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a:xfrm>
            <a:off x="6553200" y="6248402"/>
            <a:ext cx="2209800" cy="365125"/>
          </a:xfrm>
        </p:spPr>
        <p:txBody>
          <a:bodyPr/>
          <a:lstStyle/>
          <a:p>
            <a:fld id="{282809ED-18EC-4D4F-8199-F886851F5D60}" type="datetime8">
              <a:rPr lang="fr-FR" smtClean="0">
                <a:solidFill>
                  <a:schemeClr val="tx2"/>
                </a:solidFill>
              </a:rPr>
              <a:t>09/01/2023 16:36</a:t>
            </a:fld>
            <a:endParaRPr lang="fr-FR"/>
          </a:p>
        </p:txBody>
      </p:sp>
      <p:sp>
        <p:nvSpPr>
          <p:cNvPr id="5" name="Footer Placeholder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fr-FR" sz="1200">
                <a:solidFill>
                  <a:schemeClr val="tx2"/>
                </a:solidFill>
              </a: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fr-FR"/>
              <a:t>Modifiez le style du titre</a:t>
            </a:r>
          </a:p>
        </p:txBody>
      </p:sp>
      <p:sp>
        <p:nvSpPr>
          <p:cNvPr id="4" name="Date Placeholder 3"/>
          <p:cNvSpPr>
            <a:spLocks noGrp="1"/>
          </p:cNvSpPr>
          <p:nvPr>
            <p:ph type="dt" sz="half" idx="10"/>
          </p:nvPr>
        </p:nvSpPr>
        <p:spPr/>
        <p:txBody>
          <a:bodyPr/>
          <a:lstStyle/>
          <a:p>
            <a:fld id="{60BBEB90-4302-4F9C-ABC6-5BEBA7592DF9}" type="datetime8">
              <a:rPr lang="fr-FR" smtClean="0"/>
              <a:t>09/01/2023 16:36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lvl1pPr latinLnBrk="0">
              <a:defRPr lang="fr-FR">
                <a:solidFill>
                  <a:srgbClr val="FFFFFF"/>
                </a:solidFill>
              </a:defRPr>
            </a:lvl1pPr>
          </a:lstStyle>
          <a:p>
            <a:fld id="{1AD93096-5B34-4342-9326-69289CEAE4C2}" type="slidenum">
              <a:rPr/>
              <a:pPr/>
              <a:t>‹N°›</a:t>
            </a:fld>
            <a:endParaRPr lang="fr-FR">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latinLnBrk="0">
              <a:buNone/>
              <a:defRPr lang="fr-FR" sz="2800">
                <a:solidFill>
                  <a:schemeClr val="tx2"/>
                </a:solidFill>
              </a:defRPr>
            </a:lvl1pPr>
            <a:lvl2pPr>
              <a:buNone/>
              <a:defRPr lang="fr-FR" sz="1800">
                <a:solidFill>
                  <a:schemeClr val="tx1">
                    <a:tint val="75000"/>
                  </a:schemeClr>
                </a:solidFill>
              </a:defRPr>
            </a:lvl2pPr>
            <a:lvl3pPr>
              <a:buNone/>
              <a:defRPr lang="fr-FR" sz="1600">
                <a:solidFill>
                  <a:schemeClr val="tx1">
                    <a:tint val="75000"/>
                  </a:schemeClr>
                </a:solidFill>
              </a:defRPr>
            </a:lvl3pPr>
            <a:lvl4pPr>
              <a:buNone/>
              <a:defRPr lang="fr-FR" sz="1400">
                <a:solidFill>
                  <a:schemeClr val="tx1">
                    <a:tint val="75000"/>
                  </a:schemeClr>
                </a:solidFill>
              </a:defRPr>
            </a:lvl4pPr>
            <a:lvl5pPr>
              <a:buNone/>
              <a:defRPr lang="fr-FR" sz="1400">
                <a:solidFill>
                  <a:schemeClr val="tx1">
                    <a:tint val="75000"/>
                  </a:schemeClr>
                </a:solidFill>
              </a:defRPr>
            </a:lvl5pPr>
          </a:lstStyle>
          <a:p>
            <a:pPr lvl="0"/>
            <a:r>
              <a:rPr lang="fr-FR"/>
              <a:t>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2" name="Title 1"/>
          <p:cNvSpPr>
            <a:spLocks noGrp="1"/>
          </p:cNvSpPr>
          <p:nvPr>
            <p:ph type="title"/>
          </p:nvPr>
        </p:nvSpPr>
        <p:spPr>
          <a:xfrm>
            <a:off x="1371600" y="1600200"/>
            <a:ext cx="7620000" cy="990600"/>
          </a:xfrm>
        </p:spPr>
        <p:txBody>
          <a:bodyPr/>
          <a:lstStyle>
            <a:lvl1pPr algn="l" latinLnBrk="0">
              <a:buNone/>
              <a:defRPr lang="fr-FR" sz="4400" b="0" cap="none">
                <a:solidFill>
                  <a:srgbClr val="FFFFFF"/>
                </a:solidFill>
              </a:defRPr>
            </a:lvl1pPr>
          </a:lstStyle>
          <a:p>
            <a:r>
              <a:rPr lang="fr-FR"/>
              <a:t>Modifiez le style du titre</a:t>
            </a:r>
          </a:p>
        </p:txBody>
      </p:sp>
      <p:sp>
        <p:nvSpPr>
          <p:cNvPr id="12" name="Date Placeholder 11"/>
          <p:cNvSpPr>
            <a:spLocks noGrp="1"/>
          </p:cNvSpPr>
          <p:nvPr>
            <p:ph type="dt" sz="half" idx="10"/>
          </p:nvPr>
        </p:nvSpPr>
        <p:spPr/>
        <p:txBody>
          <a:bodyPr/>
          <a:lstStyle/>
          <a:p>
            <a:fld id="{37DB5D49-3BF6-4688-8E0B-B222D5C78A16}" type="datetime8">
              <a:rPr lang="fr-FR" smtClean="0"/>
              <a:t>09/01/2023 16:36</a:t>
            </a:fld>
            <a:endParaRPr lang="fr-FR"/>
          </a:p>
        </p:txBody>
      </p:sp>
      <p:sp>
        <p:nvSpPr>
          <p:cNvPr id="13" name="Slide Number Placeholder 12"/>
          <p:cNvSpPr>
            <a:spLocks noGrp="1"/>
          </p:cNvSpPr>
          <p:nvPr>
            <p:ph type="sldNum" sz="quarter" idx="11"/>
          </p:nvPr>
        </p:nvSpPr>
        <p:spPr>
          <a:xfrm>
            <a:off x="0" y="1752600"/>
            <a:ext cx="1295400" cy="701676"/>
          </a:xfrm>
        </p:spPr>
        <p:txBody>
          <a:bodyPr>
            <a:noAutofit/>
          </a:bodyPr>
          <a:lstStyle>
            <a:lvl1pPr latinLnBrk="0">
              <a:defRPr lang="fr-FR" sz="2400">
                <a:solidFill>
                  <a:srgbClr val="FFFFFF"/>
                </a:solidFill>
              </a:defRPr>
            </a:lvl1pPr>
          </a:lstStyle>
          <a:p>
            <a:pPr algn="ctr"/>
            <a:fld id="{1AD93096-5B34-4342-9326-69289CEAE4C2}" type="slidenum">
              <a:rPr/>
              <a:pPr algn="ctr"/>
              <a:t>‹N°›</a:t>
            </a:fld>
            <a:endParaRPr lang="fr-FR" sz="2400">
              <a:solidFill>
                <a:srgbClr val="FFFFFF"/>
              </a:solidFill>
            </a:endParaRPr>
          </a:p>
        </p:txBody>
      </p:sp>
      <p:sp>
        <p:nvSpPr>
          <p:cNvPr id="14" name="Footer Placeholder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9" name="Content Placeholder 8"/>
          <p:cNvSpPr>
            <a:spLocks noGrp="1"/>
          </p:cNvSpPr>
          <p:nvPr>
            <p:ph sz="quarter" idx="1"/>
          </p:nvPr>
        </p:nvSpPr>
        <p:spPr>
          <a:xfrm>
            <a:off x="609600" y="1589567"/>
            <a:ext cx="3886200" cy="4572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Content Placeholder 10"/>
          <p:cNvSpPr>
            <a:spLocks noGrp="1"/>
          </p:cNvSpPr>
          <p:nvPr>
            <p:ph sz="quarter" idx="2"/>
          </p:nvPr>
        </p:nvSpPr>
        <p:spPr>
          <a:xfrm>
            <a:off x="4844901" y="1589567"/>
            <a:ext cx="3886200" cy="4572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Date Placeholder 7"/>
          <p:cNvSpPr>
            <a:spLocks noGrp="1"/>
          </p:cNvSpPr>
          <p:nvPr>
            <p:ph type="dt" sz="half" idx="15"/>
          </p:nvPr>
        </p:nvSpPr>
        <p:spPr/>
        <p:txBody>
          <a:bodyPr rtlCol="0"/>
          <a:lstStyle/>
          <a:p>
            <a:fld id="{80CE5F9F-2501-4CCB-847F-9006506A00DA}" type="datetime8">
              <a:rPr lang="fr-FR" smtClean="0"/>
              <a:t>09/01/2023 16:36</a:t>
            </a:fld>
            <a:endParaRPr lang="fr-FR"/>
          </a:p>
        </p:txBody>
      </p:sp>
      <p:sp>
        <p:nvSpPr>
          <p:cNvPr id="10" name="Slide Number Placeholder 9"/>
          <p:cNvSpPr>
            <a:spLocks noGrp="1"/>
          </p:cNvSpPr>
          <p:nvPr>
            <p:ph type="sldNum" sz="quarter" idx="16"/>
          </p:nvPr>
        </p:nvSpPr>
        <p:spPr/>
        <p:txBody>
          <a:bodyPr rtlCol="0"/>
          <a:lstStyle/>
          <a:p>
            <a:pPr algn="ctr"/>
            <a:fld id="{1AD93096-5B34-4342-9326-69289CEAE4C2}" type="slidenum">
              <a:rPr/>
              <a:pPr algn="ctr"/>
              <a:t>‹N°›</a:t>
            </a:fld>
            <a:endParaRPr lang="fr-FR"/>
          </a:p>
        </p:txBody>
      </p:sp>
      <p:sp>
        <p:nvSpPr>
          <p:cNvPr id="12" name="Footer Placeholder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latinLnBrk="0">
              <a:defRPr lang="fr-FR"/>
            </a:lvl1pPr>
          </a:lstStyle>
          <a:p>
            <a:r>
              <a:rPr lang="fr-FR"/>
              <a:t>Modifiez le style du titre</a:t>
            </a:r>
          </a:p>
        </p:txBody>
      </p:sp>
      <p:sp>
        <p:nvSpPr>
          <p:cNvPr id="11" name="Content Placeholder 10"/>
          <p:cNvSpPr>
            <a:spLocks noGrp="1"/>
          </p:cNvSpPr>
          <p:nvPr>
            <p:ph sz="quarter" idx="2"/>
          </p:nvPr>
        </p:nvSpPr>
        <p:spPr>
          <a:xfrm>
            <a:off x="609600" y="2438400"/>
            <a:ext cx="3886200" cy="35814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Content Placeholder 12"/>
          <p:cNvSpPr>
            <a:spLocks noGrp="1"/>
          </p:cNvSpPr>
          <p:nvPr>
            <p:ph sz="quarter" idx="4"/>
          </p:nvPr>
        </p:nvSpPr>
        <p:spPr>
          <a:xfrm>
            <a:off x="4800600" y="2438400"/>
            <a:ext cx="3886200" cy="35814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Date Placeholder 9"/>
          <p:cNvSpPr>
            <a:spLocks noGrp="1"/>
          </p:cNvSpPr>
          <p:nvPr>
            <p:ph type="dt" sz="half" idx="15"/>
          </p:nvPr>
        </p:nvSpPr>
        <p:spPr/>
        <p:txBody>
          <a:bodyPr rtlCol="0"/>
          <a:lstStyle/>
          <a:p>
            <a:fld id="{B17FDE6C-4276-4FF6-8E9A-FF61D5089139}" type="datetime8">
              <a:rPr lang="fr-FR" smtClean="0"/>
              <a:t>09/01/2023 16:36</a:t>
            </a:fld>
            <a:endParaRPr lang="fr-FR"/>
          </a:p>
        </p:txBody>
      </p:sp>
      <p:sp>
        <p:nvSpPr>
          <p:cNvPr id="12" name="Slide Number Placeholder 11"/>
          <p:cNvSpPr>
            <a:spLocks noGrp="1"/>
          </p:cNvSpPr>
          <p:nvPr>
            <p:ph type="sldNum" sz="quarter" idx="16"/>
          </p:nvPr>
        </p:nvSpPr>
        <p:spPr/>
        <p:txBody>
          <a:bodyPr rtlCol="0"/>
          <a:lstStyle/>
          <a:p>
            <a:pPr algn="ctr"/>
            <a:fld id="{1AD93096-5B34-4342-9326-69289CEAE4C2}" type="slidenum">
              <a:rPr/>
              <a:pPr algn="ctr"/>
              <a:t>‹N°›</a:t>
            </a:fld>
            <a:endParaRPr lang="fr-FR"/>
          </a:p>
        </p:txBody>
      </p:sp>
      <p:sp>
        <p:nvSpPr>
          <p:cNvPr id="14" name="Footer Placeholder 13"/>
          <p:cNvSpPr>
            <a:spLocks noGrp="1"/>
          </p:cNvSpPr>
          <p:nvPr>
            <p:ph type="ftr" sz="quarter" idx="17"/>
          </p:nvPr>
        </p:nvSpPr>
        <p:spPr/>
        <p:txBody>
          <a:bodyPr rtlCol="0"/>
          <a:lstStyle/>
          <a:p>
            <a:endParaRPr lang="fr-F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latinLnBrk="0">
              <a:buFontTx/>
              <a:buNone/>
              <a:defRPr lang="fr-FR" sz="2000" b="1">
                <a:solidFill>
                  <a:srgbClr val="FFFFFF"/>
                </a:solidFill>
              </a:defRPr>
            </a:lvl1pPr>
          </a:lstStyle>
          <a:p>
            <a:pPr lvl="0"/>
            <a:r>
              <a:rPr lang="fr-FR"/>
              <a:t>Modifier les styles du texte du masque</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latinLnBrk="0">
              <a:buFontTx/>
              <a:buNone/>
              <a:defRPr lang="fr-FR" sz="2000" b="1">
                <a:solidFill>
                  <a:srgbClr val="FFFFFF"/>
                </a:solidFill>
              </a:defRPr>
            </a:lvl1pPr>
          </a:lstStyle>
          <a:p>
            <a:pPr lvl="0"/>
            <a:r>
              <a:rPr lang="fr-FR"/>
              <a:t>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Date Placeholder 2"/>
          <p:cNvSpPr>
            <a:spLocks noGrp="1"/>
          </p:cNvSpPr>
          <p:nvPr>
            <p:ph type="dt" sz="half" idx="10"/>
          </p:nvPr>
        </p:nvSpPr>
        <p:spPr/>
        <p:txBody>
          <a:bodyPr/>
          <a:lstStyle/>
          <a:p>
            <a:fld id="{F7B6C002-30BE-4618-8328-F40A8694E8A1}" type="datetime8">
              <a:rPr lang="fr-FR" smtClean="0"/>
              <a:t>09/01/2023 16:36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lvl1pPr latinLnBrk="0">
              <a:defRPr lang="fr-FR">
                <a:solidFill>
                  <a:srgbClr val="FFFFFF"/>
                </a:solidFill>
              </a:defRPr>
            </a:lvl1pPr>
          </a:lstStyle>
          <a:p>
            <a:fld id="{1AD93096-5B34-4342-9326-69289CEAE4C2}" type="slidenum">
              <a:rPr/>
              <a:pPr/>
              <a:t>‹N°›</a:t>
            </a:fld>
            <a:endParaRPr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C8681-7E02-47E9-889D-D5804EA54A5E}" type="datetime8">
              <a:rPr lang="fr-FR" smtClean="0"/>
              <a:t>09/01/2023 16:36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0" y="6248400"/>
            <a:ext cx="533400" cy="381000"/>
          </a:xfrm>
        </p:spPr>
        <p:txBody>
          <a:bodyPr/>
          <a:lstStyle>
            <a:lvl1pPr latinLnBrk="0">
              <a:defRPr lang="fr-FR">
                <a:solidFill>
                  <a:schemeClr val="tx2"/>
                </a:solidFill>
              </a:defRPr>
            </a:lvl1pPr>
          </a:lstStyle>
          <a:p>
            <a:fld id="{1AD93096-5B34-4342-9326-69289CEAE4C2}" type="slidenum">
              <a:rPr/>
              <a:pPr/>
              <a:t>‹N°›</a:t>
            </a:fld>
            <a:endParaRPr lang="fr-F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latinLnBrk="0">
              <a:buNone/>
              <a:defRPr lang="fr-FR" sz="4400" b="0"/>
            </a:lvl1pPr>
          </a:lstStyle>
          <a:p>
            <a:r>
              <a:rPr lang="fr-FR"/>
              <a:t>Modifiez le style du titre</a:t>
            </a:r>
          </a:p>
        </p:txBody>
      </p:sp>
      <p:sp>
        <p:nvSpPr>
          <p:cNvPr id="5" name="Date Placeholder 4"/>
          <p:cNvSpPr>
            <a:spLocks noGrp="1"/>
          </p:cNvSpPr>
          <p:nvPr>
            <p:ph type="dt" sz="half" idx="10"/>
          </p:nvPr>
        </p:nvSpPr>
        <p:spPr/>
        <p:txBody>
          <a:bodyPr/>
          <a:lstStyle/>
          <a:p>
            <a:fld id="{E92E7C78-59E6-423F-9EE6-03E8B81A0FC5}" type="datetime8">
              <a:rPr lang="fr-FR" smtClean="0"/>
              <a:t>09/01/2023 16:36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latinLnBrk="0">
              <a:defRPr lang="fr-FR">
                <a:solidFill>
                  <a:srgbClr val="FFFFFF"/>
                </a:solidFill>
              </a:defRPr>
            </a:lvl1pPr>
          </a:lstStyle>
          <a:p>
            <a:fld id="{1AD93096-5B34-4342-9326-69289CEAE4C2}" type="slidenum">
              <a:rPr/>
              <a:pPr/>
              <a:t>‹N°›</a:t>
            </a:fld>
            <a:endParaRPr lang="fr-FR">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latinLnBrk="0">
              <a:spcAft>
                <a:spcPts val="1000"/>
              </a:spcAft>
              <a:buNone/>
              <a:defRPr lang="fr-FR" sz="1800"/>
            </a:lvl1pPr>
            <a:lvl2pPr>
              <a:buNone/>
              <a:defRPr lang="fr-FR" sz="1200"/>
            </a:lvl2pPr>
            <a:lvl3pPr>
              <a:buNone/>
              <a:defRPr lang="fr-FR" sz="1000"/>
            </a:lvl3pPr>
            <a:lvl4pPr>
              <a:buNone/>
              <a:defRPr lang="fr-FR" sz="900"/>
            </a:lvl4pPr>
            <a:lvl5pPr>
              <a:buNone/>
              <a:defRPr lang="fr-FR" sz="900"/>
            </a:lvl5pPr>
          </a:lstStyle>
          <a:p>
            <a:pPr lvl="0"/>
            <a:r>
              <a:rPr lang="fr-FR"/>
              <a:t>Modifier les styles du texte du masque</a:t>
            </a:r>
          </a:p>
        </p:txBody>
      </p:sp>
      <p:sp>
        <p:nvSpPr>
          <p:cNvPr id="9" name="Content Placeholder 8"/>
          <p:cNvSpPr>
            <a:spLocks noGrp="1"/>
          </p:cNvSpPr>
          <p:nvPr>
            <p:ph sz="quarter" idx="1"/>
          </p:nvPr>
        </p:nvSpPr>
        <p:spPr>
          <a:xfrm>
            <a:off x="2362200" y="1752600"/>
            <a:ext cx="6400800" cy="44196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latinLnBrk="0">
              <a:buFontTx/>
              <a:buNone/>
              <a:defRPr lang="fr-FR" sz="1700"/>
            </a:lvl1pPr>
            <a:lvl2pPr>
              <a:buFontTx/>
              <a:buNone/>
              <a:defRPr lang="fr-FR" sz="1200"/>
            </a:lvl2pPr>
            <a:lvl3pPr>
              <a:buFontTx/>
              <a:buNone/>
              <a:defRPr lang="fr-FR" sz="1000"/>
            </a:lvl3pPr>
            <a:lvl4pPr>
              <a:buFontTx/>
              <a:buNone/>
              <a:defRPr lang="fr-FR" sz="900"/>
            </a:lvl4pPr>
            <a:lvl5pPr>
              <a:buFontTx/>
              <a:buNone/>
              <a:defRPr lang="fr-FR" sz="900"/>
            </a:lvl5pPr>
          </a:lstStyle>
          <a:p>
            <a:pPr lvl="0"/>
            <a:r>
              <a:rPr lang="fr-FR"/>
              <a:t>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2" name="Title 1"/>
          <p:cNvSpPr>
            <a:spLocks noGrp="1"/>
          </p:cNvSpPr>
          <p:nvPr>
            <p:ph type="title"/>
          </p:nvPr>
        </p:nvSpPr>
        <p:spPr>
          <a:xfrm>
            <a:off x="1600200" y="4648200"/>
            <a:ext cx="7315200" cy="685800"/>
          </a:xfrm>
        </p:spPr>
        <p:txBody>
          <a:bodyPr anchor="ctr"/>
          <a:lstStyle>
            <a:lvl1pPr algn="l" latinLnBrk="0">
              <a:buNone/>
              <a:defRPr lang="fr-FR" sz="2800" b="0">
                <a:solidFill>
                  <a:srgbClr val="FFFFFF"/>
                </a:solidFill>
              </a:defRPr>
            </a:lvl1pPr>
          </a:lstStyle>
          <a:p>
            <a:r>
              <a:rPr lang="fr-FR"/>
              <a:t>Modifiez le style du titre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2" name="Date Placeholder 11"/>
          <p:cNvSpPr>
            <a:spLocks noGrp="1"/>
          </p:cNvSpPr>
          <p:nvPr>
            <p:ph type="dt" sz="half" idx="10"/>
          </p:nvPr>
        </p:nvSpPr>
        <p:spPr>
          <a:xfrm>
            <a:off x="6248400" y="6248400"/>
            <a:ext cx="2667000" cy="365125"/>
          </a:xfrm>
        </p:spPr>
        <p:txBody>
          <a:bodyPr rtlCol="0"/>
          <a:lstStyle/>
          <a:p>
            <a:fld id="{2A5DD1CC-B466-4667-812A-6BF84995B105}" type="datetime8">
              <a:rPr lang="fr-FR" smtClean="0"/>
              <a:t>09/01/2023 16:36</a:t>
            </a:fld>
            <a:endParaRPr lang="fr-FR"/>
          </a:p>
        </p:txBody>
      </p:sp>
      <p:sp>
        <p:nvSpPr>
          <p:cNvPr id="13" name="Slide Number Placeholder 12"/>
          <p:cNvSpPr>
            <a:spLocks noGrp="1"/>
          </p:cNvSpPr>
          <p:nvPr>
            <p:ph type="sldNum" sz="quarter" idx="11"/>
          </p:nvPr>
        </p:nvSpPr>
        <p:spPr>
          <a:xfrm>
            <a:off x="0" y="4667249"/>
            <a:ext cx="1447800" cy="663578"/>
          </a:xfrm>
        </p:spPr>
        <p:txBody>
          <a:bodyPr rtlCol="0"/>
          <a:lstStyle>
            <a:lvl1pPr latinLnBrk="0">
              <a:defRPr lang="fr-FR" sz="2800"/>
            </a:lvl1pPr>
          </a:lstStyle>
          <a:p>
            <a:pPr algn="ctr"/>
            <a:fld id="{1AD93096-5B34-4342-9326-69289CEAE4C2}" type="slidenum">
              <a:rPr/>
              <a:pPr algn="ctr"/>
              <a:t>‹N°›</a:t>
            </a:fld>
            <a:endParaRPr lang="fr-FR" sz="2800"/>
          </a:p>
        </p:txBody>
      </p:sp>
      <p:sp>
        <p:nvSpPr>
          <p:cNvPr id="14" name="Footer Placeholder 13"/>
          <p:cNvSpPr>
            <a:spLocks noGrp="1"/>
          </p:cNvSpPr>
          <p:nvPr>
            <p:ph type="ftr" sz="quarter" idx="12"/>
          </p:nvPr>
        </p:nvSpPr>
        <p:spPr>
          <a:xfrm>
            <a:off x="1600200" y="6248206"/>
            <a:ext cx="4572000" cy="365125"/>
          </a:xfrm>
        </p:spPr>
        <p:txBody>
          <a:bodyPr rtlCol="0"/>
          <a:lstStyle/>
          <a:p>
            <a:endParaRPr lang="fr-F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latinLnBrk="0">
              <a:buNone/>
              <a:defRPr lang="fr-FR" sz="3200"/>
            </a:lvl1pPr>
          </a:lstStyle>
          <a:p>
            <a:r>
              <a:rPr lang="fr-FR"/>
              <a:t>Cliquez sur l'icône pour ajouter une image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fr-FR"/>
              <a:t>Cliquez pour modifier le style du titre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latinLnBrk="0">
              <a:defRPr lang="fr-FR" sz="1400">
                <a:solidFill>
                  <a:schemeClr val="tx2"/>
                </a:solidFill>
              </a:defRPr>
            </a:lvl1pPr>
          </a:lstStyle>
          <a:p>
            <a:fld id="{E934F4DB-20EE-4C3D-8ACF-E8451C54EF35}" type="datetime8">
              <a:rPr lang="fr-FR" smtClean="0">
                <a:solidFill>
                  <a:schemeClr val="tx2"/>
                </a:solidFill>
              </a:rPr>
              <a:t>09/01/2023 16:36</a:t>
            </a:fld>
            <a:endParaRPr lang="fr-FR" sz="140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latinLnBrk="0">
              <a:defRPr lang="fr-FR" sz="1400">
                <a:solidFill>
                  <a:schemeClr val="tx2"/>
                </a:solidFill>
              </a:defRPr>
            </a:lvl1pPr>
          </a:lstStyle>
          <a:p>
            <a:pPr algn="r"/>
            <a:endParaRPr lang="fr-FR" sz="140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latinLnBrk="0">
              <a:defRPr lang="fr-FR" sz="1400" b="1">
                <a:solidFill>
                  <a:srgbClr val="FFFFFF"/>
                </a:solidFill>
              </a:defRPr>
            </a:lvl1pPr>
          </a:lstStyle>
          <a:p>
            <a:pPr algn="ctr"/>
            <a:fld id="{72AC53DF-4216-466D-99A7-94400E6C2A25}" type="slidenum">
              <a:rPr lang="fr-FR" sz="1200">
                <a:solidFill>
                  <a:schemeClr val="tx2"/>
                </a:solidFill>
              </a:rPr>
              <a:pPr algn="ctr"/>
              <a:t>‹N°›</a:t>
            </a:fld>
            <a:endParaRPr lang="fr-FR"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1" latinLnBrk="0" hangingPunct="1">
        <a:spcBef>
          <a:spcPct val="0"/>
        </a:spcBef>
        <a:buNone/>
        <a:defRPr lang="fr-F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lang="fr-F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fr-F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fr-F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fr-F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fr-F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fr-F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fr-F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fr-F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fr-FR" sz="1800" kern="1200" baseline="0">
          <a:solidFill>
            <a:schemeClr val="tx1"/>
          </a:solidFill>
          <a:latin typeface="+mn-lt"/>
          <a:ea typeface="+mn-ea"/>
          <a:cs typeface="+mn-cs"/>
        </a:defRPr>
      </a:lvl9pPr>
    </p:bodyStyle>
    <p:otherStyle>
      <a:lvl1pPr marL="0" algn="l" rtl="0" eaLnBrk="1" latinLnBrk="0" hangingPunct="1">
        <a:defRPr lang="fr-FR" kern="1200">
          <a:solidFill>
            <a:schemeClr val="tx1"/>
          </a:solidFill>
          <a:latin typeface="+mn-lt"/>
          <a:ea typeface="+mn-ea"/>
          <a:cs typeface="+mn-cs"/>
        </a:defRPr>
      </a:lvl1pPr>
      <a:lvl2pPr marL="457200" algn="l" rtl="0" eaLnBrk="1" hangingPunct="1">
        <a:defRPr lang="fr-FR" kern="1200">
          <a:solidFill>
            <a:schemeClr val="tx1"/>
          </a:solidFill>
          <a:latin typeface="+mn-lt"/>
          <a:ea typeface="+mn-ea"/>
          <a:cs typeface="+mn-cs"/>
        </a:defRPr>
      </a:lvl2pPr>
      <a:lvl3pPr marL="914400" algn="l" rtl="0" eaLnBrk="1" hangingPunct="1">
        <a:defRPr lang="fr-FR" kern="1200">
          <a:solidFill>
            <a:schemeClr val="tx1"/>
          </a:solidFill>
          <a:latin typeface="+mn-lt"/>
          <a:ea typeface="+mn-ea"/>
          <a:cs typeface="+mn-cs"/>
        </a:defRPr>
      </a:lvl3pPr>
      <a:lvl4pPr marL="1371600" algn="l" rtl="0" eaLnBrk="1" hangingPunct="1">
        <a:defRPr lang="fr-FR" kern="1200">
          <a:solidFill>
            <a:schemeClr val="tx1"/>
          </a:solidFill>
          <a:latin typeface="+mn-lt"/>
          <a:ea typeface="+mn-ea"/>
          <a:cs typeface="+mn-cs"/>
        </a:defRPr>
      </a:lvl4pPr>
      <a:lvl5pPr marL="1828800" algn="l" rtl="0" eaLnBrk="1" hangingPunct="1">
        <a:defRPr lang="fr-FR" kern="1200">
          <a:solidFill>
            <a:schemeClr val="tx1"/>
          </a:solidFill>
          <a:latin typeface="+mn-lt"/>
          <a:ea typeface="+mn-ea"/>
          <a:cs typeface="+mn-cs"/>
        </a:defRPr>
      </a:lvl5pPr>
      <a:lvl6pPr marL="2286000" algn="l" rtl="0" eaLnBrk="1" hangingPunct="1">
        <a:defRPr lang="fr-FR" kern="1200">
          <a:solidFill>
            <a:schemeClr val="tx1"/>
          </a:solidFill>
          <a:latin typeface="+mn-lt"/>
          <a:ea typeface="+mn-ea"/>
          <a:cs typeface="+mn-cs"/>
        </a:defRPr>
      </a:lvl6pPr>
      <a:lvl7pPr marL="2743200" algn="l" rtl="0" eaLnBrk="1" hangingPunct="1">
        <a:defRPr lang="fr-FR" kern="1200">
          <a:solidFill>
            <a:schemeClr val="tx1"/>
          </a:solidFill>
          <a:latin typeface="+mn-lt"/>
          <a:ea typeface="+mn-ea"/>
          <a:cs typeface="+mn-cs"/>
        </a:defRPr>
      </a:lvl7pPr>
      <a:lvl8pPr marL="3200400" algn="l" rtl="0" eaLnBrk="1" hangingPunct="1">
        <a:defRPr lang="fr-FR" kern="1200">
          <a:solidFill>
            <a:schemeClr val="tx1"/>
          </a:solidFill>
          <a:latin typeface="+mn-lt"/>
          <a:ea typeface="+mn-ea"/>
          <a:cs typeface="+mn-cs"/>
        </a:defRPr>
      </a:lvl8pPr>
      <a:lvl9pPr marL="3657600" algn="l" rtl="0" eaLnBrk="1" hangingPunct="1">
        <a:defRPr lang="fr-F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s3.amazonaws.com/lowres.cartoonstock.com/law-order-identity_theft-identity_thief-id_card-stolen_identity-crime-bwhn774_low.jpg"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s://laws-lois.justice.gc.ca/fra/lois/c-42/index.html"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s://cyber.gc.ca/fr/orientation/guide-sur-les-rancongiciels-itsm00099" TargetMode="External"/><Relationship Id="rId2" Type="http://schemas.openxmlformats.org/officeDocument/2006/relationships/hyperlink" Target="https://cyber.gc.ca/fr/"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nmap.org/book/legal-issue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krebsonsecurity.com/2017/01/who-is-anna-senpai-the-mirai-worm-author/" TargetMode="External"/><Relationship Id="rId2" Type="http://schemas.openxmlformats.org/officeDocument/2006/relationships/hyperlink" Target="http://www.lemondeinformatique.fr/actualites/lire-l-economie-du-liberia-mise-a-mal-par-le-malware-mirai-66434.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lapresse.ca/affaires/2022-09-08/vol-massif-de-donnees-des-clients-de-desjardins/une-liste-de-36-025-lignes-entre-les-mains-d-un-fraudeur-recidiviste.ph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cyberghostvpn.com/en_US/privacyhub/global-data-retention-law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priv.gc.ca/fr/mesures-et-decisions-prises-par-le-commissariat/recherche/consulter-les-travaux-de-recherche-sur-la-protection-de-la-vie-privee/2014/md_201410/"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cmp-grc.gc.ca/fr/strategie-lutte-cybercriminalite-gendarmerie-royale-du-canad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eur-lex.europa.eu/legal-content/FR/TXT/HTML/?uri=CELEX:32011R1333&amp;from=FR" TargetMode="External"/><Relationship Id="rId2" Type="http://schemas.openxmlformats.org/officeDocument/2006/relationships/hyperlink" Target="https://ec.europa.eu/agriculture/fruit-and-vegetables/marketing-standards_fr"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043608" y="4038600"/>
            <a:ext cx="7795592" cy="1828800"/>
          </a:xfrm>
        </p:spPr>
        <p:txBody>
          <a:bodyPr>
            <a:normAutofit fontScale="90000"/>
          </a:bodyPr>
          <a:lstStyle/>
          <a:p>
            <a:r>
              <a:rPr lang="fr-CA" noProof="0" dirty="0"/>
              <a:t>CYB1033: </a:t>
            </a:r>
            <a:br>
              <a:rPr lang="fr-CA" noProof="0" dirty="0"/>
            </a:br>
            <a:r>
              <a:rPr lang="fr-CA" sz="44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Aspects légaux de la cybersécurité</a:t>
            </a:r>
            <a:r>
              <a:rPr lang="fr-CA" noProof="0" dirty="0"/>
              <a:t> </a:t>
            </a:r>
            <a:br>
              <a:rPr lang="fr-CA" noProof="0" dirty="0"/>
            </a:br>
            <a:r>
              <a:rPr lang="fr-CA" noProof="0"/>
              <a:t>Chapitre 3, </a:t>
            </a:r>
            <a:r>
              <a:rPr lang="fr-CA" noProof="0" dirty="0"/>
              <a:t>Partie 1:</a:t>
            </a:r>
            <a:br>
              <a:rPr lang="fr-CA" sz="3600" noProof="0" dirty="0"/>
            </a:br>
            <a:r>
              <a:rPr lang="fr-CA" sz="3600" noProof="0" dirty="0"/>
              <a:t>Typologie des Infractions informatiques 1</a:t>
            </a:r>
            <a:endParaRPr lang="fr-CA" noProof="0" dirty="0"/>
          </a:p>
        </p:txBody>
      </p:sp>
      <p:sp>
        <p:nvSpPr>
          <p:cNvPr id="3" name="Rectangle 2"/>
          <p:cNvSpPr>
            <a:spLocks noGrp="1"/>
          </p:cNvSpPr>
          <p:nvPr>
            <p:ph type="subTitle" idx="1"/>
          </p:nvPr>
        </p:nvSpPr>
        <p:spPr/>
        <p:txBody>
          <a:bodyPr>
            <a:normAutofit/>
          </a:bodyPr>
          <a:lstStyle/>
          <a:p>
            <a:r>
              <a:rPr lang="fr-CA" noProof="0" dirty="0"/>
              <a:t>      Luigi Logrippo w3.uqo.ca/</a:t>
            </a:r>
            <a:r>
              <a:rPr lang="fr-CA" b="1" noProof="0" dirty="0" err="1"/>
              <a:t>luigi</a:t>
            </a:r>
            <a:r>
              <a:rPr lang="fr-CA" noProof="0" dirty="0"/>
              <a:t>/CYB1033</a:t>
            </a:r>
          </a:p>
        </p:txBody>
      </p:sp>
      <p:sp>
        <p:nvSpPr>
          <p:cNvPr id="4" name="ZoneTexte 3"/>
          <p:cNvSpPr txBox="1"/>
          <p:nvPr/>
        </p:nvSpPr>
        <p:spPr>
          <a:xfrm>
            <a:off x="683568" y="6237312"/>
            <a:ext cx="1008112" cy="369332"/>
          </a:xfrm>
          <a:prstGeom prst="rect">
            <a:avLst/>
          </a:prstGeom>
          <a:noFill/>
        </p:spPr>
        <p:txBody>
          <a:bodyPr wrap="square" rtlCol="0">
            <a:spAutoFit/>
          </a:bodyPr>
          <a:lstStyle/>
          <a:p>
            <a:r>
              <a:rPr lang="fr-CA" dirty="0"/>
              <a:t>UQO</a:t>
            </a:r>
          </a:p>
        </p:txBody>
      </p:sp>
      <p:sp>
        <p:nvSpPr>
          <p:cNvPr id="5" name="Espace réservé du numéro de diapositive 4"/>
          <p:cNvSpPr>
            <a:spLocks noGrp="1"/>
          </p:cNvSpPr>
          <p:nvPr>
            <p:ph type="sldNum" sz="quarter" idx="12"/>
          </p:nvPr>
        </p:nvSpPr>
        <p:spPr/>
        <p:txBody>
          <a:bodyPr/>
          <a:lstStyle/>
          <a:p>
            <a:fld id="{72AC53DF-4216-466D-99A7-94400E6C2A25}" type="slidenum">
              <a:rPr lang="fr-CA" smtClean="0"/>
              <a:pPr/>
              <a:t>1</a:t>
            </a:fld>
            <a:endParaRPr lang="fr-CA">
              <a:solidFill>
                <a:schemeClr val="tx2"/>
              </a:solidFill>
            </a:endParaRPr>
          </a:p>
        </p:txBody>
      </p:sp>
      <p:pic>
        <p:nvPicPr>
          <p:cNvPr id="6" name="Image 1" descr="cid:image002.jpg@01D12769.B42862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021462"/>
            <a:ext cx="1219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Image result for no copyright symb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9" name="Image 8"/>
          <p:cNvPicPr>
            <a:picLocks noChangeAspect="1"/>
          </p:cNvPicPr>
          <p:nvPr/>
        </p:nvPicPr>
        <p:blipFill>
          <a:blip r:embed="rId4"/>
          <a:stretch>
            <a:fillRect/>
          </a:stretch>
        </p:blipFill>
        <p:spPr>
          <a:xfrm>
            <a:off x="2367136" y="6159293"/>
            <a:ext cx="448129" cy="448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Survol des catégories principales </a:t>
            </a:r>
          </a:p>
        </p:txBody>
      </p:sp>
      <p:sp>
        <p:nvSpPr>
          <p:cNvPr id="3" name="Espace réservé du numéro de diapositive 2"/>
          <p:cNvSpPr>
            <a:spLocks noGrp="1"/>
          </p:cNvSpPr>
          <p:nvPr>
            <p:ph type="sldNum" sz="quarter" idx="4294967295"/>
          </p:nvPr>
        </p:nvSpPr>
        <p:spPr>
          <a:xfrm>
            <a:off x="0" y="1271588"/>
            <a:ext cx="533400" cy="244475"/>
          </a:xfrm>
        </p:spPr>
        <p:txBody>
          <a:bodyPr>
            <a:normAutofit fontScale="85000" lnSpcReduction="20000"/>
          </a:bodyPr>
          <a:lstStyle/>
          <a:p>
            <a:fld id="{1AD93096-5B34-4342-9326-69289CEAE4C2}" type="slidenum">
              <a:rPr lang="fr-CA" smtClean="0"/>
              <a:pPr/>
              <a:t>10</a:t>
            </a:fld>
            <a:endParaRPr lang="fr-CA">
              <a:solidFill>
                <a:srgbClr val="FFFFFF"/>
              </a:solidFill>
            </a:endParaRPr>
          </a:p>
        </p:txBody>
      </p:sp>
    </p:spTree>
    <p:extLst>
      <p:ext uri="{BB962C8B-B14F-4D97-AF65-F5344CB8AC3E}">
        <p14:creationId xmlns:p14="http://schemas.microsoft.com/office/powerpoint/2010/main" val="4382978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B1019-5BF0-399C-69D1-AF6E97E38ADF}"/>
              </a:ext>
            </a:extLst>
          </p:cNvPr>
          <p:cNvSpPr>
            <a:spLocks noGrp="1"/>
          </p:cNvSpPr>
          <p:nvPr>
            <p:ph type="title"/>
          </p:nvPr>
        </p:nvSpPr>
        <p:spPr/>
        <p:txBody>
          <a:bodyPr/>
          <a:lstStyle/>
          <a:p>
            <a:r>
              <a:rPr lang="fr-CA" dirty="0"/>
              <a:t>Crimes reliés (Livre de Clough)</a:t>
            </a:r>
          </a:p>
        </p:txBody>
      </p:sp>
      <p:sp>
        <p:nvSpPr>
          <p:cNvPr id="3" name="Espace réservé du numéro de diapositive 2">
            <a:extLst>
              <a:ext uri="{FF2B5EF4-FFF2-40B4-BE49-F238E27FC236}">
                <a16:creationId xmlns:a16="http://schemas.microsoft.com/office/drawing/2014/main" id="{0FBDD5E5-689F-5267-3C55-A2D1F6771229}"/>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100</a:t>
            </a:fld>
            <a:endParaRPr lang="fr-CA">
              <a:solidFill>
                <a:srgbClr val="FFFFFF"/>
              </a:solidFill>
            </a:endParaRPr>
          </a:p>
        </p:txBody>
      </p:sp>
      <p:sp>
        <p:nvSpPr>
          <p:cNvPr id="4" name="Espace réservé du contenu 3">
            <a:extLst>
              <a:ext uri="{FF2B5EF4-FFF2-40B4-BE49-F238E27FC236}">
                <a16:creationId xmlns:a16="http://schemas.microsoft.com/office/drawing/2014/main" id="{63FFCB99-0389-6562-5E15-5A2572299A3A}"/>
              </a:ext>
            </a:extLst>
          </p:cNvPr>
          <p:cNvSpPr>
            <a:spLocks noGrp="1"/>
          </p:cNvSpPr>
          <p:nvPr>
            <p:ph sz="quarter" idx="1"/>
          </p:nvPr>
        </p:nvSpPr>
        <p:spPr/>
        <p:txBody>
          <a:bodyPr/>
          <a:lstStyle/>
          <a:p>
            <a:r>
              <a:rPr lang="fr-CA" dirty="0"/>
              <a:t>Possession d’information d’identité</a:t>
            </a:r>
          </a:p>
          <a:p>
            <a:pPr lvl="1"/>
            <a:r>
              <a:rPr lang="fr-CA" dirty="0"/>
              <a:t>Document d’identité: la simple possession est une infraction</a:t>
            </a:r>
          </a:p>
          <a:p>
            <a:pPr lvl="1"/>
            <a:r>
              <a:rPr lang="fr-CA" dirty="0"/>
              <a:t>Document d’identification: infraction seulement si la possession est pour infractions ultérieures</a:t>
            </a:r>
          </a:p>
          <a:p>
            <a:r>
              <a:rPr lang="fr-CA" dirty="0"/>
              <a:t>Traffic d’information d’identité</a:t>
            </a:r>
          </a:p>
          <a:p>
            <a:r>
              <a:rPr lang="fr-CA" dirty="0"/>
              <a:t>Fabrication</a:t>
            </a:r>
          </a:p>
          <a:p>
            <a:r>
              <a:rPr lang="fr-CA" dirty="0"/>
              <a:t>Utilisation</a:t>
            </a:r>
          </a:p>
          <a:p>
            <a:endParaRPr lang="fr-CA" dirty="0"/>
          </a:p>
        </p:txBody>
      </p:sp>
    </p:spTree>
    <p:extLst>
      <p:ext uri="{BB962C8B-B14F-4D97-AF65-F5344CB8AC3E}">
        <p14:creationId xmlns:p14="http://schemas.microsoft.com/office/powerpoint/2010/main" val="21165049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3DBC03-CADB-488A-9161-2EB4C0277FE7}"/>
              </a:ext>
            </a:extLst>
          </p:cNvPr>
          <p:cNvSpPr>
            <a:spLocks noGrp="1"/>
          </p:cNvSpPr>
          <p:nvPr>
            <p:ph type="title"/>
          </p:nvPr>
        </p:nvSpPr>
        <p:spPr/>
        <p:txBody>
          <a:bodyPr/>
          <a:lstStyle/>
          <a:p>
            <a:r>
              <a:rPr lang="fr-CA" dirty="0"/>
              <a:t>Code criminel: Documents d’identité </a:t>
            </a:r>
          </a:p>
        </p:txBody>
      </p:sp>
      <p:sp>
        <p:nvSpPr>
          <p:cNvPr id="3" name="Espace réservé du numéro de diapositive 2">
            <a:extLst>
              <a:ext uri="{FF2B5EF4-FFF2-40B4-BE49-F238E27FC236}">
                <a16:creationId xmlns:a16="http://schemas.microsoft.com/office/drawing/2014/main" id="{8D6C6E91-86FA-859A-FDF2-383733E7082B}"/>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101</a:t>
            </a:fld>
            <a:endParaRPr lang="fr-CA">
              <a:solidFill>
                <a:srgbClr val="FFFFFF"/>
              </a:solidFill>
            </a:endParaRPr>
          </a:p>
        </p:txBody>
      </p:sp>
      <p:sp>
        <p:nvSpPr>
          <p:cNvPr id="4" name="Espace réservé du contenu 3">
            <a:extLst>
              <a:ext uri="{FF2B5EF4-FFF2-40B4-BE49-F238E27FC236}">
                <a16:creationId xmlns:a16="http://schemas.microsoft.com/office/drawing/2014/main" id="{DFF614C0-E7DF-DAA8-5B78-4798DAC00058}"/>
              </a:ext>
            </a:extLst>
          </p:cNvPr>
          <p:cNvSpPr>
            <a:spLocks noGrp="1"/>
          </p:cNvSpPr>
          <p:nvPr>
            <p:ph sz="quarter" idx="1"/>
          </p:nvPr>
        </p:nvSpPr>
        <p:spPr/>
        <p:txBody>
          <a:bodyPr>
            <a:normAutofit fontScale="77500" lnSpcReduction="20000"/>
          </a:bodyPr>
          <a:lstStyle/>
          <a:p>
            <a:r>
              <a:rPr lang="fr-CA" dirty="0"/>
              <a:t>Dans la section: Infractions contre l’ordre public</a:t>
            </a:r>
          </a:p>
          <a:p>
            <a:r>
              <a:rPr lang="fr-CA" b="1" dirty="0"/>
              <a:t>6.1 (1) Commet une infraction quiconque, sans excuse légitime, fait fabriquer, a en sa possession, transmet, vend ou offre en vente une pièce d’identité qui concerne ou paraît concerner, en totalité ou en partie, une autre personne.</a:t>
            </a:r>
          </a:p>
          <a:p>
            <a:r>
              <a:rPr lang="fr-CA" b="1" dirty="0"/>
              <a:t>(2) Il est entendu que le paragraphe (1) ne prohibe pas un acte qui a été accompli :</a:t>
            </a:r>
          </a:p>
          <a:p>
            <a:r>
              <a:rPr lang="fr-CA" b="1" dirty="0"/>
              <a:t>    a) de bonne foi dans le cours normal des affaires de la personne visée, de son emploi ou des fonctions de sa charge;</a:t>
            </a:r>
          </a:p>
          <a:p>
            <a:r>
              <a:rPr lang="fr-CA" b="1" dirty="0"/>
              <a:t>    b) à des fins généalogiques;</a:t>
            </a:r>
          </a:p>
          <a:p>
            <a:r>
              <a:rPr lang="fr-CA" b="1" dirty="0"/>
              <a:t>    c) avec le consentement de la personne visée par la pièce d’identité ou de la personne autorisée à donner son consentement en son nom ou avec celui de l’administration qui l’a délivrée;</a:t>
            </a:r>
          </a:p>
          <a:p>
            <a:r>
              <a:rPr lang="fr-CA" b="1" dirty="0"/>
              <a:t>    d) dans un but légitime lié à l’administration de la justice.</a:t>
            </a:r>
            <a:endParaRPr lang="fr-CA" dirty="0"/>
          </a:p>
        </p:txBody>
      </p:sp>
    </p:spTree>
    <p:extLst>
      <p:ext uri="{BB962C8B-B14F-4D97-AF65-F5344CB8AC3E}">
        <p14:creationId xmlns:p14="http://schemas.microsoft.com/office/powerpoint/2010/main" val="16447555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5BC44BE-A2C9-4CBD-8FBF-1D0167361449}"/>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102</a:t>
            </a:fld>
            <a:endParaRPr lang="fr-CA">
              <a:solidFill>
                <a:srgbClr val="FFFFFF"/>
              </a:solidFill>
            </a:endParaRPr>
          </a:p>
        </p:txBody>
      </p:sp>
      <p:sp>
        <p:nvSpPr>
          <p:cNvPr id="5" name="Titre 1">
            <a:extLst>
              <a:ext uri="{FF2B5EF4-FFF2-40B4-BE49-F238E27FC236}">
                <a16:creationId xmlns:a16="http://schemas.microsoft.com/office/drawing/2014/main" id="{0316A7D3-E719-4BAA-AC3E-25BE1A7B2755}"/>
              </a:ext>
            </a:extLst>
          </p:cNvPr>
          <p:cNvSpPr>
            <a:spLocks noGrp="1"/>
          </p:cNvSpPr>
          <p:nvPr>
            <p:ph type="title"/>
          </p:nvPr>
        </p:nvSpPr>
        <p:spPr>
          <a:xfrm>
            <a:off x="612648" y="228600"/>
            <a:ext cx="8153400" cy="990600"/>
          </a:xfrm>
        </p:spPr>
        <p:txBody>
          <a:bodyPr>
            <a:normAutofit/>
          </a:bodyPr>
          <a:lstStyle/>
          <a:p>
            <a:r>
              <a:rPr lang="fr-CA" sz="3600" dirty="0">
                <a:solidFill>
                  <a:schemeClr val="tx1"/>
                </a:solidFill>
              </a:rPr>
              <a:t>Code criminel: </a:t>
            </a:r>
            <a:r>
              <a:rPr lang="fr-CA" sz="3600" dirty="0" err="1">
                <a:solidFill>
                  <a:schemeClr val="tx1"/>
                </a:solidFill>
              </a:rPr>
              <a:t>Renseign</a:t>
            </a:r>
            <a:r>
              <a:rPr lang="fr-CA" sz="3600" dirty="0">
                <a:solidFill>
                  <a:schemeClr val="tx1"/>
                </a:solidFill>
              </a:rPr>
              <a:t>. identificateurs</a:t>
            </a:r>
          </a:p>
        </p:txBody>
      </p:sp>
      <p:sp>
        <p:nvSpPr>
          <p:cNvPr id="6" name="Espace réservé du numéro de diapositive 2">
            <a:extLst>
              <a:ext uri="{FF2B5EF4-FFF2-40B4-BE49-F238E27FC236}">
                <a16:creationId xmlns:a16="http://schemas.microsoft.com/office/drawing/2014/main" id="{3EE2E264-2872-4813-A498-F10A8D26017D}"/>
              </a:ext>
            </a:extLst>
          </p:cNvPr>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latinLnBrk="0">
              <a:defRPr lang="fr-FR" sz="1400" b="1" kern="1200">
                <a:solidFill>
                  <a:srgbClr val="FFFFFF"/>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fld id="{1AD93096-5B34-4342-9326-69289CEAE4C2}" type="slidenum">
              <a:rPr lang="fr-CA" smtClean="0"/>
              <a:pPr/>
              <a:t>102</a:t>
            </a:fld>
            <a:endParaRPr lang="fr-CA"/>
          </a:p>
        </p:txBody>
      </p:sp>
      <p:sp>
        <p:nvSpPr>
          <p:cNvPr id="7" name="Espace réservé du contenu 3">
            <a:extLst>
              <a:ext uri="{FF2B5EF4-FFF2-40B4-BE49-F238E27FC236}">
                <a16:creationId xmlns:a16="http://schemas.microsoft.com/office/drawing/2014/main" id="{FCCEB21C-8BEA-41E7-8929-73793F5330BB}"/>
              </a:ext>
            </a:extLst>
          </p:cNvPr>
          <p:cNvSpPr>
            <a:spLocks noGrp="1"/>
          </p:cNvSpPr>
          <p:nvPr>
            <p:ph sz="quarter" idx="1"/>
          </p:nvPr>
        </p:nvSpPr>
        <p:spPr>
          <a:xfrm>
            <a:off x="612648" y="1600200"/>
            <a:ext cx="8153400" cy="4495800"/>
          </a:xfrm>
        </p:spPr>
        <p:txBody>
          <a:bodyPr>
            <a:normAutofit fontScale="92500" lnSpcReduction="20000"/>
          </a:bodyPr>
          <a:lstStyle/>
          <a:p>
            <a:r>
              <a:rPr lang="fr-CA" b="1" dirty="0"/>
              <a:t>402.2</a:t>
            </a:r>
            <a:r>
              <a:rPr lang="fr-CA" dirty="0"/>
              <a:t> </a:t>
            </a:r>
          </a:p>
          <a:p>
            <a:pPr lvl="1"/>
            <a:r>
              <a:rPr lang="fr-CA" b="1" dirty="0"/>
              <a:t>(1)</a:t>
            </a:r>
            <a:r>
              <a:rPr lang="fr-CA" dirty="0"/>
              <a:t> Commet une infraction quiconque, sciemment, </a:t>
            </a:r>
            <a:r>
              <a:rPr lang="fr-CA" i="1" dirty="0"/>
              <a:t>obtient ou a en sa possession des renseignements identificateurs</a:t>
            </a:r>
            <a:r>
              <a:rPr lang="fr-CA" dirty="0"/>
              <a:t> sur une autre personne dans des circonstances qui permettent de conclure raisonnablement qu’ils </a:t>
            </a:r>
            <a:r>
              <a:rPr lang="fr-CA" dirty="0">
                <a:solidFill>
                  <a:srgbClr val="FF0000"/>
                </a:solidFill>
              </a:rPr>
              <a:t>seront utilisés dans l’intention de commettre un </a:t>
            </a:r>
            <a:r>
              <a:rPr lang="fr-CA" i="1" dirty="0">
                <a:solidFill>
                  <a:srgbClr val="FF0000"/>
                </a:solidFill>
              </a:rPr>
              <a:t>acte criminel </a:t>
            </a:r>
            <a:r>
              <a:rPr lang="fr-CA" dirty="0"/>
              <a:t>dont l’un des éléments constitutifs est la </a:t>
            </a:r>
            <a:r>
              <a:rPr lang="fr-CA" b="1" dirty="0"/>
              <a:t>fraude, la supercherie ou le mensonge</a:t>
            </a:r>
            <a:r>
              <a:rPr lang="fr-CA" dirty="0"/>
              <a:t>.</a:t>
            </a:r>
          </a:p>
          <a:p>
            <a:pPr lvl="1"/>
            <a:r>
              <a:rPr lang="fr-CA" b="1" dirty="0"/>
              <a:t>(2)</a:t>
            </a:r>
            <a:r>
              <a:rPr lang="fr-CA" dirty="0"/>
              <a:t> Commet une infraction quiconque </a:t>
            </a:r>
            <a:r>
              <a:rPr lang="fr-CA" i="1" dirty="0"/>
              <a:t>transmet, rend accessible, distribue, vend ou offre en vente, ou a en sa possession à une telle fin, des renseignements identificateurs </a:t>
            </a:r>
            <a:r>
              <a:rPr lang="fr-CA" dirty="0"/>
              <a:t>sur une autre personne </a:t>
            </a:r>
            <a:r>
              <a:rPr lang="fr-CA" i="1" dirty="0"/>
              <a:t>sachant qu’ils seront utilisés </a:t>
            </a:r>
            <a:r>
              <a:rPr lang="fr-CA" dirty="0"/>
              <a:t>pour commettre un </a:t>
            </a:r>
            <a:r>
              <a:rPr lang="fr-CA" i="1" dirty="0"/>
              <a:t>acte criminel </a:t>
            </a:r>
            <a:r>
              <a:rPr lang="fr-CA" dirty="0"/>
              <a:t>dont l’un des éléments constitutifs est la </a:t>
            </a:r>
            <a:r>
              <a:rPr lang="fr-CA" b="1" dirty="0"/>
              <a:t>fraude, la supercherie ou le mensonge </a:t>
            </a:r>
            <a:r>
              <a:rPr lang="fr-CA" dirty="0"/>
              <a:t>ou </a:t>
            </a:r>
            <a:r>
              <a:rPr lang="fr-CA" i="1" dirty="0"/>
              <a:t>ne se souciant pas de savoir </a:t>
            </a:r>
            <a:r>
              <a:rPr lang="fr-CA" dirty="0"/>
              <a:t>si tel sera le cas.</a:t>
            </a:r>
          </a:p>
        </p:txBody>
      </p:sp>
    </p:spTree>
    <p:extLst>
      <p:ext uri="{BB962C8B-B14F-4D97-AF65-F5344CB8AC3E}">
        <p14:creationId xmlns:p14="http://schemas.microsoft.com/office/powerpoint/2010/main" val="3743632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A1C749-0D9D-4DF3-9FFB-D801A3854DB9}"/>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103</a:t>
            </a:fld>
            <a:endParaRPr lang="fr-CA">
              <a:solidFill>
                <a:srgbClr val="FFFFFF"/>
              </a:solidFill>
            </a:endParaRPr>
          </a:p>
        </p:txBody>
      </p:sp>
      <p:sp>
        <p:nvSpPr>
          <p:cNvPr id="5" name="Titre 1">
            <a:extLst>
              <a:ext uri="{FF2B5EF4-FFF2-40B4-BE49-F238E27FC236}">
                <a16:creationId xmlns:a16="http://schemas.microsoft.com/office/drawing/2014/main" id="{0BAF306F-B243-4832-8E93-E9BC869BF93E}"/>
              </a:ext>
            </a:extLst>
          </p:cNvPr>
          <p:cNvSpPr>
            <a:spLocks noGrp="1"/>
          </p:cNvSpPr>
          <p:nvPr>
            <p:ph type="title"/>
          </p:nvPr>
        </p:nvSpPr>
        <p:spPr>
          <a:xfrm>
            <a:off x="612648" y="228600"/>
            <a:ext cx="8153400" cy="990600"/>
          </a:xfrm>
        </p:spPr>
        <p:txBody>
          <a:bodyPr>
            <a:normAutofit fontScale="90000"/>
          </a:bodyPr>
          <a:lstStyle/>
          <a:p>
            <a:r>
              <a:rPr lang="fr-CA" dirty="0"/>
              <a:t>Code criminel: </a:t>
            </a:r>
            <a:br>
              <a:rPr lang="fr-CA" dirty="0"/>
            </a:br>
            <a:r>
              <a:rPr lang="fr-CA" dirty="0"/>
              <a:t>Usurpation d’identité et reliés</a:t>
            </a:r>
          </a:p>
        </p:txBody>
      </p:sp>
      <p:sp>
        <p:nvSpPr>
          <p:cNvPr id="6" name="Espace réservé du numéro de diapositive 2">
            <a:extLst>
              <a:ext uri="{FF2B5EF4-FFF2-40B4-BE49-F238E27FC236}">
                <a16:creationId xmlns:a16="http://schemas.microsoft.com/office/drawing/2014/main" id="{160F97D5-1517-4D3E-896D-F575E11B3695}"/>
              </a:ext>
            </a:extLst>
          </p:cNvPr>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latinLnBrk="0">
              <a:defRPr lang="fr-FR" sz="1400" b="1" kern="1200">
                <a:solidFill>
                  <a:srgbClr val="FFFFFF"/>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fld id="{1AD93096-5B34-4342-9326-69289CEAE4C2}" type="slidenum">
              <a:rPr lang="fr-CA" smtClean="0"/>
              <a:pPr/>
              <a:t>103</a:t>
            </a:fld>
            <a:endParaRPr lang="fr-CA"/>
          </a:p>
        </p:txBody>
      </p:sp>
      <p:sp>
        <p:nvSpPr>
          <p:cNvPr id="7" name="Espace réservé du contenu 3">
            <a:extLst>
              <a:ext uri="{FF2B5EF4-FFF2-40B4-BE49-F238E27FC236}">
                <a16:creationId xmlns:a16="http://schemas.microsoft.com/office/drawing/2014/main" id="{FC64FD2C-F14B-4EAA-9A78-9B1FE3546D33}"/>
              </a:ext>
            </a:extLst>
          </p:cNvPr>
          <p:cNvSpPr>
            <a:spLocks noGrp="1"/>
          </p:cNvSpPr>
          <p:nvPr>
            <p:ph sz="quarter" idx="1"/>
          </p:nvPr>
        </p:nvSpPr>
        <p:spPr>
          <a:xfrm>
            <a:off x="612648" y="1600200"/>
            <a:ext cx="8153400" cy="4495800"/>
          </a:xfrm>
        </p:spPr>
        <p:txBody>
          <a:bodyPr>
            <a:normAutofit fontScale="85000" lnSpcReduction="20000"/>
          </a:bodyPr>
          <a:lstStyle/>
          <a:p>
            <a:r>
              <a:rPr lang="fr-CA" b="1" dirty="0"/>
              <a:t>403</a:t>
            </a:r>
            <a:r>
              <a:rPr lang="fr-CA" dirty="0"/>
              <a:t> </a:t>
            </a:r>
            <a:r>
              <a:rPr lang="fr-CA" b="1" dirty="0"/>
              <a:t>(1)</a:t>
            </a:r>
            <a:r>
              <a:rPr lang="fr-CA" dirty="0"/>
              <a:t> Commet une infraction quiconque, frauduleusement, </a:t>
            </a:r>
            <a:r>
              <a:rPr lang="fr-CA" i="1" dirty="0"/>
              <a:t>se fait passer pour une autre personne</a:t>
            </a:r>
            <a:r>
              <a:rPr lang="fr-CA" dirty="0"/>
              <a:t>, vivante ou morte :</a:t>
            </a:r>
          </a:p>
          <a:p>
            <a:r>
              <a:rPr lang="fr-CA" b="1" dirty="0"/>
              <a:t>a)</a:t>
            </a:r>
            <a:r>
              <a:rPr lang="fr-CA" dirty="0"/>
              <a:t> soit avec l’intention d’obtenir un </a:t>
            </a:r>
            <a:r>
              <a:rPr lang="fr-CA" dirty="0">
                <a:solidFill>
                  <a:srgbClr val="FF0000"/>
                </a:solidFill>
              </a:rPr>
              <a:t>avantage</a:t>
            </a:r>
            <a:r>
              <a:rPr lang="fr-CA" dirty="0"/>
              <a:t> pour lui-même ou pour une autre personne;</a:t>
            </a:r>
          </a:p>
          <a:p>
            <a:r>
              <a:rPr lang="fr-CA" b="1" dirty="0"/>
              <a:t>b)</a:t>
            </a:r>
            <a:r>
              <a:rPr lang="fr-CA" dirty="0"/>
              <a:t> soit avec l’intention d’obtenir un </a:t>
            </a:r>
            <a:r>
              <a:rPr lang="fr-CA" dirty="0">
                <a:solidFill>
                  <a:srgbClr val="FF0000"/>
                </a:solidFill>
              </a:rPr>
              <a:t>bien</a:t>
            </a:r>
            <a:r>
              <a:rPr lang="fr-CA" dirty="0"/>
              <a:t> ou un intérêt sur un bien;</a:t>
            </a:r>
          </a:p>
          <a:p>
            <a:r>
              <a:rPr lang="fr-CA" b="1" dirty="0"/>
              <a:t>c)</a:t>
            </a:r>
            <a:r>
              <a:rPr lang="fr-CA" dirty="0"/>
              <a:t> soit avec l’intention de causer un </a:t>
            </a:r>
            <a:r>
              <a:rPr lang="fr-CA" dirty="0">
                <a:solidFill>
                  <a:srgbClr val="FF0000"/>
                </a:solidFill>
              </a:rPr>
              <a:t>désavantage</a:t>
            </a:r>
            <a:r>
              <a:rPr lang="fr-CA" dirty="0"/>
              <a:t> à la personne pour laquelle il se fait passer, ou à une autre personne;</a:t>
            </a:r>
          </a:p>
          <a:p>
            <a:r>
              <a:rPr lang="fr-CA" b="1" dirty="0"/>
              <a:t>d)</a:t>
            </a:r>
            <a:r>
              <a:rPr lang="fr-CA" dirty="0"/>
              <a:t> soit avec l’intention d’</a:t>
            </a:r>
            <a:r>
              <a:rPr lang="fr-CA" dirty="0">
                <a:solidFill>
                  <a:srgbClr val="FF0000"/>
                </a:solidFill>
              </a:rPr>
              <a:t>éviter</a:t>
            </a:r>
            <a:r>
              <a:rPr lang="fr-CA" dirty="0"/>
              <a:t> une arrestation ou une poursuite, ou d’entraver, de détourner ou de contrecarrer le cours de la justice.</a:t>
            </a:r>
          </a:p>
          <a:p>
            <a:endParaRPr lang="fr-CA" dirty="0"/>
          </a:p>
        </p:txBody>
      </p:sp>
    </p:spTree>
    <p:extLst>
      <p:ext uri="{BB962C8B-B14F-4D97-AF65-F5344CB8AC3E}">
        <p14:creationId xmlns:p14="http://schemas.microsoft.com/office/powerpoint/2010/main" val="800211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Vol ou falsification de carte de crédit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104</a:t>
            </a:fld>
            <a:endParaRPr lang="fr-CA">
              <a:solidFill>
                <a:srgbClr val="FFFFFF"/>
              </a:solidFill>
            </a:endParaRPr>
          </a:p>
        </p:txBody>
      </p:sp>
      <p:sp>
        <p:nvSpPr>
          <p:cNvPr id="4" name="Espace réservé du contenu 3"/>
          <p:cNvSpPr>
            <a:spLocks noGrp="1"/>
          </p:cNvSpPr>
          <p:nvPr>
            <p:ph sz="quarter" idx="1"/>
          </p:nvPr>
        </p:nvSpPr>
        <p:spPr/>
        <p:txBody>
          <a:bodyPr/>
          <a:lstStyle/>
          <a:p>
            <a:r>
              <a:rPr lang="fr-CA" b="1" dirty="0"/>
              <a:t>342</a:t>
            </a:r>
            <a:r>
              <a:rPr lang="fr-CA" dirty="0"/>
              <a:t> </a:t>
            </a:r>
            <a:r>
              <a:rPr lang="fr-CA" b="1" dirty="0"/>
              <a:t>(1)</a:t>
            </a:r>
            <a:r>
              <a:rPr lang="fr-CA" dirty="0"/>
              <a:t> Quiconque, selon le cas </a:t>
            </a:r>
          </a:p>
          <a:p>
            <a:pPr lvl="1"/>
            <a:r>
              <a:rPr lang="fr-CA" b="1" dirty="0"/>
              <a:t>a)</a:t>
            </a:r>
            <a:r>
              <a:rPr lang="fr-CA" dirty="0"/>
              <a:t> </a:t>
            </a:r>
            <a:r>
              <a:rPr lang="fr-CA" i="1" dirty="0"/>
              <a:t>vole</a:t>
            </a:r>
            <a:r>
              <a:rPr lang="fr-CA" dirty="0"/>
              <a:t> une carte de crédit;</a:t>
            </a:r>
          </a:p>
          <a:p>
            <a:pPr lvl="1"/>
            <a:r>
              <a:rPr lang="fr-CA" b="1" dirty="0"/>
              <a:t>b)</a:t>
            </a:r>
            <a:r>
              <a:rPr lang="fr-CA" dirty="0"/>
              <a:t> </a:t>
            </a:r>
            <a:r>
              <a:rPr lang="fr-CA" i="1" dirty="0"/>
              <a:t>falsifie</a:t>
            </a:r>
            <a:r>
              <a:rPr lang="fr-CA" dirty="0"/>
              <a:t> une carte de crédit ou en fabrique une fausse;</a:t>
            </a:r>
          </a:p>
          <a:p>
            <a:pPr lvl="1"/>
            <a:r>
              <a:rPr lang="fr-CA" b="1" dirty="0"/>
              <a:t>c)</a:t>
            </a:r>
            <a:r>
              <a:rPr lang="fr-CA" dirty="0"/>
              <a:t> </a:t>
            </a:r>
            <a:r>
              <a:rPr lang="fr-CA" i="1" dirty="0"/>
              <a:t>a en sa possession </a:t>
            </a:r>
            <a:r>
              <a:rPr lang="fr-CA" dirty="0"/>
              <a:t>ou </a:t>
            </a:r>
            <a:r>
              <a:rPr lang="fr-CA" i="1" dirty="0"/>
              <a:t>utilise</a:t>
            </a:r>
            <a:r>
              <a:rPr lang="fr-CA" dirty="0"/>
              <a:t> une carte de crédit — authentique, fausse ou falsifiée, — ou en fait le trafic, alors qu’il sait qu’elle a été obtenue, fabriquée ou falsifiée :</a:t>
            </a:r>
          </a:p>
          <a:p>
            <a:endParaRPr lang="fr-CA" dirty="0"/>
          </a:p>
        </p:txBody>
      </p:sp>
    </p:spTree>
    <p:extLst>
      <p:ext uri="{BB962C8B-B14F-4D97-AF65-F5344CB8AC3E}">
        <p14:creationId xmlns:p14="http://schemas.microsoft.com/office/powerpoint/2010/main" val="29759561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Falsification de cartes de crédit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105</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b="1" dirty="0"/>
              <a:t>342.01</a:t>
            </a:r>
            <a:r>
              <a:rPr lang="fr-CA" dirty="0"/>
              <a:t> </a:t>
            </a:r>
            <a:r>
              <a:rPr lang="fr-CA" b="1" dirty="0"/>
              <a:t>(1)</a:t>
            </a:r>
            <a:r>
              <a:rPr lang="fr-CA" dirty="0"/>
              <a:t> Est coupable soit d’un acte criminel passible d’un emprisonnement maximal de dix ans, soit d’une infraction punissable sur déclaration de culpabilité par procédure sommaire quiconque, sans justification ou excuse légitime, </a:t>
            </a:r>
            <a:r>
              <a:rPr lang="fr-CA" i="1" dirty="0"/>
              <a:t>fabrique, répare, achète, vend, exporte du Canada, importe au Canada ou a en sa possession </a:t>
            </a:r>
            <a:r>
              <a:rPr lang="fr-CA" i="1" dirty="0">
                <a:solidFill>
                  <a:srgbClr val="FF0000"/>
                </a:solidFill>
              </a:rPr>
              <a:t>quelque instrument, dispositif, appareil, matière ou chose qu’il sait utilisé</a:t>
            </a:r>
            <a:r>
              <a:rPr lang="fr-CA" i="1" dirty="0"/>
              <a:t>, modifié ou destiné à l’une ou l’autre des fins suivantes :</a:t>
            </a:r>
          </a:p>
          <a:p>
            <a:pPr lvl="1"/>
            <a:r>
              <a:rPr lang="fr-CA" b="1" i="1" dirty="0"/>
              <a:t>a)</a:t>
            </a:r>
            <a:r>
              <a:rPr lang="fr-CA" i="1" dirty="0"/>
              <a:t> </a:t>
            </a:r>
            <a:r>
              <a:rPr lang="fr-CA" i="1" dirty="0">
                <a:solidFill>
                  <a:srgbClr val="FF0000"/>
                </a:solidFill>
              </a:rPr>
              <a:t>copier des données relatives à une carte de crédit </a:t>
            </a:r>
            <a:r>
              <a:rPr lang="fr-CA" i="1" dirty="0"/>
              <a:t>devant servir à la commission d’une infraction visée au paragraphe 342(3);</a:t>
            </a:r>
          </a:p>
          <a:p>
            <a:pPr lvl="1"/>
            <a:r>
              <a:rPr lang="fr-CA" b="1" i="1" dirty="0"/>
              <a:t>b)</a:t>
            </a:r>
            <a:r>
              <a:rPr lang="fr-CA" i="1" dirty="0"/>
              <a:t> </a:t>
            </a:r>
            <a:r>
              <a:rPr lang="fr-CA" i="1" dirty="0">
                <a:solidFill>
                  <a:srgbClr val="FF0000"/>
                </a:solidFill>
              </a:rPr>
              <a:t>falsifier</a:t>
            </a:r>
            <a:r>
              <a:rPr lang="fr-CA" i="1" dirty="0"/>
              <a:t> des cartes de crédit ou en </a:t>
            </a:r>
            <a:r>
              <a:rPr lang="fr-CA" i="1" dirty="0">
                <a:solidFill>
                  <a:srgbClr val="FF0000"/>
                </a:solidFill>
              </a:rPr>
              <a:t>fabriquer</a:t>
            </a:r>
            <a:r>
              <a:rPr lang="fr-CA" i="1" dirty="0"/>
              <a:t> des fausses.</a:t>
            </a:r>
          </a:p>
          <a:p>
            <a:endParaRPr lang="fr-CA" dirty="0"/>
          </a:p>
        </p:txBody>
      </p:sp>
    </p:spTree>
    <p:extLst>
      <p:ext uri="{BB962C8B-B14F-4D97-AF65-F5344CB8AC3E}">
        <p14:creationId xmlns:p14="http://schemas.microsoft.com/office/powerpoint/2010/main" val="33069462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À noter</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106</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À noter que les moyens informatiques ne sont pas mentionnés dans ces lois, cependant pour ces </a:t>
            </a:r>
            <a:r>
              <a:rPr lang="fr-CA"/>
              <a:t>infractions on </a:t>
            </a:r>
            <a:r>
              <a:rPr lang="fr-CA" dirty="0"/>
              <a:t>utilise souvent l’informatique</a:t>
            </a:r>
          </a:p>
        </p:txBody>
      </p:sp>
    </p:spTree>
    <p:extLst>
      <p:ext uri="{BB962C8B-B14F-4D97-AF65-F5344CB8AC3E}">
        <p14:creationId xmlns:p14="http://schemas.microsoft.com/office/powerpoint/2010/main" val="22442299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70DBF8-793C-4FCA-945F-A2C2108A54CE}"/>
              </a:ext>
            </a:extLst>
          </p:cNvPr>
          <p:cNvSpPr>
            <a:spLocks noGrp="1"/>
          </p:cNvSpPr>
          <p:nvPr>
            <p:ph type="sldNum" sz="quarter" idx="12"/>
          </p:nvPr>
        </p:nvSpPr>
        <p:spPr/>
        <p:txBody>
          <a:bodyPr/>
          <a:lstStyle/>
          <a:p>
            <a:fld id="{1AD93096-5B34-4342-9326-69289CEAE4C2}" type="slidenum">
              <a:rPr lang="fr-CA" smtClean="0"/>
              <a:pPr/>
              <a:t>107</a:t>
            </a:fld>
            <a:endParaRPr lang="fr-CA">
              <a:solidFill>
                <a:schemeClr val="tx2"/>
              </a:solidFill>
            </a:endParaRPr>
          </a:p>
        </p:txBody>
      </p:sp>
      <p:sp>
        <p:nvSpPr>
          <p:cNvPr id="3" name="Rectangle 2">
            <a:extLst>
              <a:ext uri="{FF2B5EF4-FFF2-40B4-BE49-F238E27FC236}">
                <a16:creationId xmlns:a16="http://schemas.microsoft.com/office/drawing/2014/main" id="{AA2827DB-BCF7-4AF6-A481-EA1B251CEEA3}"/>
              </a:ext>
            </a:extLst>
          </p:cNvPr>
          <p:cNvSpPr/>
          <p:nvPr/>
        </p:nvSpPr>
        <p:spPr>
          <a:xfrm>
            <a:off x="1187624" y="5794765"/>
            <a:ext cx="7704856" cy="646331"/>
          </a:xfrm>
          <a:prstGeom prst="rect">
            <a:avLst/>
          </a:prstGeom>
        </p:spPr>
        <p:txBody>
          <a:bodyPr wrap="square">
            <a:spAutoFit/>
          </a:bodyPr>
          <a:lstStyle/>
          <a:p>
            <a:r>
              <a:rPr lang="fr-CA" dirty="0"/>
              <a:t>[Source: </a:t>
            </a:r>
            <a:r>
              <a:rPr lang="fr-CA" dirty="0">
                <a:hlinkClick r:id="rId2"/>
              </a:rPr>
              <a:t>https://s3.amazonaws.com/lowres.cartoonstock.com/law-order-identity_theft-identity_thief-id_card-stolen_identity-crime-bwhn774_low.jpg</a:t>
            </a:r>
            <a:r>
              <a:rPr lang="fr-CA" dirty="0"/>
              <a:t>]</a:t>
            </a:r>
          </a:p>
        </p:txBody>
      </p:sp>
      <p:pic>
        <p:nvPicPr>
          <p:cNvPr id="5" name="Image 4">
            <a:extLst>
              <a:ext uri="{FF2B5EF4-FFF2-40B4-BE49-F238E27FC236}">
                <a16:creationId xmlns:a16="http://schemas.microsoft.com/office/drawing/2014/main" id="{8A3E34C3-D376-490E-BF9F-9EA74528D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16904"/>
            <a:ext cx="4417673" cy="5301208"/>
          </a:xfrm>
          <a:prstGeom prst="rect">
            <a:avLst/>
          </a:prstGeom>
        </p:spPr>
      </p:pic>
    </p:spTree>
    <p:extLst>
      <p:ext uri="{BB962C8B-B14F-4D97-AF65-F5344CB8AC3E}">
        <p14:creationId xmlns:p14="http://schemas.microsoft.com/office/powerpoint/2010/main" val="6522687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3.8 Hameçonnage, filoutage (Phishing)</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108</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sz="2800" dirty="0"/>
              <a:t>Pour </a:t>
            </a:r>
            <a:r>
              <a:rPr lang="fr-CA" sz="2800" i="1" dirty="0"/>
              <a:t>obtenir des renseignements personnels </a:t>
            </a:r>
            <a:r>
              <a:rPr lang="fr-CA" sz="2800" dirty="0"/>
              <a:t>surtout</a:t>
            </a:r>
            <a:r>
              <a:rPr lang="fr-CA" sz="2800" i="1" dirty="0"/>
              <a:t> </a:t>
            </a:r>
            <a:r>
              <a:rPr lang="fr-CA" sz="2800" dirty="0"/>
              <a:t>pour usurpation d’identité</a:t>
            </a:r>
          </a:p>
          <a:p>
            <a:r>
              <a:rPr lang="fr-CA" sz="2800" dirty="0"/>
              <a:t>Faire croire à la victime qu’elle s’adresse à un site de confiance:</a:t>
            </a:r>
          </a:p>
          <a:p>
            <a:pPr lvl="1"/>
            <a:r>
              <a:rPr lang="fr-CA" sz="2400" dirty="0"/>
              <a:t>Banque, gouvernement …</a:t>
            </a:r>
          </a:p>
          <a:p>
            <a:r>
              <a:rPr lang="fr-CA" sz="2800" dirty="0"/>
              <a:t>Le malfaiteur peut se faire donner</a:t>
            </a:r>
          </a:p>
          <a:p>
            <a:pPr lvl="1"/>
            <a:r>
              <a:rPr lang="fr-CA" sz="2400" dirty="0"/>
              <a:t>Mots de passe, numéros d’assurance sociale, nos de cartes de crédit …</a:t>
            </a:r>
          </a:p>
          <a:p>
            <a:r>
              <a:rPr lang="fr-CA" sz="2800" dirty="0"/>
              <a:t>Une technique est le dévoiement (</a:t>
            </a:r>
            <a:r>
              <a:rPr lang="fr-CA" sz="2800" dirty="0" err="1"/>
              <a:t>pharming</a:t>
            </a:r>
            <a:r>
              <a:rPr lang="fr-CA" sz="2800" dirty="0"/>
              <a:t>)</a:t>
            </a:r>
          </a:p>
          <a:p>
            <a:r>
              <a:rPr lang="fr-CA" sz="2800" dirty="0"/>
              <a:t>Ou sinon l’interception</a:t>
            </a:r>
          </a:p>
          <a:p>
            <a:r>
              <a:rPr lang="fr-CA" sz="2800" dirty="0"/>
              <a:t>Courriels faisant croire à la victime qu’ils proviennent d’une banque, la poste, gouvernement …</a:t>
            </a:r>
          </a:p>
          <a:p>
            <a:endParaRPr lang="fr-CA" dirty="0"/>
          </a:p>
        </p:txBody>
      </p:sp>
    </p:spTree>
    <p:extLst>
      <p:ext uri="{BB962C8B-B14F-4D97-AF65-F5344CB8AC3E}">
        <p14:creationId xmlns:p14="http://schemas.microsoft.com/office/powerpoint/2010/main" val="12586459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Harponnage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109</a:t>
            </a:fld>
            <a:endParaRPr lang="fr-CA">
              <a:solidFill>
                <a:srgbClr val="FFFFFF"/>
              </a:solidFill>
            </a:endParaRPr>
          </a:p>
        </p:txBody>
      </p:sp>
      <p:sp>
        <p:nvSpPr>
          <p:cNvPr id="4" name="Espace réservé du contenu 3"/>
          <p:cNvSpPr>
            <a:spLocks noGrp="1"/>
          </p:cNvSpPr>
          <p:nvPr>
            <p:ph sz="quarter" idx="1"/>
          </p:nvPr>
        </p:nvSpPr>
        <p:spPr>
          <a:xfrm>
            <a:off x="612648" y="1600200"/>
            <a:ext cx="8153400" cy="2116832"/>
          </a:xfrm>
        </p:spPr>
        <p:txBody>
          <a:bodyPr>
            <a:normAutofit fontScale="85000" lnSpcReduction="20000"/>
          </a:bodyPr>
          <a:lstStyle/>
          <a:p>
            <a:r>
              <a:rPr lang="fr-CA" sz="2000" dirty="0"/>
              <a:t>Quelques messages de hameçonnage/</a:t>
            </a:r>
            <a:r>
              <a:rPr lang="fr-CA" sz="2000" dirty="0" err="1"/>
              <a:t>phishing</a:t>
            </a:r>
            <a:r>
              <a:rPr lang="fr-CA" sz="2000" dirty="0"/>
              <a:t> sont très spécifiques, conçus de manière à faire croire au récepteur d’être des messages authentiques pour lui, pour des situations qui les concernent vraiment</a:t>
            </a:r>
          </a:p>
          <a:p>
            <a:pPr lvl="1"/>
            <a:r>
              <a:rPr lang="fr-CA" sz="1700" dirty="0"/>
              <a:t>Voir la discussion sur </a:t>
            </a:r>
            <a:r>
              <a:rPr lang="fr-CA" sz="1700"/>
              <a:t>l’ingénierie sociale</a:t>
            </a:r>
            <a:endParaRPr lang="fr-CA" sz="1700" dirty="0"/>
          </a:p>
          <a:p>
            <a:pPr lvl="1"/>
            <a:r>
              <a:rPr lang="fr-CA" sz="1800" dirty="0"/>
              <a:t>On parle de harponnage/</a:t>
            </a:r>
            <a:r>
              <a:rPr lang="fr-CA" sz="1800" dirty="0" err="1"/>
              <a:t>spearphishing</a:t>
            </a:r>
            <a:endParaRPr lang="fr-CA" sz="1800" dirty="0"/>
          </a:p>
          <a:p>
            <a:r>
              <a:rPr lang="fr-CA" sz="2000" dirty="0"/>
              <a:t>Souvent les délinquants peuvent trouver les informations nécessaires dans les réseaux sociaux</a:t>
            </a:r>
          </a:p>
          <a:p>
            <a:r>
              <a:rPr lang="fr-CA" sz="2000" dirty="0"/>
              <a:t>(Karim a effectivement un oncle Antoine qui se trouve au Baloutchistan)</a:t>
            </a:r>
          </a:p>
          <a:p>
            <a:endParaRPr lang="fr-CA" sz="2000" dirty="0"/>
          </a:p>
          <a:p>
            <a:endParaRPr lang="fr-CA" sz="2000" dirty="0"/>
          </a:p>
          <a:p>
            <a:endParaRPr lang="fr-CA" sz="2000" dirty="0"/>
          </a:p>
          <a:p>
            <a:endParaRPr lang="fr-CA" sz="2000" dirty="0"/>
          </a:p>
          <a:p>
            <a:pPr marL="0" indent="0">
              <a:buNone/>
            </a:pPr>
            <a:endParaRPr lang="fr-CA" dirty="0"/>
          </a:p>
        </p:txBody>
      </p:sp>
      <p:sp>
        <p:nvSpPr>
          <p:cNvPr id="5" name="ZoneTexte 4"/>
          <p:cNvSpPr txBox="1"/>
          <p:nvPr/>
        </p:nvSpPr>
        <p:spPr>
          <a:xfrm>
            <a:off x="1907704" y="4221088"/>
            <a:ext cx="4941884" cy="1938992"/>
          </a:xfrm>
          <a:prstGeom prst="rect">
            <a:avLst/>
          </a:prstGeom>
          <a:solidFill>
            <a:srgbClr val="FFC000"/>
          </a:solidFill>
        </p:spPr>
        <p:txBody>
          <a:bodyPr wrap="square" rtlCol="0">
            <a:spAutoFit/>
          </a:bodyPr>
          <a:lstStyle/>
          <a:p>
            <a:r>
              <a:rPr lang="fr-CA" sz="2000" dirty="0"/>
              <a:t>Cher Karim,</a:t>
            </a:r>
          </a:p>
          <a:p>
            <a:r>
              <a:rPr lang="fr-CA" sz="2000" dirty="0"/>
              <a:t>Je suis ton oncle Antoine au Baloutchistan.</a:t>
            </a:r>
          </a:p>
          <a:p>
            <a:r>
              <a:rPr lang="fr-CA" sz="2000" dirty="0"/>
              <a:t>Malheureusement je me trouve dans une situation difficile et j’ai besoin de ton aide …</a:t>
            </a:r>
          </a:p>
          <a:p>
            <a:r>
              <a:rPr lang="fr-CA" sz="2000" dirty="0"/>
              <a:t>Il est important que tu me réponde rapidement…</a:t>
            </a:r>
          </a:p>
        </p:txBody>
      </p:sp>
    </p:spTree>
    <p:extLst>
      <p:ext uri="{BB962C8B-B14F-4D97-AF65-F5344CB8AC3E}">
        <p14:creationId xmlns:p14="http://schemas.microsoft.com/office/powerpoint/2010/main" val="262992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noProof="0" dirty="0"/>
              <a:t>Classification des infractions 1)</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L’ordinateur cible d’infraction</a:t>
            </a:r>
          </a:p>
          <a:p>
            <a:pPr lvl="1"/>
            <a:r>
              <a:rPr lang="fr-CA" noProof="0" dirty="0"/>
              <a:t>Infractions d’accès non autorisé aux ordis</a:t>
            </a:r>
          </a:p>
          <a:p>
            <a:pPr lvl="1"/>
            <a:r>
              <a:rPr lang="fr-CA" noProof="0" dirty="0"/>
              <a:t>Abus </a:t>
            </a:r>
            <a:r>
              <a:rPr lang="fr-CA" dirty="0"/>
              <a:t>d’appareillage</a:t>
            </a:r>
          </a:p>
          <a:p>
            <a:pPr lvl="1"/>
            <a:endParaRPr lang="fr-CA" noProof="0" dirty="0"/>
          </a:p>
          <a:p>
            <a:pPr lvl="1"/>
            <a:endParaRPr lang="fr-CA" noProof="0" dirty="0"/>
          </a:p>
          <a:p>
            <a:endParaRPr lang="fr-CA" noProof="0" dirty="0"/>
          </a:p>
        </p:txBody>
      </p:sp>
    </p:spTree>
    <p:extLst>
      <p:ext uri="{BB962C8B-B14F-4D97-AF65-F5344CB8AC3E}">
        <p14:creationId xmlns:p14="http://schemas.microsoft.com/office/powerpoint/2010/main" val="4038479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60DD9-C13F-4B59-997E-5BBF7BD6ECF8}"/>
              </a:ext>
            </a:extLst>
          </p:cNvPr>
          <p:cNvSpPr>
            <a:spLocks noGrp="1"/>
          </p:cNvSpPr>
          <p:nvPr>
            <p:ph type="title"/>
          </p:nvPr>
        </p:nvSpPr>
        <p:spPr/>
        <p:txBody>
          <a:bodyPr>
            <a:normAutofit fontScale="90000"/>
          </a:bodyPr>
          <a:lstStyle/>
          <a:p>
            <a:r>
              <a:rPr lang="fr-CA" dirty="0"/>
              <a:t>« Chasse à la baleine » ou « </a:t>
            </a:r>
            <a:r>
              <a:rPr lang="fr-CA" dirty="0" err="1"/>
              <a:t>whaling</a:t>
            </a:r>
            <a:r>
              <a:rPr lang="fr-CA" dirty="0"/>
              <a:t> »</a:t>
            </a:r>
          </a:p>
        </p:txBody>
      </p:sp>
      <p:sp>
        <p:nvSpPr>
          <p:cNvPr id="3" name="Espace réservé du numéro de diapositive 2">
            <a:extLst>
              <a:ext uri="{FF2B5EF4-FFF2-40B4-BE49-F238E27FC236}">
                <a16:creationId xmlns:a16="http://schemas.microsoft.com/office/drawing/2014/main" id="{BA8BB5C4-B4FD-4EEC-A7AF-4A26B8ED929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110</a:t>
            </a:fld>
            <a:endParaRPr lang="fr-CA">
              <a:solidFill>
                <a:srgbClr val="FFFFFF"/>
              </a:solidFill>
            </a:endParaRPr>
          </a:p>
        </p:txBody>
      </p:sp>
      <p:sp>
        <p:nvSpPr>
          <p:cNvPr id="4" name="Espace réservé du contenu 3">
            <a:extLst>
              <a:ext uri="{FF2B5EF4-FFF2-40B4-BE49-F238E27FC236}">
                <a16:creationId xmlns:a16="http://schemas.microsoft.com/office/drawing/2014/main" id="{9BD0CCCA-ED68-45B5-B0AB-B16865655BBB}"/>
              </a:ext>
            </a:extLst>
          </p:cNvPr>
          <p:cNvSpPr>
            <a:spLocks noGrp="1"/>
          </p:cNvSpPr>
          <p:nvPr>
            <p:ph sz="quarter" idx="1"/>
          </p:nvPr>
        </p:nvSpPr>
        <p:spPr/>
        <p:txBody>
          <a:bodyPr/>
          <a:lstStyle/>
          <a:p>
            <a:r>
              <a:rPr lang="fr-CA" dirty="0"/>
              <a:t>Un type d’hameçonnage qui se dirige aux personnes ou bureaux qui sont susceptible de rapporter des gros gains</a:t>
            </a:r>
          </a:p>
          <a:p>
            <a:pPr lvl="1"/>
            <a:r>
              <a:rPr lang="fr-CA" dirty="0"/>
              <a:t>P.ex. bureaux de finances</a:t>
            </a:r>
          </a:p>
        </p:txBody>
      </p:sp>
    </p:spTree>
    <p:extLst>
      <p:ext uri="{BB962C8B-B14F-4D97-AF65-F5344CB8AC3E}">
        <p14:creationId xmlns:p14="http://schemas.microsoft.com/office/powerpoint/2010/main" val="22702266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Interception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111</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Attaque sur le canal de communication</a:t>
            </a:r>
          </a:p>
          <a:p>
            <a:pPr lvl="1"/>
            <a:r>
              <a:rPr lang="fr-CA" dirty="0"/>
              <a:t>Déjà mentionné</a:t>
            </a:r>
          </a:p>
        </p:txBody>
      </p:sp>
    </p:spTree>
    <p:extLst>
      <p:ext uri="{BB962C8B-B14F-4D97-AF65-F5344CB8AC3E}">
        <p14:creationId xmlns:p14="http://schemas.microsoft.com/office/powerpoint/2010/main" val="6327198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Variation: Fraude du ‘pop up’</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112</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 pirate détermine qui est le fournisseur de services de la victime (Bell, </a:t>
            </a:r>
            <a:r>
              <a:rPr lang="fr-CA" dirty="0" err="1"/>
              <a:t>Verizon</a:t>
            </a:r>
            <a:r>
              <a:rPr lang="fr-CA" dirty="0"/>
              <a:t> …)</a:t>
            </a:r>
          </a:p>
          <a:p>
            <a:pPr lvl="1"/>
            <a:r>
              <a:rPr lang="fr-CA" dirty="0"/>
              <a:t>Utilisant un virus ou autres sources d’information</a:t>
            </a:r>
          </a:p>
          <a:p>
            <a:r>
              <a:rPr lang="fr-CA" dirty="0"/>
              <a:t>La victime reçoit un ‘pop up’ sur son écran disant: </a:t>
            </a:r>
            <a:r>
              <a:rPr lang="fr-CA" i="1" dirty="0"/>
              <a:t>Bell (</a:t>
            </a:r>
            <a:r>
              <a:rPr lang="fr-CA" i="1" dirty="0" err="1"/>
              <a:t>Verizon</a:t>
            </a:r>
            <a:r>
              <a:rPr lang="fr-CA" i="1" dirty="0"/>
              <a:t> …) vous a sélectionné pour répondre à un sondage, si vous répondez vous aurez droit à un cadeau</a:t>
            </a:r>
          </a:p>
          <a:p>
            <a:pPr lvl="1"/>
            <a:r>
              <a:rPr lang="fr-CA" dirty="0"/>
              <a:t>La victime peut penser que ceci est légitime car elle ne soupçonne pas d’être ciblée par un malfaiteur</a:t>
            </a:r>
          </a:p>
        </p:txBody>
      </p:sp>
    </p:spTree>
    <p:extLst>
      <p:ext uri="{BB962C8B-B14F-4D97-AF65-F5344CB8AC3E}">
        <p14:creationId xmlns:p14="http://schemas.microsoft.com/office/powerpoint/2010/main" val="34805975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fraude du pop-up continuation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113</a:t>
            </a:fld>
            <a:endParaRPr lang="fr-CA">
              <a:solidFill>
                <a:srgbClr val="FFFFFF"/>
              </a:solidFill>
            </a:endParaRPr>
          </a:p>
        </p:txBody>
      </p:sp>
      <p:sp>
        <p:nvSpPr>
          <p:cNvPr id="4" name="Espace réservé du contenu 3"/>
          <p:cNvSpPr>
            <a:spLocks noGrp="1"/>
          </p:cNvSpPr>
          <p:nvPr>
            <p:ph sz="quarter" idx="1"/>
          </p:nvPr>
        </p:nvSpPr>
        <p:spPr/>
        <p:txBody>
          <a:bodyPr>
            <a:normAutofit fontScale="92500"/>
          </a:bodyPr>
          <a:lstStyle/>
          <a:p>
            <a:r>
              <a:rPr lang="fr-CA" dirty="0"/>
              <a:t>La victime répond à un bref sondage</a:t>
            </a:r>
          </a:p>
          <a:p>
            <a:r>
              <a:rPr lang="fr-CA" dirty="0"/>
              <a:t>La victime reçoit un autre ‘pop up’ disant: choisissez votre cadeau, elle choisit</a:t>
            </a:r>
          </a:p>
          <a:p>
            <a:r>
              <a:rPr lang="fr-CA" dirty="0"/>
              <a:t>Le ‘pop up’ continue disant: nous vous demanderions de payer seulement 5$ pour le frais de poste, SVP </a:t>
            </a:r>
            <a:r>
              <a:rPr lang="fr-CA" b="1" i="1" dirty="0"/>
              <a:t>donnez-nous votre no de carte de crédit</a:t>
            </a:r>
          </a:p>
          <a:p>
            <a:r>
              <a:rPr lang="fr-CA" dirty="0"/>
              <a:t>La victime obéit et dans quelques jours reçoit le cadeau</a:t>
            </a:r>
          </a:p>
          <a:p>
            <a:r>
              <a:rPr lang="fr-CA" dirty="0"/>
              <a:t>Si elle contrôle plus tard son relevé de carte de crédit, elle y trouvera une </a:t>
            </a:r>
            <a:r>
              <a:rPr lang="fr-CA"/>
              <a:t>charge beaucoup </a:t>
            </a:r>
            <a:r>
              <a:rPr lang="fr-CA" dirty="0"/>
              <a:t>plus importante</a:t>
            </a:r>
          </a:p>
        </p:txBody>
      </p:sp>
    </p:spTree>
    <p:extLst>
      <p:ext uri="{BB962C8B-B14F-4D97-AF65-F5344CB8AC3E}">
        <p14:creationId xmlns:p14="http://schemas.microsoft.com/office/powerpoint/2010/main" val="17223736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Comportement du malfaiteur</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114</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dirty="0"/>
              <a:t>Le malfaiteur connaît des compagnies qui vendent des produits à des prix très favorables (liquidation etc.)</a:t>
            </a:r>
          </a:p>
          <a:p>
            <a:pPr lvl="1"/>
            <a:r>
              <a:rPr lang="fr-CA" dirty="0"/>
              <a:t>Ces compagnies pourraient ou non être ses complices</a:t>
            </a:r>
          </a:p>
          <a:p>
            <a:r>
              <a:rPr lang="fr-CA" dirty="0"/>
              <a:t>Le malfaiteur paie le prix de liquidation pour faire livrer le produit à la victime, mais utilise le no de carte de crédit de la victime pour charger un prix gonflé</a:t>
            </a:r>
          </a:p>
          <a:p>
            <a:pPr lvl="1"/>
            <a:r>
              <a:rPr lang="fr-CA" dirty="0"/>
              <a:t>La différence est le gain pour lui</a:t>
            </a:r>
          </a:p>
          <a:p>
            <a:r>
              <a:rPr lang="fr-CA"/>
              <a:t>Il vend </a:t>
            </a:r>
            <a:r>
              <a:rPr lang="fr-CA" dirty="0"/>
              <a:t>aussi le numéro de carte de crédit</a:t>
            </a:r>
          </a:p>
          <a:p>
            <a:pPr lvl="1"/>
            <a:r>
              <a:rPr lang="fr-CA" dirty="0"/>
              <a:t>Il y a un marché pour ceci aussi …</a:t>
            </a:r>
          </a:p>
          <a:p>
            <a:r>
              <a:rPr lang="fr-CA" dirty="0"/>
              <a:t>Le ‘cadeau’ pourrait arriver avec des instructions (en petit) avisant de le retourner dans un bref délai pour remboursement éventuel</a:t>
            </a:r>
          </a:p>
          <a:p>
            <a:pPr lvl="1"/>
            <a:r>
              <a:rPr lang="fr-CA" dirty="0"/>
              <a:t>Ces instructions peuvent être utilisées par la compagnie pour se défendre</a:t>
            </a:r>
          </a:p>
        </p:txBody>
      </p:sp>
    </p:spTree>
    <p:extLst>
      <p:ext uri="{BB962C8B-B14F-4D97-AF65-F5344CB8AC3E}">
        <p14:creationId xmlns:p14="http://schemas.microsoft.com/office/powerpoint/2010/main" val="25685236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3.9 Infractions contre les droits d’auteur (copyrights)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115</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dirty="0"/>
              <a:t>Pas vraiment des fraudes, ni des vols, mais peuvent être considérées comme reliées</a:t>
            </a:r>
          </a:p>
          <a:p>
            <a:r>
              <a:rPr lang="fr-CA" dirty="0"/>
              <a:t>Car les droits d’auteurs peuvent être considérés comme une propriété</a:t>
            </a:r>
          </a:p>
          <a:p>
            <a:pPr lvl="1"/>
            <a:r>
              <a:rPr lang="fr-CA" dirty="0"/>
              <a:t>Propriété intellectuelle</a:t>
            </a:r>
          </a:p>
          <a:p>
            <a:pPr marL="320040" lvl="1" indent="-320040">
              <a:spcBef>
                <a:spcPts val="700"/>
              </a:spcBef>
              <a:buClr>
                <a:schemeClr val="accent2"/>
              </a:buClr>
              <a:buSzPct val="60000"/>
              <a:buFont typeface="Wingdings"/>
              <a:buChar char=""/>
            </a:pPr>
            <a:r>
              <a:rPr lang="fr-CA" sz="2900" dirty="0"/>
              <a:t>Les droits d’auteur confèrent certains droits exclusifs sur des expressions d’idées pour des périodes limitées</a:t>
            </a:r>
          </a:p>
          <a:p>
            <a:pPr marL="594360" lvl="2" indent="-320040">
              <a:spcBef>
                <a:spcPts val="700"/>
              </a:spcBef>
              <a:buSzPct val="60000"/>
              <a:buFont typeface="Wingdings"/>
              <a:buChar char=""/>
            </a:pPr>
            <a:r>
              <a:rPr lang="fr-CA" sz="2600" dirty="0"/>
              <a:t>Droits de reproduction, de distribution …</a:t>
            </a:r>
          </a:p>
          <a:p>
            <a:pPr marL="320040" lvl="1" indent="-320040">
              <a:spcBef>
                <a:spcPts val="700"/>
              </a:spcBef>
              <a:buClr>
                <a:schemeClr val="accent2"/>
              </a:buClr>
              <a:buSzPct val="60000"/>
              <a:buFont typeface="Wingdings"/>
              <a:buChar char=""/>
            </a:pPr>
            <a:r>
              <a:rPr lang="fr-CA" sz="2900" dirty="0"/>
              <a:t>Si une autre personne exerce ces droits sans autorisation, ce fait pourrait constituer une infraction pénale</a:t>
            </a:r>
          </a:p>
          <a:p>
            <a:pPr marL="320040" lvl="1" indent="-320040">
              <a:spcBef>
                <a:spcPts val="700"/>
              </a:spcBef>
              <a:buClr>
                <a:schemeClr val="accent2"/>
              </a:buClr>
              <a:buSzPct val="60000"/>
              <a:buFont typeface="Wingdings"/>
              <a:buChar char=""/>
            </a:pPr>
            <a:r>
              <a:rPr lang="fr-CA" sz="2900" dirty="0"/>
              <a:t>Voir loi sur les droits d’auteur (copyright </a:t>
            </a:r>
            <a:r>
              <a:rPr lang="fr-CA" sz="2900" dirty="0" err="1"/>
              <a:t>law</a:t>
            </a:r>
            <a:r>
              <a:rPr lang="fr-CA" sz="2900" dirty="0"/>
              <a:t>):</a:t>
            </a:r>
          </a:p>
          <a:p>
            <a:pPr marL="594360" lvl="2" indent="-320040">
              <a:spcBef>
                <a:spcPts val="700"/>
              </a:spcBef>
              <a:buSzPct val="60000"/>
              <a:buFont typeface="Wingdings"/>
              <a:buChar char=""/>
            </a:pPr>
            <a:r>
              <a:rPr lang="fr-CA" sz="2600" dirty="0">
                <a:hlinkClick r:id="rId2"/>
              </a:rPr>
              <a:t>https://laws-lois.justice.gc.ca/fra/lois/c-42/index.html</a:t>
            </a:r>
            <a:endParaRPr lang="fr-CA" sz="2600" dirty="0"/>
          </a:p>
          <a:p>
            <a:pPr marL="594360" lvl="2" indent="-320040">
              <a:spcBef>
                <a:spcPts val="700"/>
              </a:spcBef>
              <a:buSzPct val="60000"/>
              <a:buFont typeface="Wingdings"/>
              <a:buChar char=""/>
            </a:pPr>
            <a:r>
              <a:rPr lang="fr-CA" sz="2600" dirty="0"/>
              <a:t>Il s’agit d’une loi complexe qu’on pourra discuter plus en détail</a:t>
            </a:r>
          </a:p>
        </p:txBody>
      </p:sp>
    </p:spTree>
    <p:extLst>
      <p:ext uri="{BB962C8B-B14F-4D97-AF65-F5344CB8AC3E}">
        <p14:creationId xmlns:p14="http://schemas.microsoft.com/office/powerpoint/2010/main" val="6823188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Droits d’auteurs sur matériaux électroniques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116</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Avantages: création d’un marché mondial avec revenus importants</a:t>
            </a:r>
          </a:p>
          <a:p>
            <a:r>
              <a:rPr lang="fr-CA" dirty="0"/>
              <a:t>Désavantage: facilité de duplication</a:t>
            </a:r>
          </a:p>
          <a:p>
            <a:r>
              <a:rPr lang="fr-CA" dirty="0"/>
              <a:t>Dans quelques cas, il pourrait être très difficile pour une personne de déterminer s’il est en train de commettre une infraction</a:t>
            </a:r>
          </a:p>
          <a:p>
            <a:r>
              <a:rPr lang="fr-CA" dirty="0"/>
              <a:t>Aussi, presque impossible pour le détenteur du droit de trouver les responsables</a:t>
            </a:r>
          </a:p>
        </p:txBody>
      </p:sp>
    </p:spTree>
    <p:extLst>
      <p:ext uri="{BB962C8B-B14F-4D97-AF65-F5344CB8AC3E}">
        <p14:creationId xmlns:p14="http://schemas.microsoft.com/office/powerpoint/2010/main" val="223291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Poursuite civile et pénale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117</a:t>
            </a:fld>
            <a:endParaRPr lang="fr-CA">
              <a:solidFill>
                <a:srgbClr val="FFFFFF"/>
              </a:solidFill>
            </a:endParaRPr>
          </a:p>
        </p:txBody>
      </p:sp>
      <p:sp>
        <p:nvSpPr>
          <p:cNvPr id="4" name="Espace réservé du contenu 3"/>
          <p:cNvSpPr>
            <a:spLocks noGrp="1"/>
          </p:cNvSpPr>
          <p:nvPr>
            <p:ph sz="quarter" idx="1"/>
          </p:nvPr>
        </p:nvSpPr>
        <p:spPr/>
        <p:txBody>
          <a:bodyPr>
            <a:normAutofit fontScale="85000" lnSpcReduction="20000"/>
          </a:bodyPr>
          <a:lstStyle/>
          <a:p>
            <a:r>
              <a:rPr lang="fr-CA" dirty="0"/>
              <a:t>La loi sur les droits d’auteurs a un chapitre sur les recours civils, et un sur les recours criminels</a:t>
            </a:r>
          </a:p>
          <a:p>
            <a:r>
              <a:rPr lang="fr-CA" dirty="0"/>
              <a:t>Normalement, le vol ou abus de droits d’auteurs est une affaire ‘civile’ dans laquelle le propriétaire des droits peut demander des réparations</a:t>
            </a:r>
          </a:p>
          <a:p>
            <a:r>
              <a:rPr lang="fr-CA" dirty="0"/>
              <a:t>Cependant elle peut être sujet de poursuite pénale dans des situations qui attirent l’attention de la loi, p.ex. copiage en masse avec intention malveillante et surtout si afin de profit</a:t>
            </a:r>
          </a:p>
          <a:p>
            <a:r>
              <a:rPr lang="fr-CA" dirty="0"/>
              <a:t>La loi prévoit aussi un mécanisme de notifications des fournisseurs de services informatique vers les détenteurs des droits</a:t>
            </a:r>
          </a:p>
          <a:p>
            <a:pPr lvl="1"/>
            <a:r>
              <a:rPr lang="fr-CA" dirty="0"/>
              <a:t>http://laws-lois.justice.gc.ca/fra/lois/C-42/page-22.html#h-57</a:t>
            </a:r>
          </a:p>
        </p:txBody>
      </p:sp>
    </p:spTree>
    <p:extLst>
      <p:ext uri="{BB962C8B-B14F-4D97-AF65-F5344CB8AC3E}">
        <p14:creationId xmlns:p14="http://schemas.microsoft.com/office/powerpoint/2010/main" val="29774322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949C8-E46D-843E-0540-34E8B31B2A73}"/>
              </a:ext>
            </a:extLst>
          </p:cNvPr>
          <p:cNvSpPr>
            <a:spLocks noGrp="1"/>
          </p:cNvSpPr>
          <p:nvPr>
            <p:ph type="title"/>
          </p:nvPr>
        </p:nvSpPr>
        <p:spPr/>
        <p:txBody>
          <a:bodyPr>
            <a:normAutofit fontScale="90000"/>
          </a:bodyPr>
          <a:lstStyle/>
          <a:p>
            <a:r>
              <a:rPr lang="fr-CA" dirty="0"/>
              <a:t>L’article principal sur les recours civils</a:t>
            </a:r>
          </a:p>
        </p:txBody>
      </p:sp>
      <p:sp>
        <p:nvSpPr>
          <p:cNvPr id="3" name="Espace réservé du numéro de diapositive 2">
            <a:extLst>
              <a:ext uri="{FF2B5EF4-FFF2-40B4-BE49-F238E27FC236}">
                <a16:creationId xmlns:a16="http://schemas.microsoft.com/office/drawing/2014/main" id="{6A80F973-A5D2-D167-3D6A-82FE265F5EB9}"/>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118</a:t>
            </a:fld>
            <a:endParaRPr lang="fr-CA">
              <a:solidFill>
                <a:srgbClr val="FFFFFF"/>
              </a:solidFill>
            </a:endParaRPr>
          </a:p>
        </p:txBody>
      </p:sp>
      <p:sp>
        <p:nvSpPr>
          <p:cNvPr id="4" name="Espace réservé du contenu 3">
            <a:extLst>
              <a:ext uri="{FF2B5EF4-FFF2-40B4-BE49-F238E27FC236}">
                <a16:creationId xmlns:a16="http://schemas.microsoft.com/office/drawing/2014/main" id="{6E792820-223F-CA16-3BF2-D388A52AB1D8}"/>
              </a:ext>
            </a:extLst>
          </p:cNvPr>
          <p:cNvSpPr>
            <a:spLocks noGrp="1"/>
          </p:cNvSpPr>
          <p:nvPr>
            <p:ph sz="quarter" idx="1"/>
          </p:nvPr>
        </p:nvSpPr>
        <p:spPr/>
        <p:txBody>
          <a:bodyPr/>
          <a:lstStyle/>
          <a:p>
            <a:r>
              <a:rPr lang="fr-CA" b="1" dirty="0"/>
              <a:t>34</a:t>
            </a:r>
            <a:r>
              <a:rPr lang="fr-CA" dirty="0"/>
              <a:t> (1) En cas de violation d’un droit d’auteur, le titulaire du droit est admis, sous réserve des autres dispositions de la présente loi, à exercer tous les recours — en vue notamment d’une injonction, de dommages-intérêts, d’une reddition de compte ou d’une remise — que la loi accorde ou peut accorder pour la violation d’un droit.</a:t>
            </a:r>
          </a:p>
        </p:txBody>
      </p:sp>
    </p:spTree>
    <p:extLst>
      <p:ext uri="{BB962C8B-B14F-4D97-AF65-F5344CB8AC3E}">
        <p14:creationId xmlns:p14="http://schemas.microsoft.com/office/powerpoint/2010/main" val="38004645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89DC9-E908-46EA-9C98-96B5B8D396E4}"/>
              </a:ext>
            </a:extLst>
          </p:cNvPr>
          <p:cNvSpPr>
            <a:spLocks noGrp="1"/>
          </p:cNvSpPr>
          <p:nvPr>
            <p:ph type="title"/>
          </p:nvPr>
        </p:nvSpPr>
        <p:spPr/>
        <p:txBody>
          <a:bodyPr>
            <a:normAutofit fontScale="90000"/>
          </a:bodyPr>
          <a:lstStyle/>
          <a:p>
            <a:br>
              <a:rPr lang="fr-CA" sz="4000" dirty="0"/>
            </a:br>
            <a:r>
              <a:rPr lang="fr-CA" sz="4000" dirty="0"/>
              <a:t>L’article principal sur les recours criminels</a:t>
            </a:r>
            <a:br>
              <a:rPr lang="fr-CA" sz="3600" dirty="0"/>
            </a:br>
            <a:endParaRPr lang="fr-CA" dirty="0"/>
          </a:p>
        </p:txBody>
      </p:sp>
      <p:sp>
        <p:nvSpPr>
          <p:cNvPr id="3" name="Espace réservé du numéro de diapositive 2">
            <a:extLst>
              <a:ext uri="{FF2B5EF4-FFF2-40B4-BE49-F238E27FC236}">
                <a16:creationId xmlns:a16="http://schemas.microsoft.com/office/drawing/2014/main" id="{B6C4E3EF-7563-4511-B19C-5C559B90A31A}"/>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119</a:t>
            </a:fld>
            <a:endParaRPr lang="fr-CA">
              <a:solidFill>
                <a:srgbClr val="FFFFFF"/>
              </a:solidFill>
            </a:endParaRPr>
          </a:p>
        </p:txBody>
      </p:sp>
      <p:sp>
        <p:nvSpPr>
          <p:cNvPr id="4" name="Espace réservé du contenu 3">
            <a:extLst>
              <a:ext uri="{FF2B5EF4-FFF2-40B4-BE49-F238E27FC236}">
                <a16:creationId xmlns:a16="http://schemas.microsoft.com/office/drawing/2014/main" id="{0B5641CF-F846-406A-9450-3C7BA3B01069}"/>
              </a:ext>
            </a:extLst>
          </p:cNvPr>
          <p:cNvSpPr>
            <a:spLocks noGrp="1"/>
          </p:cNvSpPr>
          <p:nvPr>
            <p:ph sz="quarter" idx="1"/>
          </p:nvPr>
        </p:nvSpPr>
        <p:spPr/>
        <p:txBody>
          <a:bodyPr>
            <a:normAutofit fontScale="47500" lnSpcReduction="20000"/>
          </a:bodyPr>
          <a:lstStyle/>
          <a:p>
            <a:pPr algn="l">
              <a:buFont typeface="Arial" panose="020B0604020202020204" pitchFamily="34" charset="0"/>
              <a:buChar char="•"/>
            </a:pPr>
            <a:r>
              <a:rPr lang="fr-CA" b="1" i="0" u="none" strike="noStrike" dirty="0">
                <a:solidFill>
                  <a:srgbClr val="000000"/>
                </a:solidFill>
                <a:effectLst/>
                <a:latin typeface="Helvetica Neue"/>
              </a:rPr>
              <a:t>42</a:t>
            </a:r>
            <a:r>
              <a:rPr lang="fr-CA" b="0" i="0" dirty="0">
                <a:solidFill>
                  <a:srgbClr val="333333"/>
                </a:solidFill>
                <a:effectLst/>
                <a:latin typeface="Helvetica Neue"/>
              </a:rPr>
              <a:t> </a:t>
            </a:r>
            <a:r>
              <a:rPr lang="fr-CA" b="1" i="0" dirty="0">
                <a:solidFill>
                  <a:srgbClr val="000000"/>
                </a:solidFill>
                <a:effectLst/>
                <a:latin typeface="Helvetica Neue"/>
              </a:rPr>
              <a:t>(1)</a:t>
            </a:r>
            <a:r>
              <a:rPr lang="fr-CA" b="0" i="0" dirty="0">
                <a:solidFill>
                  <a:srgbClr val="333333"/>
                </a:solidFill>
                <a:effectLst/>
                <a:latin typeface="Helvetica Neue"/>
              </a:rPr>
              <a:t> Commet une infraction quiconque, sciemment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se livre, en vue de la vente ou de la location, à la contrefaçon d’une </a:t>
            </a:r>
            <a:r>
              <a:rPr lang="fr-CA" b="0" i="0" dirty="0" err="1">
                <a:solidFill>
                  <a:srgbClr val="333333"/>
                </a:solidFill>
                <a:effectLst/>
                <a:latin typeface="Helvetica Neue"/>
              </a:rPr>
              <a:t>oeuvre</a:t>
            </a:r>
            <a:r>
              <a:rPr lang="fr-CA" b="0" i="0" dirty="0">
                <a:solidFill>
                  <a:srgbClr val="333333"/>
                </a:solidFill>
                <a:effectLst/>
                <a:latin typeface="Helvetica Neue"/>
              </a:rPr>
              <a:t> ou d’un autre objet du droit d’auteur protégés;</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en vend ou en loue, ou commercialement en met ou en offre en vente ou en location un exemplaire contrefait;</a:t>
            </a:r>
          </a:p>
          <a:p>
            <a:pPr marL="742950" lvl="1" indent="-285750" algn="l">
              <a:buFont typeface="Arial" panose="020B0604020202020204" pitchFamily="34" charset="0"/>
              <a:buChar char="•"/>
            </a:pPr>
            <a:r>
              <a:rPr lang="fr-CA" b="1" i="0" dirty="0">
                <a:solidFill>
                  <a:srgbClr val="000000"/>
                </a:solidFill>
                <a:effectLst/>
                <a:latin typeface="Helvetica Neue"/>
              </a:rPr>
              <a:t>c)</a:t>
            </a:r>
            <a:r>
              <a:rPr lang="fr-CA" b="0" i="0" dirty="0">
                <a:solidFill>
                  <a:srgbClr val="333333"/>
                </a:solidFill>
                <a:effectLst/>
                <a:latin typeface="Helvetica Neue"/>
              </a:rPr>
              <a:t> en met en circulation des exemplaires contrefaits, soit dans un but commercial, soit de façon à porter préjudice au titulaire du droit d’auteur;</a:t>
            </a:r>
          </a:p>
          <a:p>
            <a:pPr marL="742950" lvl="1" indent="-285750" algn="l">
              <a:buFont typeface="Arial" panose="020B0604020202020204" pitchFamily="34" charset="0"/>
              <a:buChar char="•"/>
            </a:pPr>
            <a:r>
              <a:rPr lang="fr-CA" b="1" i="0" dirty="0">
                <a:solidFill>
                  <a:srgbClr val="000000"/>
                </a:solidFill>
                <a:effectLst/>
                <a:latin typeface="Helvetica Neue"/>
              </a:rPr>
              <a:t>d)</a:t>
            </a:r>
            <a:r>
              <a:rPr lang="fr-CA" b="0" i="0" dirty="0">
                <a:solidFill>
                  <a:srgbClr val="333333"/>
                </a:solidFill>
                <a:effectLst/>
                <a:latin typeface="Helvetica Neue"/>
              </a:rPr>
              <a:t> en expose commercialement en public un exemplaire contrefait;</a:t>
            </a:r>
          </a:p>
          <a:p>
            <a:pPr marL="742950" lvl="1" indent="-285750" algn="l">
              <a:buFont typeface="Arial" panose="020B0604020202020204" pitchFamily="34" charset="0"/>
              <a:buChar char="•"/>
            </a:pPr>
            <a:r>
              <a:rPr lang="fr-CA" b="1" i="0" dirty="0">
                <a:solidFill>
                  <a:srgbClr val="000000"/>
                </a:solidFill>
                <a:effectLst/>
                <a:latin typeface="Helvetica Neue"/>
              </a:rPr>
              <a:t>e)</a:t>
            </a:r>
            <a:r>
              <a:rPr lang="fr-CA" b="0" i="0" dirty="0">
                <a:solidFill>
                  <a:srgbClr val="333333"/>
                </a:solidFill>
                <a:effectLst/>
                <a:latin typeface="Helvetica Neue"/>
              </a:rPr>
              <a:t> en a un exemplaire contrefait en sa possession, pour le vendre, le louer, le mettre en circulation dans un but commercial ou l’exposer commercialement en public;</a:t>
            </a:r>
          </a:p>
          <a:p>
            <a:pPr marL="742950" lvl="1" indent="-285750" algn="l">
              <a:buFont typeface="Arial" panose="020B0604020202020204" pitchFamily="34" charset="0"/>
              <a:buChar char="•"/>
            </a:pPr>
            <a:r>
              <a:rPr lang="fr-CA" b="1" i="0" dirty="0">
                <a:solidFill>
                  <a:srgbClr val="000000"/>
                </a:solidFill>
                <a:effectLst/>
                <a:latin typeface="Helvetica Neue"/>
              </a:rPr>
              <a:t>f)</a:t>
            </a:r>
            <a:r>
              <a:rPr lang="fr-CA" b="0" i="0" dirty="0">
                <a:solidFill>
                  <a:srgbClr val="333333"/>
                </a:solidFill>
                <a:effectLst/>
                <a:latin typeface="Helvetica Neue"/>
              </a:rPr>
              <a:t> en importe pour la vente ou la location, au Canada, un exemplaire contrefait;</a:t>
            </a:r>
          </a:p>
          <a:p>
            <a:pPr marL="742950" lvl="1" indent="-285750" algn="l">
              <a:buFont typeface="Arial" panose="020B0604020202020204" pitchFamily="34" charset="0"/>
              <a:buChar char="•"/>
            </a:pPr>
            <a:r>
              <a:rPr lang="fr-CA" b="1" i="0" dirty="0">
                <a:solidFill>
                  <a:srgbClr val="000000"/>
                </a:solidFill>
                <a:effectLst/>
                <a:latin typeface="Helvetica Neue"/>
              </a:rPr>
              <a:t>g)</a:t>
            </a:r>
            <a:r>
              <a:rPr lang="fr-CA" b="0" i="0" dirty="0">
                <a:solidFill>
                  <a:srgbClr val="333333"/>
                </a:solidFill>
                <a:effectLst/>
                <a:latin typeface="Helvetica Neue"/>
              </a:rPr>
              <a:t> en exporte ou tente d’en exporter, pour la vente ou la location, un exemplaire contrefait.</a:t>
            </a:r>
          </a:p>
          <a:p>
            <a:pPr algn="l">
              <a:buFont typeface="Arial" panose="020B0604020202020204" pitchFamily="34" charset="0"/>
              <a:buChar char="•"/>
            </a:pPr>
            <a:r>
              <a:rPr lang="fr-CA" b="1" i="0" dirty="0">
                <a:solidFill>
                  <a:srgbClr val="000000"/>
                </a:solidFill>
                <a:effectLst/>
                <a:latin typeface="Helvetica Neue"/>
              </a:rPr>
              <a:t>(2)</a:t>
            </a:r>
            <a:r>
              <a:rPr lang="fr-CA" b="0" i="0" dirty="0">
                <a:solidFill>
                  <a:srgbClr val="333333"/>
                </a:solidFill>
                <a:effectLst/>
                <a:latin typeface="Helvetica Neue"/>
              </a:rPr>
              <a:t> Commet une infraction quiconque, sciemment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confectionne ou possède une planche conçue ou adaptée précisément pour la contrefaçon d’une </a:t>
            </a:r>
            <a:r>
              <a:rPr lang="fr-CA" b="0" i="0" dirty="0" err="1">
                <a:solidFill>
                  <a:srgbClr val="333333"/>
                </a:solidFill>
                <a:effectLst/>
                <a:latin typeface="Helvetica Neue"/>
              </a:rPr>
              <a:t>oeuvre</a:t>
            </a:r>
            <a:r>
              <a:rPr lang="fr-CA" b="0" i="0" dirty="0">
                <a:solidFill>
                  <a:srgbClr val="333333"/>
                </a:solidFill>
                <a:effectLst/>
                <a:latin typeface="Helvetica Neue"/>
              </a:rPr>
              <a:t> ou de tout autre objet du droit d’auteur protégés;</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fait, dans un but de profit, exécuter ou représenter publiquement une </a:t>
            </a:r>
            <a:r>
              <a:rPr lang="fr-CA" b="0" i="0" dirty="0" err="1">
                <a:solidFill>
                  <a:srgbClr val="333333"/>
                </a:solidFill>
                <a:effectLst/>
                <a:latin typeface="Helvetica Neue"/>
              </a:rPr>
              <a:t>oeuvre</a:t>
            </a:r>
            <a:r>
              <a:rPr lang="fr-CA" b="0" i="0" dirty="0">
                <a:solidFill>
                  <a:srgbClr val="333333"/>
                </a:solidFill>
                <a:effectLst/>
                <a:latin typeface="Helvetica Neue"/>
              </a:rPr>
              <a:t> ou un autre objet du droit d’auteur protégés sans le consentement du titulaire du droit d’auteur.</a:t>
            </a:r>
          </a:p>
          <a:p>
            <a:pPr marL="457200" lvl="1" indent="0" algn="l">
              <a:buNone/>
            </a:pPr>
            <a:endParaRPr lang="fr-CA" dirty="0">
              <a:solidFill>
                <a:srgbClr val="333333"/>
              </a:solidFill>
              <a:latin typeface="Helvetica Neue"/>
            </a:endParaRPr>
          </a:p>
          <a:p>
            <a:pPr marL="457200" lvl="1" indent="0" algn="l">
              <a:buNone/>
            </a:pPr>
            <a:r>
              <a:rPr lang="fr-CA" b="1" i="0" dirty="0">
                <a:solidFill>
                  <a:srgbClr val="333333"/>
                </a:solidFill>
                <a:effectLst/>
                <a:latin typeface="Helvetica Neue"/>
              </a:rPr>
              <a:t>Pour ces infractions et autres mentionnées dans autres articles, les peines sont des amendes.</a:t>
            </a:r>
          </a:p>
          <a:p>
            <a:pPr marL="457200" lvl="1" indent="0" algn="l">
              <a:buNone/>
            </a:pPr>
            <a:r>
              <a:rPr lang="fr-CA" b="1" dirty="0">
                <a:solidFill>
                  <a:srgbClr val="333333"/>
                </a:solidFill>
                <a:latin typeface="Helvetica Neue"/>
              </a:rPr>
              <a:t>Encore une fois, les moyens informatiques ne sont pas mentionnés</a:t>
            </a:r>
            <a:endParaRPr lang="fr-CA" b="1" i="0" dirty="0">
              <a:solidFill>
                <a:srgbClr val="333333"/>
              </a:solidFill>
              <a:effectLst/>
              <a:latin typeface="Helvetica Neue"/>
            </a:endParaRPr>
          </a:p>
          <a:p>
            <a:endParaRPr lang="fr-CA" dirty="0"/>
          </a:p>
        </p:txBody>
      </p:sp>
    </p:spTree>
    <p:extLst>
      <p:ext uri="{BB962C8B-B14F-4D97-AF65-F5344CB8AC3E}">
        <p14:creationId xmlns:p14="http://schemas.microsoft.com/office/powerpoint/2010/main" val="131924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EE15C-3003-4871-9995-BB27D566636E}"/>
              </a:ext>
            </a:extLst>
          </p:cNvPr>
          <p:cNvSpPr>
            <a:spLocks noGrp="1"/>
          </p:cNvSpPr>
          <p:nvPr>
            <p:ph type="title"/>
          </p:nvPr>
        </p:nvSpPr>
        <p:spPr/>
        <p:txBody>
          <a:bodyPr>
            <a:normAutofit/>
          </a:bodyPr>
          <a:lstStyle/>
          <a:p>
            <a:r>
              <a:rPr lang="fr-CA" dirty="0"/>
              <a:t>Classification des infractions 2)</a:t>
            </a:r>
          </a:p>
        </p:txBody>
      </p:sp>
      <p:sp>
        <p:nvSpPr>
          <p:cNvPr id="3" name="Espace réservé du numéro de diapositive 2">
            <a:extLst>
              <a:ext uri="{FF2B5EF4-FFF2-40B4-BE49-F238E27FC236}">
                <a16:creationId xmlns:a16="http://schemas.microsoft.com/office/drawing/2014/main" id="{DC003103-4F6F-4D67-B753-2D9C3E94FEAE}"/>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12</a:t>
            </a:fld>
            <a:endParaRPr lang="fr-CA">
              <a:solidFill>
                <a:srgbClr val="FFFFFF"/>
              </a:solidFill>
            </a:endParaRPr>
          </a:p>
        </p:txBody>
      </p:sp>
      <p:sp>
        <p:nvSpPr>
          <p:cNvPr id="4" name="Espace réservé du contenu 3">
            <a:extLst>
              <a:ext uri="{FF2B5EF4-FFF2-40B4-BE49-F238E27FC236}">
                <a16:creationId xmlns:a16="http://schemas.microsoft.com/office/drawing/2014/main" id="{CEF8CC7D-67BC-41CA-9492-D02D3B810E71}"/>
              </a:ext>
            </a:extLst>
          </p:cNvPr>
          <p:cNvSpPr>
            <a:spLocks noGrp="1"/>
          </p:cNvSpPr>
          <p:nvPr>
            <p:ph sz="quarter" idx="1"/>
          </p:nvPr>
        </p:nvSpPr>
        <p:spPr/>
        <p:txBody>
          <a:bodyPr/>
          <a:lstStyle/>
          <a:p>
            <a:r>
              <a:rPr lang="fr-CA" dirty="0"/>
              <a:t>Les données dans l’ordi cible d’infraction</a:t>
            </a:r>
          </a:p>
          <a:p>
            <a:pPr lvl="1"/>
            <a:r>
              <a:rPr lang="fr-CA" dirty="0"/>
              <a:t>Atteinte à la confidentialité, intégrité, disponibilité</a:t>
            </a:r>
          </a:p>
          <a:p>
            <a:pPr lvl="2"/>
            <a:r>
              <a:rPr lang="fr-CA" dirty="0"/>
              <a:t>Saisie, vol et altération de données</a:t>
            </a:r>
          </a:p>
          <a:p>
            <a:pPr lvl="2"/>
            <a:r>
              <a:rPr lang="fr-CA" dirty="0"/>
              <a:t>Interception de données</a:t>
            </a:r>
          </a:p>
          <a:p>
            <a:pPr lvl="2"/>
            <a:r>
              <a:rPr lang="fr-CA" dirty="0"/>
              <a:t>Déni de service</a:t>
            </a:r>
          </a:p>
          <a:p>
            <a:endParaRPr lang="fr-CA" dirty="0"/>
          </a:p>
        </p:txBody>
      </p:sp>
    </p:spTree>
    <p:extLst>
      <p:ext uri="{BB962C8B-B14F-4D97-AF65-F5344CB8AC3E}">
        <p14:creationId xmlns:p14="http://schemas.microsoft.com/office/powerpoint/2010/main" val="40750099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Un moyen important: </a:t>
            </a:r>
            <a:r>
              <a:rPr lang="fr-CA" dirty="0" err="1"/>
              <a:t>peer</a:t>
            </a:r>
            <a:r>
              <a:rPr lang="fr-CA" dirty="0"/>
              <a:t> to </a:t>
            </a:r>
            <a:r>
              <a:rPr lang="fr-CA" dirty="0" err="1"/>
              <a:t>peer</a:t>
            </a:r>
            <a:r>
              <a:rPr lang="fr-CA" dirty="0"/>
              <a:t> p2p</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120</a:t>
            </a:fld>
            <a:endParaRPr lang="fr-CA">
              <a:solidFill>
                <a:srgbClr val="FFFFFF"/>
              </a:solidFill>
            </a:endParaRPr>
          </a:p>
        </p:txBody>
      </p:sp>
      <p:sp>
        <p:nvSpPr>
          <p:cNvPr id="4" name="Espace réservé du contenu 3"/>
          <p:cNvSpPr>
            <a:spLocks noGrp="1"/>
          </p:cNvSpPr>
          <p:nvPr>
            <p:ph sz="quarter" idx="1"/>
          </p:nvPr>
        </p:nvSpPr>
        <p:spPr/>
        <p:txBody>
          <a:bodyPr>
            <a:normAutofit lnSpcReduction="10000"/>
          </a:bodyPr>
          <a:lstStyle/>
          <a:p>
            <a:r>
              <a:rPr lang="fr-CA" dirty="0"/>
              <a:t>Partage de fichiers ‘entre paires’ (Bit Torrent, </a:t>
            </a:r>
            <a:r>
              <a:rPr lang="fr-CA" dirty="0" err="1"/>
              <a:t>Kazaa</a:t>
            </a:r>
            <a:r>
              <a:rPr lang="fr-CA" dirty="0"/>
              <a:t> etc.)</a:t>
            </a:r>
          </a:p>
          <a:p>
            <a:pPr lvl="1"/>
            <a:r>
              <a:rPr lang="fr-CA" dirty="0"/>
              <a:t>Chaque participant charge un logiciel</a:t>
            </a:r>
          </a:p>
          <a:p>
            <a:pPr lvl="1"/>
            <a:r>
              <a:rPr lang="fr-CA" dirty="0"/>
              <a:t>Il met les fichiers à partager avec autres utilisateurs dans un dossier spécifique (livres, musique, films…)</a:t>
            </a:r>
          </a:p>
          <a:p>
            <a:pPr lvl="1"/>
            <a:r>
              <a:rPr lang="fr-CA" dirty="0"/>
              <a:t> Chaque usager peut voir et obtenir ce que les autres offrent, directement entre usagers</a:t>
            </a:r>
          </a:p>
          <a:p>
            <a:pPr lvl="1"/>
            <a:r>
              <a:rPr lang="fr-CA" dirty="0"/>
              <a:t>Chaque usager pourrait stocker seulement une fraction du produit</a:t>
            </a:r>
          </a:p>
          <a:p>
            <a:pPr lvl="2"/>
            <a:r>
              <a:rPr lang="fr-CA" dirty="0"/>
              <a:t>Donc il pourrait dire de n’être pas vraiment responsable</a:t>
            </a:r>
          </a:p>
          <a:p>
            <a:pPr lvl="2"/>
            <a:r>
              <a:rPr lang="fr-CA" dirty="0"/>
              <a:t>Mais il y aurait complicité?</a:t>
            </a:r>
          </a:p>
        </p:txBody>
      </p:sp>
    </p:spTree>
    <p:extLst>
      <p:ext uri="{BB962C8B-B14F-4D97-AF65-F5344CB8AC3E}">
        <p14:creationId xmlns:p14="http://schemas.microsoft.com/office/powerpoint/2010/main" val="33857141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C4667-97B6-404F-2622-3B26956E4CD3}"/>
              </a:ext>
            </a:extLst>
          </p:cNvPr>
          <p:cNvSpPr>
            <a:spLocks noGrp="1"/>
          </p:cNvSpPr>
          <p:nvPr>
            <p:ph type="title"/>
          </p:nvPr>
        </p:nvSpPr>
        <p:spPr/>
        <p:txBody>
          <a:bodyPr>
            <a:normAutofit fontScale="90000"/>
          </a:bodyPr>
          <a:lstStyle/>
          <a:p>
            <a:r>
              <a:rPr lang="fr-CA" dirty="0"/>
              <a:t>Infractions contre la propriété intellectuelle </a:t>
            </a:r>
          </a:p>
        </p:txBody>
      </p:sp>
      <p:sp>
        <p:nvSpPr>
          <p:cNvPr id="3" name="Espace réservé du numéro de diapositive 2">
            <a:extLst>
              <a:ext uri="{FF2B5EF4-FFF2-40B4-BE49-F238E27FC236}">
                <a16:creationId xmlns:a16="http://schemas.microsoft.com/office/drawing/2014/main" id="{608AF274-40EB-0746-3E54-DFF9FE2962CD}"/>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121</a:t>
            </a:fld>
            <a:endParaRPr lang="fr-CA">
              <a:solidFill>
                <a:srgbClr val="FFFFFF"/>
              </a:solidFill>
            </a:endParaRPr>
          </a:p>
        </p:txBody>
      </p:sp>
      <p:sp>
        <p:nvSpPr>
          <p:cNvPr id="4" name="Espace réservé du contenu 3">
            <a:extLst>
              <a:ext uri="{FF2B5EF4-FFF2-40B4-BE49-F238E27FC236}">
                <a16:creationId xmlns:a16="http://schemas.microsoft.com/office/drawing/2014/main" id="{76F3D36C-78AE-6325-3630-DFD36430EA9A}"/>
              </a:ext>
            </a:extLst>
          </p:cNvPr>
          <p:cNvSpPr>
            <a:spLocks noGrp="1"/>
          </p:cNvSpPr>
          <p:nvPr>
            <p:ph sz="quarter" idx="1"/>
          </p:nvPr>
        </p:nvSpPr>
        <p:spPr/>
        <p:txBody>
          <a:bodyPr/>
          <a:lstStyle/>
          <a:p>
            <a:r>
              <a:rPr lang="fr-CA" dirty="0"/>
              <a:t>Exemple: Décision de cour fédérale pour bloquer les sites qui re-</a:t>
            </a:r>
            <a:r>
              <a:rPr lang="fr-CA" dirty="0" err="1"/>
              <a:t>trasmittent</a:t>
            </a:r>
            <a:r>
              <a:rPr lang="fr-CA" dirty="0"/>
              <a:t> les évènements sportifs:</a:t>
            </a:r>
          </a:p>
          <a:p>
            <a:pPr lvl="1"/>
            <a:r>
              <a:rPr lang="fr-CA" dirty="0"/>
              <a:t>https://decisions.fct-cf.gc.ca/fc-cf/decisions/en/item/521629/index.do</a:t>
            </a:r>
          </a:p>
        </p:txBody>
      </p:sp>
    </p:spTree>
    <p:extLst>
      <p:ext uri="{BB962C8B-B14F-4D97-AF65-F5344CB8AC3E}">
        <p14:creationId xmlns:p14="http://schemas.microsoft.com/office/powerpoint/2010/main" val="19411549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122</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1) L’ordinateur comme cible d’infraction</a:t>
            </a:r>
          </a:p>
          <a:p>
            <a:r>
              <a:rPr lang="fr-CA" dirty="0"/>
              <a:t>2) Les données cible d’infraction</a:t>
            </a:r>
          </a:p>
          <a:p>
            <a:r>
              <a:rPr lang="fr-CA" dirty="0"/>
              <a:t>3) La fraude, le vol et les infractions reliées</a:t>
            </a:r>
          </a:p>
          <a:p>
            <a:r>
              <a:rPr lang="fr-CA" b="1" dirty="0"/>
              <a:t>4) Les extorsions, le chantage </a:t>
            </a:r>
          </a:p>
          <a:p>
            <a:r>
              <a:rPr lang="fr-CA" dirty="0"/>
              <a:t>5</a:t>
            </a:r>
            <a:r>
              <a:rPr lang="fr-CA"/>
              <a:t>) Contenu </a:t>
            </a:r>
            <a:r>
              <a:rPr lang="fr-CA" dirty="0"/>
              <a:t>défendu</a:t>
            </a:r>
          </a:p>
          <a:p>
            <a:r>
              <a:rPr lang="fr-CA" dirty="0"/>
              <a:t>6) Infractions contre la personne</a:t>
            </a:r>
          </a:p>
          <a:p>
            <a:r>
              <a:rPr lang="fr-CA" dirty="0"/>
              <a:t>7) Infractions contre les organisations</a:t>
            </a:r>
          </a:p>
          <a:p>
            <a:r>
              <a:rPr lang="fr-CA" dirty="0"/>
              <a:t>8) La criminalité organisée</a:t>
            </a:r>
          </a:p>
          <a:p>
            <a:r>
              <a:rPr lang="fr-CA" dirty="0"/>
              <a:t>9) Aspects politiques</a:t>
            </a:r>
          </a:p>
          <a:p>
            <a:r>
              <a:rPr lang="fr-CA"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14229135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4. Les extorsions, le chantage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123</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dirty="0"/>
              <a:t>Code criminel du Canada, Art. 346:</a:t>
            </a:r>
          </a:p>
          <a:p>
            <a:pPr lvl="1"/>
            <a:r>
              <a:rPr lang="fr-CA" sz="2400" i="1" dirty="0"/>
              <a:t>346 (1) Commet une extorsion quiconque, sans justification ou excuse raisonnable et avec l’intention d’obtenir quelque chose, par </a:t>
            </a:r>
            <a:r>
              <a:rPr lang="fr-CA" sz="2400" b="1" i="1" dirty="0"/>
              <a:t>menaces, accusations ou violence</a:t>
            </a:r>
            <a:r>
              <a:rPr lang="fr-CA" sz="2400" i="1" dirty="0"/>
              <a:t>, induit ou tente d’induire une personne, que ce soit ou non la personne menacée ou accusée, ou celle contre qui la violence est exercée, à accomplir ou à faire accomplir quelque chose.</a:t>
            </a:r>
          </a:p>
          <a:p>
            <a:pPr marL="365760" lvl="1" indent="0">
              <a:buNone/>
            </a:pPr>
            <a:endParaRPr lang="fr-CA" sz="2400" i="1" dirty="0"/>
          </a:p>
          <a:p>
            <a:endParaRPr lang="fr-CA" dirty="0"/>
          </a:p>
        </p:txBody>
      </p:sp>
    </p:spTree>
    <p:extLst>
      <p:ext uri="{BB962C8B-B14F-4D97-AF65-F5344CB8AC3E}">
        <p14:creationId xmlns:p14="http://schemas.microsoft.com/office/powerpoint/2010/main" val="15305826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Caractéristiques de l’extorsion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124</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Différence :</a:t>
            </a:r>
          </a:p>
          <a:p>
            <a:pPr lvl="1"/>
            <a:r>
              <a:rPr lang="fr-CA" dirty="0"/>
              <a:t>Fraude: supercherie, mensonge ou autre moyen dolosif</a:t>
            </a:r>
          </a:p>
          <a:p>
            <a:pPr lvl="1"/>
            <a:r>
              <a:rPr lang="fr-CA" dirty="0"/>
              <a:t>Extorsion: menaces, accusations ou violence </a:t>
            </a:r>
          </a:p>
          <a:p>
            <a:r>
              <a:rPr lang="fr-CA" dirty="0"/>
              <a:t>La différence essentielle est que</a:t>
            </a:r>
          </a:p>
          <a:p>
            <a:pPr lvl="1"/>
            <a:r>
              <a:rPr lang="fr-CA" dirty="0"/>
              <a:t>Dans la fraude, la victime ne connaît pas l’intention </a:t>
            </a:r>
          </a:p>
          <a:p>
            <a:pPr lvl="1"/>
            <a:r>
              <a:rPr lang="fr-CA" dirty="0"/>
              <a:t>Dans l’extorsion, la victime la connaît et est forcée à accomplir une action</a:t>
            </a:r>
          </a:p>
          <a:p>
            <a:r>
              <a:rPr lang="fr-CA" dirty="0"/>
              <a:t>On ne parle pas beaucoup d’extorsion informatique, probablement car elle se distingue peu de l’extorsion générique</a:t>
            </a:r>
          </a:p>
          <a:p>
            <a:r>
              <a:rPr lang="fr-CA" dirty="0"/>
              <a:t>Il est cependant sûr que des ‘menaces et accusations’ peuvent être transmises par des moyens informatiques</a:t>
            </a:r>
          </a:p>
        </p:txBody>
      </p:sp>
    </p:spTree>
    <p:extLst>
      <p:ext uri="{BB962C8B-B14F-4D97-AF65-F5344CB8AC3E}">
        <p14:creationId xmlns:p14="http://schemas.microsoft.com/office/powerpoint/2010/main" val="12986831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4.1 Rançongiciel, ransomware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125</a:t>
            </a:fld>
            <a:endParaRPr lang="fr-CA">
              <a:solidFill>
                <a:srgbClr val="FFFFFF"/>
              </a:solidFill>
            </a:endParaRPr>
          </a:p>
        </p:txBody>
      </p:sp>
      <p:pic>
        <p:nvPicPr>
          <p:cNvPr id="5" name="Image 4"/>
          <p:cNvPicPr>
            <a:picLocks noChangeAspect="1"/>
          </p:cNvPicPr>
          <p:nvPr/>
        </p:nvPicPr>
        <p:blipFill>
          <a:blip r:embed="rId2"/>
          <a:stretch>
            <a:fillRect/>
          </a:stretch>
        </p:blipFill>
        <p:spPr>
          <a:xfrm>
            <a:off x="1043608" y="1700808"/>
            <a:ext cx="6084820" cy="4235971"/>
          </a:xfrm>
          <a:prstGeom prst="rect">
            <a:avLst/>
          </a:prstGeom>
        </p:spPr>
      </p:pic>
      <p:sp>
        <p:nvSpPr>
          <p:cNvPr id="6" name="ZoneTexte 5"/>
          <p:cNvSpPr txBox="1"/>
          <p:nvPr/>
        </p:nvSpPr>
        <p:spPr>
          <a:xfrm>
            <a:off x="899592" y="6309320"/>
            <a:ext cx="3209340" cy="369332"/>
          </a:xfrm>
          <a:prstGeom prst="rect">
            <a:avLst/>
          </a:prstGeom>
          <a:noFill/>
        </p:spPr>
        <p:txBody>
          <a:bodyPr wrap="none" rtlCol="0">
            <a:spAutoFit/>
          </a:bodyPr>
          <a:lstStyle/>
          <a:p>
            <a:r>
              <a:rPr lang="fr-CA" dirty="0"/>
              <a:t>Observez les fautes d’anglais …</a:t>
            </a:r>
          </a:p>
        </p:txBody>
      </p:sp>
    </p:spTree>
    <p:extLst>
      <p:ext uri="{BB962C8B-B14F-4D97-AF65-F5344CB8AC3E}">
        <p14:creationId xmlns:p14="http://schemas.microsoft.com/office/powerpoint/2010/main" val="21420197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a:t>Rançongiciel</a:t>
            </a:r>
            <a:r>
              <a:rPr lang="fr-CA" dirty="0"/>
              <a:t>, </a:t>
            </a:r>
            <a:r>
              <a:rPr lang="fr-CA" dirty="0" err="1"/>
              <a:t>ransomware</a:t>
            </a:r>
            <a:endParaRPr lang="fr-CA" dirty="0"/>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126</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dirty="0"/>
              <a:t>Est une extorsion (et pas fraude comme on lit parfois)</a:t>
            </a:r>
          </a:p>
          <a:p>
            <a:r>
              <a:rPr lang="fr-CA" dirty="0"/>
              <a:t>Beaucoup de variétés, voyons une dont on parle de plus en plus:</a:t>
            </a:r>
          </a:p>
          <a:p>
            <a:pPr lvl="1"/>
            <a:r>
              <a:rPr lang="fr-CA" dirty="0"/>
              <a:t>Un </a:t>
            </a:r>
            <a:r>
              <a:rPr lang="fr-CA" dirty="0" err="1"/>
              <a:t>maliciel</a:t>
            </a:r>
            <a:r>
              <a:rPr lang="fr-CA" dirty="0"/>
              <a:t> est installé dans l’ordi victime</a:t>
            </a:r>
          </a:p>
          <a:p>
            <a:pPr lvl="2"/>
            <a:r>
              <a:rPr lang="fr-CA" dirty="0"/>
              <a:t>Souvent par un fichier joint sur lequel quelqu’un clique</a:t>
            </a:r>
          </a:p>
          <a:p>
            <a:pPr lvl="1"/>
            <a:r>
              <a:rPr lang="fr-CA" dirty="0"/>
              <a:t>Il se met à chiffrer les fichiers dans l’ordi de la victime</a:t>
            </a:r>
          </a:p>
          <a:p>
            <a:pPr lvl="2"/>
            <a:r>
              <a:rPr lang="fr-CA" dirty="0"/>
              <a:t>Une fois entré dans une organisation, le </a:t>
            </a:r>
            <a:r>
              <a:rPr lang="fr-CA" dirty="0" err="1"/>
              <a:t>maliciel</a:t>
            </a:r>
            <a:r>
              <a:rPr lang="fr-CA" dirty="0"/>
              <a:t> peut se propager à autres ordis et le chiffrage peut s’étendre aux fichiers de toute l’organisation</a:t>
            </a:r>
          </a:p>
          <a:p>
            <a:pPr lvl="3"/>
            <a:r>
              <a:rPr lang="fr-CA" dirty="0"/>
              <a:t>Des universités et des hôpitaux ont été frappés</a:t>
            </a:r>
          </a:p>
          <a:p>
            <a:pPr lvl="1"/>
            <a:r>
              <a:rPr lang="fr-CA" dirty="0"/>
              <a:t>La victime est informée que si elle ne paie pas, les fichiers chiffrés seront perdus</a:t>
            </a:r>
          </a:p>
          <a:p>
            <a:pPr lvl="1"/>
            <a:r>
              <a:rPr lang="fr-CA" dirty="0"/>
              <a:t>Si la victime paie, le criminel *devrait* effectuer un processus de déverrouillage ou aider la victime à s’en tirer</a:t>
            </a:r>
          </a:p>
          <a:p>
            <a:pPr lvl="2"/>
            <a:r>
              <a:rPr lang="fr-CA" dirty="0"/>
              <a:t>Les pirates ont malheureusement des comportements de suivis très différents</a:t>
            </a:r>
          </a:p>
        </p:txBody>
      </p:sp>
    </p:spTree>
    <p:extLst>
      <p:ext uri="{BB962C8B-B14F-4D97-AF65-F5344CB8AC3E}">
        <p14:creationId xmlns:p14="http://schemas.microsoft.com/office/powerpoint/2010/main" val="29445197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61551E-460F-4060-8138-6024ABDC5CE7}"/>
              </a:ext>
            </a:extLst>
          </p:cNvPr>
          <p:cNvSpPr>
            <a:spLocks noGrp="1"/>
          </p:cNvSpPr>
          <p:nvPr>
            <p:ph type="sldNum" sz="quarter" idx="12"/>
          </p:nvPr>
        </p:nvSpPr>
        <p:spPr/>
        <p:txBody>
          <a:bodyPr/>
          <a:lstStyle/>
          <a:p>
            <a:fld id="{1AD93096-5B34-4342-9326-69289CEAE4C2}" type="slidenum">
              <a:rPr lang="fr-CA" smtClean="0"/>
              <a:pPr/>
              <a:t>127</a:t>
            </a:fld>
            <a:endParaRPr lang="fr-CA">
              <a:solidFill>
                <a:schemeClr val="tx2"/>
              </a:solidFill>
            </a:endParaRPr>
          </a:p>
        </p:txBody>
      </p:sp>
      <p:pic>
        <p:nvPicPr>
          <p:cNvPr id="4" name="Image 3" descr="Une image contenant texte&#10;&#10;Description générée automatiquement">
            <a:extLst>
              <a:ext uri="{FF2B5EF4-FFF2-40B4-BE49-F238E27FC236}">
                <a16:creationId xmlns:a16="http://schemas.microsoft.com/office/drawing/2014/main" id="{CF5C6C5A-3936-4ECD-AE49-791239CBD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3715"/>
            <a:ext cx="8191500" cy="3952875"/>
          </a:xfrm>
          <a:prstGeom prst="rect">
            <a:avLst/>
          </a:prstGeom>
        </p:spPr>
      </p:pic>
      <p:sp>
        <p:nvSpPr>
          <p:cNvPr id="6" name="ZoneTexte 5">
            <a:extLst>
              <a:ext uri="{FF2B5EF4-FFF2-40B4-BE49-F238E27FC236}">
                <a16:creationId xmlns:a16="http://schemas.microsoft.com/office/drawing/2014/main" id="{A0148408-26A6-44D5-991F-195C6144374F}"/>
              </a:ext>
            </a:extLst>
          </p:cNvPr>
          <p:cNvSpPr txBox="1"/>
          <p:nvPr/>
        </p:nvSpPr>
        <p:spPr>
          <a:xfrm>
            <a:off x="971600" y="4941168"/>
            <a:ext cx="5832648" cy="369332"/>
          </a:xfrm>
          <a:prstGeom prst="rect">
            <a:avLst/>
          </a:prstGeom>
          <a:noFill/>
        </p:spPr>
        <p:txBody>
          <a:bodyPr wrap="square" rtlCol="0">
            <a:spAutoFit/>
          </a:bodyPr>
          <a:lstStyle/>
          <a:p>
            <a:r>
              <a:rPr lang="fr-CA" dirty="0"/>
              <a:t>Messages de courtoisie </a:t>
            </a:r>
            <a:r>
              <a:rPr lang="fr-CA"/>
              <a:t>… </a:t>
            </a:r>
            <a:endParaRPr lang="fr-CA" dirty="0"/>
          </a:p>
        </p:txBody>
      </p:sp>
    </p:spTree>
    <p:extLst>
      <p:ext uri="{BB962C8B-B14F-4D97-AF65-F5344CB8AC3E}">
        <p14:creationId xmlns:p14="http://schemas.microsoft.com/office/powerpoint/2010/main" val="24274948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183606-04CC-4461-9CFE-4A23D2BFD46C}"/>
              </a:ext>
            </a:extLst>
          </p:cNvPr>
          <p:cNvSpPr>
            <a:spLocks noGrp="1"/>
          </p:cNvSpPr>
          <p:nvPr>
            <p:ph type="title"/>
          </p:nvPr>
        </p:nvSpPr>
        <p:spPr/>
        <p:txBody>
          <a:bodyPr/>
          <a:lstStyle/>
          <a:p>
            <a:r>
              <a:rPr lang="fr-CA" dirty="0"/>
              <a:t>Information canadienne</a:t>
            </a:r>
          </a:p>
        </p:txBody>
      </p:sp>
      <p:sp>
        <p:nvSpPr>
          <p:cNvPr id="2" name="Espace réservé du numéro de diapositive 1">
            <a:extLst>
              <a:ext uri="{FF2B5EF4-FFF2-40B4-BE49-F238E27FC236}">
                <a16:creationId xmlns:a16="http://schemas.microsoft.com/office/drawing/2014/main" id="{FBBFD27B-D7A5-49A4-B282-1578885D65D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128</a:t>
            </a:fld>
            <a:endParaRPr lang="fr-CA">
              <a:solidFill>
                <a:schemeClr val="tx2"/>
              </a:solidFill>
            </a:endParaRPr>
          </a:p>
        </p:txBody>
      </p:sp>
      <p:sp>
        <p:nvSpPr>
          <p:cNvPr id="4" name="Espace réservé du contenu 3">
            <a:extLst>
              <a:ext uri="{FF2B5EF4-FFF2-40B4-BE49-F238E27FC236}">
                <a16:creationId xmlns:a16="http://schemas.microsoft.com/office/drawing/2014/main" id="{00C69D4D-31B5-4250-AEF6-28FB5061637D}"/>
              </a:ext>
            </a:extLst>
          </p:cNvPr>
          <p:cNvSpPr>
            <a:spLocks noGrp="1"/>
          </p:cNvSpPr>
          <p:nvPr>
            <p:ph sz="quarter" idx="1"/>
          </p:nvPr>
        </p:nvSpPr>
        <p:spPr/>
        <p:txBody>
          <a:bodyPr/>
          <a:lstStyle/>
          <a:p>
            <a:r>
              <a:rPr lang="fr-CA" dirty="0"/>
              <a:t>En décembre 2021, le </a:t>
            </a:r>
            <a:r>
              <a:rPr lang="fr-CA" dirty="0">
                <a:hlinkClick r:id="rId2"/>
              </a:rPr>
              <a:t>Centre Canadien pour la cybersécurité</a:t>
            </a:r>
            <a:r>
              <a:rPr lang="fr-CA" dirty="0"/>
              <a:t> a fourni des documents importants sur les rançongiciels</a:t>
            </a:r>
          </a:p>
          <a:p>
            <a:pPr lvl="1"/>
            <a:r>
              <a:rPr lang="fr-CA" b="1" dirty="0"/>
              <a:t>Guide sur les rançongiciels </a:t>
            </a:r>
            <a:r>
              <a:rPr lang="fr-CA" b="1" dirty="0">
                <a:hlinkClick r:id="rId3"/>
              </a:rPr>
              <a:t>https://cyber.gc.ca/fr/orientation/guide-sur-les-rancongiciels-itsm00099</a:t>
            </a:r>
            <a:endParaRPr lang="fr-CA" b="1" dirty="0"/>
          </a:p>
          <a:p>
            <a:pPr lvl="1"/>
            <a:r>
              <a:rPr lang="fr-CA" b="1" dirty="0"/>
              <a:t>La menace des rançongiciels en 2021</a:t>
            </a:r>
          </a:p>
          <a:p>
            <a:pPr marL="365760" lvl="1" indent="0">
              <a:buNone/>
            </a:pPr>
            <a:r>
              <a:rPr lang="fr-CA" b="1" dirty="0"/>
              <a:t>   https://cyber.gc.ca/fr/orientation/bulletin-sur-les-cybermenaces-la-menace-des-rancongiciels-en-2021</a:t>
            </a:r>
          </a:p>
          <a:p>
            <a:pPr lvl="1"/>
            <a:endParaRPr lang="fr-CA" dirty="0"/>
          </a:p>
        </p:txBody>
      </p:sp>
    </p:spTree>
    <p:extLst>
      <p:ext uri="{BB962C8B-B14F-4D97-AF65-F5344CB8AC3E}">
        <p14:creationId xmlns:p14="http://schemas.microsoft.com/office/powerpoint/2010/main" val="17169688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366B7-CEDC-0677-1E41-E6FEB5B9C3DB}"/>
              </a:ext>
            </a:extLst>
          </p:cNvPr>
          <p:cNvSpPr>
            <a:spLocks noGrp="1"/>
          </p:cNvSpPr>
          <p:nvPr>
            <p:ph type="title"/>
          </p:nvPr>
        </p:nvSpPr>
        <p:spPr/>
        <p:txBody>
          <a:bodyPr/>
          <a:lstStyle/>
          <a:p>
            <a:r>
              <a:rPr lang="fr-CA" dirty="0"/>
              <a:t>Cas local</a:t>
            </a:r>
          </a:p>
        </p:txBody>
      </p:sp>
      <p:sp>
        <p:nvSpPr>
          <p:cNvPr id="3" name="Espace réservé du numéro de diapositive 2">
            <a:extLst>
              <a:ext uri="{FF2B5EF4-FFF2-40B4-BE49-F238E27FC236}">
                <a16:creationId xmlns:a16="http://schemas.microsoft.com/office/drawing/2014/main" id="{6C7D1D97-4668-25F0-FD43-1B48DE85244B}"/>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129</a:t>
            </a:fld>
            <a:endParaRPr lang="fr-CA">
              <a:solidFill>
                <a:srgbClr val="FFFFFF"/>
              </a:solidFill>
            </a:endParaRPr>
          </a:p>
        </p:txBody>
      </p:sp>
      <p:sp>
        <p:nvSpPr>
          <p:cNvPr id="4" name="Espace réservé du contenu 3">
            <a:extLst>
              <a:ext uri="{FF2B5EF4-FFF2-40B4-BE49-F238E27FC236}">
                <a16:creationId xmlns:a16="http://schemas.microsoft.com/office/drawing/2014/main" id="{0D5E34E1-EA03-D0AD-F19F-13AEC44ABE3D}"/>
              </a:ext>
            </a:extLst>
          </p:cNvPr>
          <p:cNvSpPr>
            <a:spLocks noGrp="1"/>
          </p:cNvSpPr>
          <p:nvPr>
            <p:ph sz="quarter" idx="1"/>
          </p:nvPr>
        </p:nvSpPr>
        <p:spPr/>
        <p:txBody>
          <a:bodyPr>
            <a:normAutofit fontScale="62500" lnSpcReduction="20000"/>
          </a:bodyPr>
          <a:lstStyle/>
          <a:p>
            <a:r>
              <a:rPr lang="fr-CA" dirty="0"/>
              <a:t>À la demande des États-Unis, le ministre de la Justice du Canada a ordonné l'</a:t>
            </a:r>
            <a:r>
              <a:rPr lang="fr-CA" b="1" dirty="0"/>
              <a:t>extradition</a:t>
            </a:r>
            <a:r>
              <a:rPr lang="fr-CA" dirty="0"/>
              <a:t> de M. Vachon-Desjardins vers la Floride, relativement à des activités criminelles au sein du groupe de rançongiciel </a:t>
            </a:r>
            <a:r>
              <a:rPr lang="fr-CA" dirty="0" err="1"/>
              <a:t>Netwalker</a:t>
            </a:r>
            <a:r>
              <a:rPr lang="fr-CA" dirty="0"/>
              <a:t> menées contre des entreprises et institutions américaines. </a:t>
            </a:r>
          </a:p>
          <a:p>
            <a:r>
              <a:rPr lang="fr-CA" dirty="0"/>
              <a:t>L’analyse de 20 téraoctets de données provenant des appareils informatiques et dispositif de stockage de l’accusé a permis de trouver des éléments de preuve reliés à certaines entreprises et institutions canadiennes. Dix-sept entreprises canadiennes ciblées par M. Vachon Desjardins ont pu être identifiées dans le cadre de l’enquête.</a:t>
            </a:r>
          </a:p>
          <a:p>
            <a:r>
              <a:rPr lang="fr-CA" dirty="0"/>
              <a:t>Le Gatinois avait été arrêté en janvier 2021, puis a été accusé le 7 janvier dernier. La GRC a accusé le Gatinois, de </a:t>
            </a:r>
            <a:r>
              <a:rPr lang="fr-CA" b="1" dirty="0"/>
              <a:t>méfait à l'égard de données informatiques, d’utilisation non autorisée d'un ordinateur, d’extorsion et de participation à une organisation criminelle.</a:t>
            </a:r>
            <a:r>
              <a:rPr lang="fr-CA" dirty="0"/>
              <a:t> Lors de sa comparution à la fin janvier, il a plaidé coupable aux chefs d'accusation de méfait à l'égard de données informatiques, d’extorsion, et de participation à une organisation criminelle. </a:t>
            </a:r>
            <a:endParaRPr lang="fr-CA" dirty="0">
              <a:effectLst/>
            </a:endParaRPr>
          </a:p>
          <a:p>
            <a:pPr lvl="1"/>
            <a:r>
              <a:rPr lang="fr-CA" dirty="0"/>
              <a:t>Le Droit,10 mars 2022, probablement autres dates aussi</a:t>
            </a:r>
          </a:p>
          <a:p>
            <a:pPr lvl="1"/>
            <a:r>
              <a:rPr lang="fr-CA" dirty="0"/>
              <a:t>Voir aussi site Radio Canada et autres</a:t>
            </a:r>
          </a:p>
          <a:p>
            <a:r>
              <a:rPr lang="fr-CA" dirty="0"/>
              <a:t>A été condamné à 20 ans par une Cour Fédérale des EEUU en sept. </a:t>
            </a:r>
            <a:r>
              <a:rPr lang="fr-CA"/>
              <a:t>2022.</a:t>
            </a:r>
            <a:endParaRPr lang="fr-CA" dirty="0"/>
          </a:p>
          <a:p>
            <a:endParaRPr lang="fr-CA" dirty="0"/>
          </a:p>
        </p:txBody>
      </p:sp>
    </p:spTree>
    <p:extLst>
      <p:ext uri="{BB962C8B-B14F-4D97-AF65-F5344CB8AC3E}">
        <p14:creationId xmlns:p14="http://schemas.microsoft.com/office/powerpoint/2010/main" val="112196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noProof="0" dirty="0"/>
              <a:t>Classification des infractions 3)</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La fraude et les infractions d’identité</a:t>
            </a:r>
          </a:p>
          <a:p>
            <a:pPr lvl="1"/>
            <a:r>
              <a:rPr lang="fr-CA" noProof="0" dirty="0"/>
              <a:t>Commerce électronique</a:t>
            </a:r>
          </a:p>
          <a:p>
            <a:pPr lvl="1"/>
            <a:r>
              <a:rPr lang="fr-CA" dirty="0"/>
              <a:t>Infractions d’identité, usurpation d’identité</a:t>
            </a:r>
          </a:p>
          <a:p>
            <a:pPr lvl="1"/>
            <a:r>
              <a:rPr lang="fr-CA" dirty="0"/>
              <a:t>Infractions aux droits d’auteur (pas criminelles)</a:t>
            </a:r>
          </a:p>
          <a:p>
            <a:pPr lvl="1"/>
            <a:endParaRPr lang="fr-CA" noProof="0" dirty="0"/>
          </a:p>
          <a:p>
            <a:pPr marL="365760" lvl="1" indent="0">
              <a:buNone/>
            </a:pPr>
            <a:endParaRPr lang="fr-CA" noProof="0" dirty="0"/>
          </a:p>
          <a:p>
            <a:pPr lvl="1"/>
            <a:endParaRPr lang="fr-CA" noProof="0" dirty="0"/>
          </a:p>
          <a:p>
            <a:endParaRPr lang="fr-CA" noProof="0" dirty="0"/>
          </a:p>
        </p:txBody>
      </p:sp>
    </p:spTree>
    <p:extLst>
      <p:ext uri="{BB962C8B-B14F-4D97-AF65-F5344CB8AC3E}">
        <p14:creationId xmlns:p14="http://schemas.microsoft.com/office/powerpoint/2010/main" val="25528996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28FE9-17F9-4EF1-B0F8-D03F3B91841A}"/>
              </a:ext>
            </a:extLst>
          </p:cNvPr>
          <p:cNvSpPr>
            <a:spLocks noGrp="1"/>
          </p:cNvSpPr>
          <p:nvPr>
            <p:ph type="title"/>
          </p:nvPr>
        </p:nvSpPr>
        <p:spPr/>
        <p:txBody>
          <a:bodyPr/>
          <a:lstStyle/>
          <a:p>
            <a:r>
              <a:rPr lang="fr-CA" dirty="0"/>
              <a:t>Infractions reliées</a:t>
            </a:r>
          </a:p>
        </p:txBody>
      </p:sp>
      <p:sp>
        <p:nvSpPr>
          <p:cNvPr id="3" name="Espace réservé du numéro de diapositive 2">
            <a:extLst>
              <a:ext uri="{FF2B5EF4-FFF2-40B4-BE49-F238E27FC236}">
                <a16:creationId xmlns:a16="http://schemas.microsoft.com/office/drawing/2014/main" id="{98D63870-254C-4A8A-BB84-20A0F9C7F421}"/>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130</a:t>
            </a:fld>
            <a:endParaRPr lang="fr-CA">
              <a:solidFill>
                <a:srgbClr val="FFFFFF"/>
              </a:solidFill>
            </a:endParaRPr>
          </a:p>
        </p:txBody>
      </p:sp>
      <p:sp>
        <p:nvSpPr>
          <p:cNvPr id="4" name="Espace réservé du contenu 3">
            <a:extLst>
              <a:ext uri="{FF2B5EF4-FFF2-40B4-BE49-F238E27FC236}">
                <a16:creationId xmlns:a16="http://schemas.microsoft.com/office/drawing/2014/main" id="{91DE795E-6BD3-41D5-9A7A-5737B6F89708}"/>
              </a:ext>
            </a:extLst>
          </p:cNvPr>
          <p:cNvSpPr>
            <a:spLocks noGrp="1"/>
          </p:cNvSpPr>
          <p:nvPr>
            <p:ph sz="quarter" idx="1"/>
          </p:nvPr>
        </p:nvSpPr>
        <p:spPr/>
        <p:txBody>
          <a:bodyPr/>
          <a:lstStyle/>
          <a:p>
            <a:r>
              <a:rPr lang="fr-CA" dirty="0"/>
              <a:t>Infraction contre la disponibilité des données</a:t>
            </a:r>
          </a:p>
          <a:p>
            <a:r>
              <a:rPr lang="fr-CA" dirty="0"/>
              <a:t>Possiblement aussi contre l’intégrité car les données sont abîmées</a:t>
            </a:r>
          </a:p>
        </p:txBody>
      </p:sp>
    </p:spTree>
    <p:extLst>
      <p:ext uri="{BB962C8B-B14F-4D97-AF65-F5344CB8AC3E}">
        <p14:creationId xmlns:p14="http://schemas.microsoft.com/office/powerpoint/2010/main" val="9516959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Défenses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131</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dirty="0"/>
              <a:t>Ne pas cliquer sur les fichiers joints! </a:t>
            </a:r>
          </a:p>
          <a:p>
            <a:r>
              <a:rPr lang="fr-CA" dirty="0"/>
              <a:t>Faire régulièrement des copies de sauvegarde des fichiers, </a:t>
            </a:r>
          </a:p>
          <a:p>
            <a:pPr lvl="1"/>
            <a:r>
              <a:rPr lang="fr-CA" dirty="0"/>
              <a:t>Sur rubans</a:t>
            </a:r>
          </a:p>
          <a:p>
            <a:pPr lvl="1"/>
            <a:r>
              <a:rPr lang="fr-CA" dirty="0"/>
              <a:t>Ou dans le ‘nuage’ (cloud), qui est mieux protégé</a:t>
            </a:r>
          </a:p>
          <a:p>
            <a:pPr lvl="2"/>
            <a:r>
              <a:rPr lang="fr-CA" dirty="0"/>
              <a:t>Mais ceci met les données à disposition de tiers!</a:t>
            </a:r>
          </a:p>
          <a:p>
            <a:r>
              <a:rPr lang="fr-CA" dirty="0"/>
              <a:t>Un antivirus peut défendre l’usager, mais seulement contre les versions connues du virus</a:t>
            </a:r>
          </a:p>
          <a:p>
            <a:pPr lvl="1"/>
            <a:r>
              <a:rPr lang="fr-CA" dirty="0"/>
              <a:t>Qui se présente dans nombreuses variations</a:t>
            </a:r>
          </a:p>
          <a:p>
            <a:r>
              <a:rPr lang="fr-CA" dirty="0"/>
              <a:t>Aucune défense sûre n’est connue</a:t>
            </a:r>
          </a:p>
          <a:p>
            <a:r>
              <a:rPr lang="fr-CA" dirty="0"/>
              <a:t>Le conseil normal serait de ne pas payer</a:t>
            </a:r>
          </a:p>
          <a:p>
            <a:r>
              <a:rPr lang="fr-CA" dirty="0"/>
              <a:t>Mais aujourd’hui on conseille souvent de payer car en général ces </a:t>
            </a:r>
            <a:r>
              <a:rPr lang="fr-CA" dirty="0" err="1"/>
              <a:t>orgs</a:t>
            </a:r>
            <a:r>
              <a:rPr lang="fr-CA" dirty="0"/>
              <a:t> criminelles sont ‘fiables’ dans leurs promesses</a:t>
            </a:r>
          </a:p>
          <a:p>
            <a:pPr lvl="1"/>
            <a:r>
              <a:rPr lang="fr-CA" dirty="0"/>
              <a:t>Les chances de récupérer les fichiers pourraient être nulles sans leur collaboration</a:t>
            </a:r>
          </a:p>
        </p:txBody>
      </p:sp>
    </p:spTree>
    <p:extLst>
      <p:ext uri="{BB962C8B-B14F-4D97-AF65-F5344CB8AC3E}">
        <p14:creationId xmlns:p14="http://schemas.microsoft.com/office/powerpoint/2010/main" val="40982515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3F195-BD60-4327-B2BB-E4ED665DDCC5}"/>
              </a:ext>
            </a:extLst>
          </p:cNvPr>
          <p:cNvSpPr>
            <a:spLocks noGrp="1"/>
          </p:cNvSpPr>
          <p:nvPr>
            <p:ph type="title"/>
          </p:nvPr>
        </p:nvSpPr>
        <p:spPr/>
        <p:txBody>
          <a:bodyPr/>
          <a:lstStyle/>
          <a:p>
            <a:r>
              <a:rPr lang="fr-CA" dirty="0"/>
              <a:t>Chantage</a:t>
            </a:r>
          </a:p>
        </p:txBody>
      </p:sp>
      <p:sp>
        <p:nvSpPr>
          <p:cNvPr id="3" name="Espace réservé du numéro de diapositive 2">
            <a:extLst>
              <a:ext uri="{FF2B5EF4-FFF2-40B4-BE49-F238E27FC236}">
                <a16:creationId xmlns:a16="http://schemas.microsoft.com/office/drawing/2014/main" id="{F2D90F13-5B2E-4928-914C-20A79AF2664E}"/>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132</a:t>
            </a:fld>
            <a:endParaRPr lang="fr-CA">
              <a:solidFill>
                <a:srgbClr val="FFFFFF"/>
              </a:solidFill>
            </a:endParaRPr>
          </a:p>
        </p:txBody>
      </p:sp>
      <p:sp>
        <p:nvSpPr>
          <p:cNvPr id="4" name="Espace réservé du contenu 3">
            <a:extLst>
              <a:ext uri="{FF2B5EF4-FFF2-40B4-BE49-F238E27FC236}">
                <a16:creationId xmlns:a16="http://schemas.microsoft.com/office/drawing/2014/main" id="{0D927452-0C2A-4994-B858-955695A7759B}"/>
              </a:ext>
            </a:extLst>
          </p:cNvPr>
          <p:cNvSpPr>
            <a:spLocks noGrp="1"/>
          </p:cNvSpPr>
          <p:nvPr>
            <p:ph sz="quarter" idx="1"/>
          </p:nvPr>
        </p:nvSpPr>
        <p:spPr/>
        <p:txBody>
          <a:bodyPr>
            <a:normAutofit/>
          </a:bodyPr>
          <a:lstStyle/>
          <a:p>
            <a:r>
              <a:rPr lang="fr-CA" b="1" dirty="0"/>
              <a:t>Arnaque en ligne: comment réagir face à un «chantage à la webcam»?</a:t>
            </a:r>
          </a:p>
          <a:p>
            <a:pPr lvl="1"/>
            <a:r>
              <a:rPr lang="fr-CA" dirty="0"/>
              <a:t>« Depuis plusieurs semaines, une tentative d’arnaque par mail touche des internautes français. Elle menace de publier des vidéos sensibles obtenues grâce au piratage supposé de leur webcam….. »</a:t>
            </a:r>
            <a:endParaRPr lang="fr-CA" b="1" dirty="0"/>
          </a:p>
          <a:p>
            <a:pPr lvl="2"/>
            <a:r>
              <a:rPr lang="fr-CA" dirty="0"/>
              <a:t>https://www.lefigaro.fr/secteur/high-tech/pratique/2019/02/05/32002-20190205ARTFIG00125-arnaque-en-ligne-comment-reagir-face-a-un-chantage-a-la-webcam.php</a:t>
            </a:r>
          </a:p>
          <a:p>
            <a:pPr lvl="1"/>
            <a:endParaRPr lang="fr-CA" dirty="0"/>
          </a:p>
          <a:p>
            <a:endParaRPr lang="fr-CA" dirty="0"/>
          </a:p>
        </p:txBody>
      </p:sp>
    </p:spTree>
    <p:extLst>
      <p:ext uri="{BB962C8B-B14F-4D97-AF65-F5344CB8AC3E}">
        <p14:creationId xmlns:p14="http://schemas.microsoft.com/office/powerpoint/2010/main" val="15450375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dirty="0"/>
              <a:t>Film animation de la police de Gatineau</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133</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err="1"/>
              <a:t>Sextortion</a:t>
            </a:r>
            <a:r>
              <a:rPr lang="fr-CA" dirty="0"/>
              <a:t>: </a:t>
            </a:r>
          </a:p>
          <a:p>
            <a:pPr lvl="1"/>
            <a:r>
              <a:rPr lang="fr-CA" dirty="0"/>
              <a:t>Après plusieurs dénonciations, la police de Gatineau a fait réaliser le film suivant</a:t>
            </a:r>
          </a:p>
          <a:p>
            <a:r>
              <a:rPr lang="fr-CA" dirty="0"/>
              <a:t>Réalisé par une diplômée de l’UQO, École multidisciplinaire de l’image</a:t>
            </a:r>
          </a:p>
          <a:p>
            <a:endParaRPr lang="fr-CA" dirty="0"/>
          </a:p>
          <a:p>
            <a:pPr marL="0" indent="0">
              <a:buNone/>
            </a:pPr>
            <a:r>
              <a:rPr lang="fr-CA" u="sng" dirty="0"/>
              <a:t>https://youtu.be/9N-a6wKI-ow</a:t>
            </a:r>
            <a:endParaRPr lang="fr-CA" dirty="0"/>
          </a:p>
        </p:txBody>
      </p:sp>
    </p:spTree>
    <p:extLst>
      <p:ext uri="{BB962C8B-B14F-4D97-AF65-F5344CB8AC3E}">
        <p14:creationId xmlns:p14="http://schemas.microsoft.com/office/powerpoint/2010/main" val="34332257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Autres cas de chantage ou harcèlement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134</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dirty="0"/>
              <a:t>Une entreprise a été menacée par des criminels de saboter ses ordis</a:t>
            </a:r>
          </a:p>
          <a:p>
            <a:pPr lvl="1"/>
            <a:r>
              <a:rPr lang="fr-CA" dirty="0"/>
              <a:t>Pour prouver qu’ils pouvaient le faire, ont pris possession de quelques fichiers et menacé de les livrer à la concurrence</a:t>
            </a:r>
          </a:p>
          <a:p>
            <a:r>
              <a:rPr lang="fr-CA" dirty="0"/>
              <a:t>Des téléphones mobiles ont été bloqués à distance et les propriétaires ont reçu des requêtes de payer</a:t>
            </a:r>
          </a:p>
          <a:p>
            <a:pPr lvl="1"/>
            <a:r>
              <a:rPr lang="fr-CA" dirty="0"/>
              <a:t>Surtout Android</a:t>
            </a:r>
          </a:p>
        </p:txBody>
      </p:sp>
    </p:spTree>
    <p:extLst>
      <p:ext uri="{BB962C8B-B14F-4D97-AF65-F5344CB8AC3E}">
        <p14:creationId xmlns:p14="http://schemas.microsoft.com/office/powerpoint/2010/main" val="3218579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734C0-42E5-418F-9143-7E461F9C1EEB}"/>
              </a:ext>
            </a:extLst>
          </p:cNvPr>
          <p:cNvSpPr>
            <a:spLocks noGrp="1"/>
          </p:cNvSpPr>
          <p:nvPr>
            <p:ph type="title"/>
          </p:nvPr>
        </p:nvSpPr>
        <p:spPr/>
        <p:txBody>
          <a:bodyPr/>
          <a:lstStyle/>
          <a:p>
            <a:r>
              <a:rPr lang="fr-CA" dirty="0"/>
              <a:t>Le code criminel</a:t>
            </a:r>
          </a:p>
        </p:txBody>
      </p:sp>
      <p:sp>
        <p:nvSpPr>
          <p:cNvPr id="3" name="Espace réservé du numéro de diapositive 2">
            <a:extLst>
              <a:ext uri="{FF2B5EF4-FFF2-40B4-BE49-F238E27FC236}">
                <a16:creationId xmlns:a16="http://schemas.microsoft.com/office/drawing/2014/main" id="{C143379E-A847-4AAF-A9CD-AF70DCEC625F}"/>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135</a:t>
            </a:fld>
            <a:endParaRPr lang="fr-CA">
              <a:solidFill>
                <a:srgbClr val="FFFFFF"/>
              </a:solidFill>
            </a:endParaRPr>
          </a:p>
        </p:txBody>
      </p:sp>
      <p:sp>
        <p:nvSpPr>
          <p:cNvPr id="4" name="Espace réservé du contenu 3">
            <a:extLst>
              <a:ext uri="{FF2B5EF4-FFF2-40B4-BE49-F238E27FC236}">
                <a16:creationId xmlns:a16="http://schemas.microsoft.com/office/drawing/2014/main" id="{046649B4-D6FD-40A7-91B7-80C1A2D06B40}"/>
              </a:ext>
            </a:extLst>
          </p:cNvPr>
          <p:cNvSpPr>
            <a:spLocks noGrp="1"/>
          </p:cNvSpPr>
          <p:nvPr>
            <p:ph sz="quarter" idx="1"/>
          </p:nvPr>
        </p:nvSpPr>
        <p:spPr/>
        <p:txBody>
          <a:bodyPr/>
          <a:lstStyle/>
          <a:p>
            <a:r>
              <a:rPr lang="fr-CA" dirty="0"/>
              <a:t>Chantage: pas mentionné, considéré un cas d’extorsion</a:t>
            </a:r>
          </a:p>
        </p:txBody>
      </p:sp>
    </p:spTree>
    <p:extLst>
      <p:ext uri="{BB962C8B-B14F-4D97-AF65-F5344CB8AC3E}">
        <p14:creationId xmlns:p14="http://schemas.microsoft.com/office/powerpoint/2010/main" val="15957552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Questions de révision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136</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Quels sont les buts possibles d’une attaque « déni de service »? Les responsables, pourraient-ils être accusés de quelles infractions ?</a:t>
            </a:r>
          </a:p>
          <a:p>
            <a:r>
              <a:rPr lang="fr-CA" dirty="0"/>
              <a:t>Donner un cas pratique d’infraction informatique contre l</a:t>
            </a:r>
            <a:r>
              <a:rPr lang="fr-CA" i="1" dirty="0"/>
              <a:t>’intégrité</a:t>
            </a:r>
            <a:r>
              <a:rPr lang="fr-CA" dirty="0"/>
              <a:t> des données.</a:t>
            </a:r>
          </a:p>
          <a:p>
            <a:r>
              <a:rPr lang="fr-CA" dirty="0"/>
              <a:t>Expliquer la différence principale entre ces deux cas de tromperie, du point de vue du classement juridique : a) message disant : envoyez-moi une somme pour faire soigner votre oncle gravement malade dans un pays lointain ; b) message disant : j’ai chiffré vos données avec ma propre clé secrète, pour rétablir l’accès, envoyez-moi une somme.</a:t>
            </a:r>
          </a:p>
          <a:p>
            <a:endParaRPr lang="fr-CA" dirty="0"/>
          </a:p>
        </p:txBody>
      </p:sp>
    </p:spTree>
    <p:extLst>
      <p:ext uri="{BB962C8B-B14F-4D97-AF65-F5344CB8AC3E}">
        <p14:creationId xmlns:p14="http://schemas.microsoft.com/office/powerpoint/2010/main" val="15950989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Points de réflexion et révision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137</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Une personne impliquée dans le trafic de drogues a réussi à établir une relation d’amitié avec un policier, qui travaille dans la section des incidents routiers. </a:t>
            </a:r>
            <a:r>
              <a:rPr lang="fr-CA"/>
              <a:t>Le policier utilise le système informatique de la police pour lui passer des informations sur des autres trafiquants de drogue. </a:t>
            </a:r>
          </a:p>
          <a:p>
            <a:endParaRPr lang="fr-CA"/>
          </a:p>
        </p:txBody>
      </p:sp>
    </p:spTree>
    <p:extLst>
      <p:ext uri="{BB962C8B-B14F-4D97-AF65-F5344CB8AC3E}">
        <p14:creationId xmlns:p14="http://schemas.microsoft.com/office/powerpoint/2010/main" val="22064595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138</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dirty="0"/>
              <a:t>1) L’ordinateur et son contenu comme cible d’infraction</a:t>
            </a:r>
          </a:p>
          <a:p>
            <a:r>
              <a:rPr lang="fr-CA" dirty="0"/>
              <a:t>2) La fraude, le vol  et les infractions reliées</a:t>
            </a:r>
          </a:p>
          <a:p>
            <a:r>
              <a:rPr lang="fr-CA" dirty="0"/>
              <a:t>3) Les extorsions, le chantage </a:t>
            </a:r>
          </a:p>
          <a:p>
            <a:r>
              <a:rPr lang="fr-CA" dirty="0"/>
              <a:t>4) Infractions de contenu défendu</a:t>
            </a:r>
          </a:p>
          <a:p>
            <a:r>
              <a:rPr lang="fr-CA" dirty="0"/>
              <a:t>5) Infractions contre la personne</a:t>
            </a:r>
          </a:p>
          <a:p>
            <a:r>
              <a:rPr lang="fr-CA" dirty="0"/>
              <a:t>6) Infractions contre les organisations</a:t>
            </a:r>
          </a:p>
          <a:p>
            <a:r>
              <a:rPr lang="fr-CA" dirty="0"/>
              <a:t>7) La criminalité organisée</a:t>
            </a:r>
          </a:p>
          <a:p>
            <a:r>
              <a:rPr lang="fr-CA" dirty="0"/>
              <a:t>8) Aspects politiques</a:t>
            </a:r>
          </a:p>
          <a:p>
            <a:r>
              <a:rPr lang="fr-CA" dirty="0"/>
              <a:t>9)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1654748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Point de réflexion et révision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139</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Réfléchir sur la différence entre accès illégal à données et interception</a:t>
            </a:r>
          </a:p>
          <a:p>
            <a:r>
              <a:rPr lang="fr-CA" dirty="0"/>
              <a:t>Pourrions-nous avoir les deux </a:t>
            </a:r>
            <a:r>
              <a:rPr lang="fr-CA"/>
              <a:t>en même </a:t>
            </a:r>
            <a:r>
              <a:rPr lang="fr-CA" dirty="0"/>
              <a:t>temps?</a:t>
            </a:r>
          </a:p>
        </p:txBody>
      </p:sp>
    </p:spTree>
    <p:extLst>
      <p:ext uri="{BB962C8B-B14F-4D97-AF65-F5344CB8AC3E}">
        <p14:creationId xmlns:p14="http://schemas.microsoft.com/office/powerpoint/2010/main" val="93603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Classification des infractions 4)</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14</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Les extorsions, le chantage</a:t>
            </a:r>
          </a:p>
          <a:p>
            <a:pPr lvl="1"/>
            <a:r>
              <a:rPr lang="fr-CA" dirty="0"/>
              <a:t>Rançongiciels</a:t>
            </a:r>
          </a:p>
          <a:p>
            <a:pPr lvl="1"/>
            <a:r>
              <a:rPr lang="fr-CA" dirty="0"/>
              <a:t>Extorsions et chantage sur bases sexuelles</a:t>
            </a:r>
          </a:p>
          <a:p>
            <a:pPr lvl="1"/>
            <a:r>
              <a:rPr lang="fr-CA" dirty="0"/>
              <a:t>Dans réseaux sociaux</a:t>
            </a:r>
          </a:p>
        </p:txBody>
      </p:sp>
    </p:spTree>
    <p:extLst>
      <p:ext uri="{BB962C8B-B14F-4D97-AF65-F5344CB8AC3E}">
        <p14:creationId xmlns:p14="http://schemas.microsoft.com/office/powerpoint/2010/main" val="19656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noProof="0" dirty="0"/>
              <a:t>Classification des infractions 5)</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15</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Infractions de contenu défendu</a:t>
            </a:r>
          </a:p>
          <a:p>
            <a:pPr lvl="1"/>
            <a:r>
              <a:rPr lang="fr-CA" noProof="0" dirty="0"/>
              <a:t>La pornographie juvénile</a:t>
            </a:r>
          </a:p>
          <a:p>
            <a:pPr lvl="1"/>
            <a:r>
              <a:rPr lang="fr-CA" dirty="0"/>
              <a:t>Le contenu haineux</a:t>
            </a:r>
            <a:r>
              <a:rPr lang="fr-CA" noProof="0" dirty="0"/>
              <a:t> </a:t>
            </a:r>
          </a:p>
          <a:p>
            <a:pPr lvl="1"/>
            <a:endParaRPr lang="fr-CA" noProof="0" dirty="0"/>
          </a:p>
          <a:p>
            <a:pPr lvl="1"/>
            <a:endParaRPr lang="fr-CA" noProof="0" dirty="0"/>
          </a:p>
          <a:p>
            <a:endParaRPr lang="fr-CA" noProof="0" dirty="0"/>
          </a:p>
        </p:txBody>
      </p:sp>
    </p:spTree>
    <p:extLst>
      <p:ext uri="{BB962C8B-B14F-4D97-AF65-F5344CB8AC3E}">
        <p14:creationId xmlns:p14="http://schemas.microsoft.com/office/powerpoint/2010/main" val="335087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noProof="0" dirty="0"/>
              <a:t>Classification des infractions 6)</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16</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Infractions contre la personne</a:t>
            </a:r>
          </a:p>
          <a:p>
            <a:pPr lvl="1"/>
            <a:r>
              <a:rPr lang="fr-CA" noProof="0" dirty="0"/>
              <a:t>Leurre</a:t>
            </a:r>
          </a:p>
          <a:p>
            <a:pPr lvl="1"/>
            <a:r>
              <a:rPr lang="fr-CA" noProof="0" dirty="0"/>
              <a:t>Harcèlement </a:t>
            </a:r>
          </a:p>
          <a:p>
            <a:pPr lvl="1"/>
            <a:r>
              <a:rPr lang="fr-CA" noProof="0" dirty="0"/>
              <a:t>Intimidation</a:t>
            </a:r>
          </a:p>
          <a:p>
            <a:pPr lvl="1"/>
            <a:r>
              <a:rPr lang="fr-CA" noProof="0" dirty="0"/>
              <a:t>Exploitation sexuelle</a:t>
            </a:r>
          </a:p>
          <a:p>
            <a:pPr lvl="1"/>
            <a:r>
              <a:rPr lang="fr-CA" noProof="0" dirty="0"/>
              <a:t>Voyeurisme</a:t>
            </a:r>
          </a:p>
          <a:p>
            <a:pPr lvl="1"/>
            <a:endParaRPr lang="fr-CA" noProof="0" dirty="0"/>
          </a:p>
          <a:p>
            <a:pPr lvl="1"/>
            <a:endParaRPr lang="fr-CA" noProof="0" dirty="0"/>
          </a:p>
          <a:p>
            <a:pPr lvl="1"/>
            <a:endParaRPr lang="fr-CA" noProof="0" dirty="0"/>
          </a:p>
          <a:p>
            <a:endParaRPr lang="fr-CA" noProof="0" dirty="0"/>
          </a:p>
        </p:txBody>
      </p:sp>
    </p:spTree>
    <p:extLst>
      <p:ext uri="{BB962C8B-B14F-4D97-AF65-F5344CB8AC3E}">
        <p14:creationId xmlns:p14="http://schemas.microsoft.com/office/powerpoint/2010/main" val="306320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Classification des infractions 7)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17</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Infractions contre les organisations </a:t>
            </a:r>
          </a:p>
          <a:p>
            <a:pPr lvl="1"/>
            <a:r>
              <a:rPr lang="fr-CA" dirty="0"/>
              <a:t>Espionnage industriel</a:t>
            </a:r>
          </a:p>
          <a:p>
            <a:pPr lvl="1"/>
            <a:r>
              <a:rPr lang="fr-CA" dirty="0"/>
              <a:t>Fraudes financières</a:t>
            </a:r>
          </a:p>
        </p:txBody>
      </p:sp>
    </p:spTree>
    <p:extLst>
      <p:ext uri="{BB962C8B-B14F-4D97-AF65-F5344CB8AC3E}">
        <p14:creationId xmlns:p14="http://schemas.microsoft.com/office/powerpoint/2010/main" val="55161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noProof="0" dirty="0"/>
              <a:t>Classification des infractions 8)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18</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La criminalité organisée par moyens informatiques</a:t>
            </a:r>
          </a:p>
          <a:p>
            <a:pPr lvl="1"/>
            <a:r>
              <a:rPr lang="fr-CA" dirty="0"/>
              <a:t>Blanchiment de fonds</a:t>
            </a:r>
          </a:p>
          <a:p>
            <a:pPr lvl="1"/>
            <a:r>
              <a:rPr lang="fr-CA" noProof="0" dirty="0"/>
              <a:t>Moyens fournis par la ‘Toile obscure’</a:t>
            </a:r>
          </a:p>
          <a:p>
            <a:pPr lvl="1"/>
            <a:endParaRPr lang="fr-CA" noProof="0" dirty="0"/>
          </a:p>
          <a:p>
            <a:pPr lvl="1"/>
            <a:endParaRPr lang="fr-CA" noProof="0" dirty="0"/>
          </a:p>
          <a:p>
            <a:pPr lvl="1"/>
            <a:endParaRPr lang="fr-CA" noProof="0" dirty="0"/>
          </a:p>
          <a:p>
            <a:endParaRPr lang="fr-CA" noProof="0" dirty="0"/>
          </a:p>
        </p:txBody>
      </p:sp>
    </p:spTree>
    <p:extLst>
      <p:ext uri="{BB962C8B-B14F-4D97-AF65-F5344CB8AC3E}">
        <p14:creationId xmlns:p14="http://schemas.microsoft.com/office/powerpoint/2010/main" val="343757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noProof="0" dirty="0"/>
              <a:t>Classification des infractions 9)</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19</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Aspects politiques </a:t>
            </a:r>
          </a:p>
          <a:p>
            <a:pPr lvl="1"/>
            <a:r>
              <a:rPr lang="fr-CA" noProof="0" dirty="0"/>
              <a:t>Terrorisme, sabotage, fraudes électorales</a:t>
            </a:r>
          </a:p>
          <a:p>
            <a:pPr lvl="1"/>
            <a:endParaRPr lang="fr-CA" noProof="0" dirty="0"/>
          </a:p>
          <a:p>
            <a:endParaRPr lang="fr-CA" noProof="0" dirty="0"/>
          </a:p>
        </p:txBody>
      </p:sp>
    </p:spTree>
    <p:extLst>
      <p:ext uri="{BB962C8B-B14F-4D97-AF65-F5344CB8AC3E}">
        <p14:creationId xmlns:p14="http://schemas.microsoft.com/office/powerpoint/2010/main" val="125491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Comment caractériser les infractions informatiques?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dirty="0"/>
              <a:t>Frapper quelqu’un avec un ordinateur est une infraction informatique?</a:t>
            </a:r>
          </a:p>
          <a:p>
            <a:pPr lvl="1"/>
            <a:r>
              <a:rPr lang="fr-CA" dirty="0"/>
              <a:t>(votre réponse) </a:t>
            </a:r>
          </a:p>
          <a:p>
            <a:r>
              <a:rPr lang="fr-CA" dirty="0"/>
              <a:t>Truquer un ordi pour tuer d’une décharge électrique celui qui le touche?</a:t>
            </a:r>
          </a:p>
          <a:p>
            <a:pPr lvl="1"/>
            <a:r>
              <a:rPr lang="fr-CA" dirty="0"/>
              <a:t>(votre réponse) </a:t>
            </a:r>
          </a:p>
          <a:p>
            <a:r>
              <a:rPr lang="fr-CA" dirty="0"/>
              <a:t>Voler un ordi? </a:t>
            </a:r>
          </a:p>
          <a:p>
            <a:pPr lvl="1"/>
            <a:r>
              <a:rPr lang="fr-CA" dirty="0"/>
              <a:t>(votre réponse)</a:t>
            </a:r>
          </a:p>
          <a:p>
            <a:r>
              <a:rPr lang="fr-CA" dirty="0"/>
              <a:t>Diffamer quelqu’un dans un site web?</a:t>
            </a:r>
          </a:p>
          <a:p>
            <a:pPr lvl="1"/>
            <a:r>
              <a:rPr lang="fr-CA" dirty="0"/>
              <a:t>(votre réponse)</a:t>
            </a:r>
          </a:p>
          <a:p>
            <a:endParaRPr lang="fr-CA" dirty="0"/>
          </a:p>
        </p:txBody>
      </p:sp>
    </p:spTree>
    <p:extLst>
      <p:ext uri="{BB962C8B-B14F-4D97-AF65-F5344CB8AC3E}">
        <p14:creationId xmlns:p14="http://schemas.microsoft.com/office/powerpoint/2010/main" val="115917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Classification des infractions 10)</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20</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Aspects internationaux</a:t>
            </a:r>
          </a:p>
          <a:p>
            <a:pPr lvl="1"/>
            <a:r>
              <a:rPr lang="fr-CA" dirty="0"/>
              <a:t>Espionnage international</a:t>
            </a:r>
          </a:p>
          <a:p>
            <a:pPr lvl="1"/>
            <a:r>
              <a:rPr lang="fr-CA" dirty="0"/>
              <a:t>Guerre informatique</a:t>
            </a:r>
          </a:p>
          <a:p>
            <a:endParaRPr lang="fr-CA" dirty="0"/>
          </a:p>
        </p:txBody>
      </p:sp>
    </p:spTree>
    <p:extLst>
      <p:ext uri="{BB962C8B-B14F-4D97-AF65-F5344CB8AC3E}">
        <p14:creationId xmlns:p14="http://schemas.microsoft.com/office/powerpoint/2010/main" val="420455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CA"/>
              <a:t>Détails </a:t>
            </a:r>
            <a:r>
              <a:rPr lang="fr-CA" dirty="0"/>
              <a:t>sur les catégories</a:t>
            </a:r>
          </a:p>
        </p:txBody>
      </p:sp>
      <p:sp>
        <p:nvSpPr>
          <p:cNvPr id="4" name="Espace réservé du numéro de diapositive 3"/>
          <p:cNvSpPr>
            <a:spLocks noGrp="1"/>
          </p:cNvSpPr>
          <p:nvPr>
            <p:ph type="sldNum" sz="quarter" idx="11"/>
          </p:nvPr>
        </p:nvSpPr>
        <p:spPr/>
        <p:txBody>
          <a:bodyPr/>
          <a:lstStyle/>
          <a:p>
            <a:pPr algn="ctr"/>
            <a:fld id="{1AD93096-5B34-4342-9326-69289CEAE4C2}" type="slidenum">
              <a:rPr lang="fr-CA" smtClean="0"/>
              <a:pPr algn="ctr"/>
              <a:t>21</a:t>
            </a:fld>
            <a:endParaRPr lang="fr-CA" sz="2400">
              <a:solidFill>
                <a:srgbClr val="FFFFFF"/>
              </a:solidFill>
            </a:endParaRPr>
          </a:p>
        </p:txBody>
      </p:sp>
    </p:spTree>
    <p:extLst>
      <p:ext uri="{BB962C8B-B14F-4D97-AF65-F5344CB8AC3E}">
        <p14:creationId xmlns:p14="http://schemas.microsoft.com/office/powerpoint/2010/main" val="309639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22</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b="1" noProof="0" dirty="0"/>
              <a:t>1) L’ordinateur comme cible d’infraction</a:t>
            </a:r>
          </a:p>
          <a:p>
            <a:r>
              <a:rPr lang="fr-CA" noProof="0" dirty="0"/>
              <a:t>2) Les données cible d’infraction</a:t>
            </a:r>
          </a:p>
          <a:p>
            <a:r>
              <a:rPr lang="fr-CA" noProof="0" dirty="0"/>
              <a:t>3) La fraude, le vol et les infractions reliées</a:t>
            </a:r>
          </a:p>
          <a:p>
            <a:r>
              <a:rPr lang="fr-CA" dirty="0"/>
              <a:t>4) Les extorsions, le chantage … </a:t>
            </a:r>
          </a:p>
          <a:p>
            <a:r>
              <a:rPr lang="fr-CA" noProof="0" dirty="0"/>
              <a:t>5) Contenu défendu</a:t>
            </a:r>
          </a:p>
          <a:p>
            <a:r>
              <a:rPr lang="fr-CA" noProof="0" dirty="0"/>
              <a:t>6) Infractions contre la personne</a:t>
            </a:r>
          </a:p>
          <a:p>
            <a:r>
              <a:rPr lang="fr-CA" dirty="0"/>
              <a:t>7) Infractions contre les organisations</a:t>
            </a:r>
            <a:endParaRPr lang="fr-CA" noProof="0" dirty="0"/>
          </a:p>
          <a:p>
            <a:r>
              <a:rPr lang="fr-CA" noProof="0" dirty="0"/>
              <a:t>8) La criminalité organisée</a:t>
            </a:r>
          </a:p>
          <a:p>
            <a:r>
              <a:rPr lang="fr-CA" dirty="0"/>
              <a:t>9) Aspects politiques</a:t>
            </a:r>
            <a:endParaRPr lang="fr-CA" noProof="0" dirty="0"/>
          </a:p>
          <a:p>
            <a:r>
              <a:rPr lang="fr-CA" dirty="0"/>
              <a:t>10</a:t>
            </a:r>
            <a:r>
              <a:rPr lang="fr-CA" noProof="0" dirty="0"/>
              <a:t>)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3560387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Classification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23</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dirty="0"/>
              <a:t>1. L’ordi, l’</a:t>
            </a:r>
            <a:r>
              <a:rPr lang="fr-CA" dirty="0" err="1"/>
              <a:t>equipement</a:t>
            </a:r>
            <a:r>
              <a:rPr lang="fr-CA" dirty="0"/>
              <a:t> comme cible d’infraction</a:t>
            </a:r>
          </a:p>
          <a:p>
            <a:pPr lvl="1"/>
            <a:r>
              <a:rPr lang="fr-CA" dirty="0"/>
              <a:t>1.1 Accès non-autorisé</a:t>
            </a:r>
          </a:p>
          <a:p>
            <a:pPr lvl="1"/>
            <a:r>
              <a:rPr lang="fr-CA" dirty="0"/>
              <a:t>1.2 Abus d’équipement, Maliciels</a:t>
            </a:r>
          </a:p>
          <a:p>
            <a:pPr lvl="1"/>
            <a:r>
              <a:rPr lang="fr-CA" dirty="0"/>
              <a:t>1.3 Déni de service</a:t>
            </a:r>
          </a:p>
          <a:p>
            <a:endParaRPr lang="fr-CA" dirty="0"/>
          </a:p>
        </p:txBody>
      </p:sp>
    </p:spTree>
    <p:extLst>
      <p:ext uri="{BB962C8B-B14F-4D97-AF65-F5344CB8AC3E}">
        <p14:creationId xmlns:p14="http://schemas.microsoft.com/office/powerpoint/2010/main" val="65487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Utilisation non autorisée d’ordi, </a:t>
            </a:r>
            <a:r>
              <a:rPr lang="fr-CA" sz="2000" dirty="0"/>
              <a:t>mots de passe …</a:t>
            </a:r>
            <a:endParaRPr lang="fr-CA" dirty="0"/>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24</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b="1" dirty="0"/>
              <a:t>342.1</a:t>
            </a:r>
            <a:r>
              <a:rPr lang="fr-CA" dirty="0"/>
              <a:t> </a:t>
            </a:r>
            <a:r>
              <a:rPr lang="fr-CA" b="1" dirty="0"/>
              <a:t>(1)</a:t>
            </a:r>
            <a:r>
              <a:rPr lang="fr-CA" dirty="0"/>
              <a:t> Est coupable d’un acte criminel et passible d’un emprisonnement maximal de dix ans ou d’une infraction punissable sur déclaration de culpabilité par procédure sommaire, quiconque, </a:t>
            </a:r>
            <a:r>
              <a:rPr lang="fr-CA" i="1" dirty="0"/>
              <a:t>frauduleusement et sans apparence de droit</a:t>
            </a:r>
            <a:r>
              <a:rPr lang="fr-CA" dirty="0"/>
              <a:t> :</a:t>
            </a:r>
          </a:p>
          <a:p>
            <a:pPr lvl="1"/>
            <a:r>
              <a:rPr lang="fr-CA" b="1" dirty="0"/>
              <a:t>a)</a:t>
            </a:r>
            <a:r>
              <a:rPr lang="fr-CA" dirty="0"/>
              <a:t> directement ou indirectement, </a:t>
            </a:r>
            <a:r>
              <a:rPr lang="fr-CA" i="1" dirty="0">
                <a:solidFill>
                  <a:srgbClr val="FF0000"/>
                </a:solidFill>
              </a:rPr>
              <a:t>obtient des services d’ordinateur</a:t>
            </a:r>
            <a:r>
              <a:rPr lang="fr-CA" dirty="0"/>
              <a:t>;</a:t>
            </a:r>
          </a:p>
          <a:p>
            <a:pPr lvl="1"/>
            <a:r>
              <a:rPr lang="fr-CA" b="1" dirty="0"/>
              <a:t>b)</a:t>
            </a:r>
            <a:r>
              <a:rPr lang="fr-CA" dirty="0"/>
              <a:t> au moyen d’un dispositif électromagnétique, acoustique, mécanique ou autre, directement ou indirectement, </a:t>
            </a:r>
            <a:r>
              <a:rPr lang="fr-CA" i="1" dirty="0">
                <a:solidFill>
                  <a:srgbClr val="FF0000"/>
                </a:solidFill>
              </a:rPr>
              <a:t>intercepte ou fait intercepter toute fonction d’un ordinateur</a:t>
            </a:r>
            <a:r>
              <a:rPr lang="fr-CA" i="1" dirty="0"/>
              <a:t>;</a:t>
            </a:r>
          </a:p>
          <a:p>
            <a:pPr lvl="1"/>
            <a:r>
              <a:rPr lang="fr-CA" b="1" dirty="0"/>
              <a:t>c)</a:t>
            </a:r>
            <a:r>
              <a:rPr lang="fr-CA" dirty="0"/>
              <a:t> directement ou indirectement, </a:t>
            </a:r>
            <a:r>
              <a:rPr lang="fr-CA" i="1" dirty="0">
                <a:solidFill>
                  <a:srgbClr val="FF0000"/>
                </a:solidFill>
              </a:rPr>
              <a:t>utilise ou fait utiliser un ordinateur dans l’intention de commettre une infraction</a:t>
            </a:r>
            <a:r>
              <a:rPr lang="fr-CA" dirty="0">
                <a:solidFill>
                  <a:srgbClr val="FF0000"/>
                </a:solidFill>
              </a:rPr>
              <a:t> </a:t>
            </a:r>
            <a:r>
              <a:rPr lang="fr-CA" dirty="0"/>
              <a:t>prévue aux alinéas a) ou b) ou à l’article 430 concernant des données informatiques ou un ordinateur;</a:t>
            </a:r>
          </a:p>
          <a:p>
            <a:pPr lvl="1"/>
            <a:r>
              <a:rPr lang="fr-CA" b="1" dirty="0"/>
              <a:t>d)</a:t>
            </a:r>
            <a:r>
              <a:rPr lang="fr-CA" dirty="0"/>
              <a:t> </a:t>
            </a:r>
            <a:r>
              <a:rPr lang="fr-CA" dirty="0">
                <a:solidFill>
                  <a:srgbClr val="FF0000"/>
                </a:solidFill>
              </a:rPr>
              <a:t>a </a:t>
            </a:r>
            <a:r>
              <a:rPr lang="fr-CA" i="1" dirty="0">
                <a:solidFill>
                  <a:srgbClr val="FF0000"/>
                </a:solidFill>
              </a:rPr>
              <a:t>en sa possession ou utilise un mot de passe d’ordinateur </a:t>
            </a:r>
            <a:r>
              <a:rPr lang="fr-CA" i="1" dirty="0"/>
              <a:t>qui permettrait la perpétration des infractions prévues aux alinéas a), b) ou c), ou en fait le </a:t>
            </a:r>
            <a:r>
              <a:rPr lang="fr-CA" i="1" dirty="0">
                <a:solidFill>
                  <a:srgbClr val="FF0000"/>
                </a:solidFill>
              </a:rPr>
              <a:t>trafic ou permet </a:t>
            </a:r>
            <a:r>
              <a:rPr lang="fr-CA" i="1" dirty="0"/>
              <a:t>à une autre personne de l’utiliser.</a:t>
            </a:r>
          </a:p>
          <a:p>
            <a:endParaRPr lang="fr-CA" dirty="0"/>
          </a:p>
        </p:txBody>
      </p:sp>
    </p:spTree>
    <p:extLst>
      <p:ext uri="{BB962C8B-B14F-4D97-AF65-F5344CB8AC3E}">
        <p14:creationId xmlns:p14="http://schemas.microsoft.com/office/powerpoint/2010/main" val="42156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CA" dirty="0"/>
              <a:t>1</a:t>
            </a:r>
            <a:r>
              <a:rPr lang="fr-CA" noProof="0" dirty="0"/>
              <a:t>. Infractions visant l’ordi, l’équipement (piratage, hacking)</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25</a:t>
            </a:fld>
            <a:endParaRPr lang="fr-CA">
              <a:solidFill>
                <a:srgbClr val="FFFFFF"/>
              </a:solidFill>
            </a:endParaRPr>
          </a:p>
        </p:txBody>
      </p:sp>
      <p:sp>
        <p:nvSpPr>
          <p:cNvPr id="2" name="Espace réservé du contenu 1"/>
          <p:cNvSpPr>
            <a:spLocks noGrp="1"/>
          </p:cNvSpPr>
          <p:nvPr>
            <p:ph sz="quarter" idx="1"/>
          </p:nvPr>
        </p:nvSpPr>
        <p:spPr/>
        <p:txBody>
          <a:bodyPr/>
          <a:lstStyle/>
          <a:p>
            <a:r>
              <a:rPr lang="fr-CA" dirty="0"/>
              <a:t>On peut avoir dans cette catégorie des infractions qui ont comme but de mettre hors service un ordi ou un réseau</a:t>
            </a:r>
          </a:p>
          <a:p>
            <a:r>
              <a:rPr lang="fr-CA" dirty="0"/>
              <a:t>Ou aussi des infractions qui ont des buts ultérieurs comme la fraude</a:t>
            </a:r>
          </a:p>
        </p:txBody>
      </p:sp>
    </p:spTree>
    <p:extLst>
      <p:ext uri="{BB962C8B-B14F-4D97-AF65-F5344CB8AC3E}">
        <p14:creationId xmlns:p14="http://schemas.microsoft.com/office/powerpoint/2010/main" val="88118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Définition d’ordinateur</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26</a:t>
            </a:fld>
            <a:endParaRPr lang="en-CA">
              <a:solidFill>
                <a:srgbClr val="FFFFFF"/>
              </a:solidFill>
            </a:endParaRPr>
          </a:p>
        </p:txBody>
      </p:sp>
      <p:sp>
        <p:nvSpPr>
          <p:cNvPr id="4" name="Content Placeholder 3"/>
          <p:cNvSpPr>
            <a:spLocks noGrp="1"/>
          </p:cNvSpPr>
          <p:nvPr>
            <p:ph sz="quarter" idx="1"/>
          </p:nvPr>
        </p:nvSpPr>
        <p:spPr/>
        <p:txBody>
          <a:bodyPr>
            <a:normAutofit fontScale="92500" lnSpcReduction="10000"/>
          </a:bodyPr>
          <a:lstStyle/>
          <a:p>
            <a:r>
              <a:rPr lang="fr-CA" noProof="0" dirty="0"/>
              <a:t>Définition en évolution continue</a:t>
            </a:r>
          </a:p>
          <a:p>
            <a:r>
              <a:rPr lang="fr-CA" dirty="0"/>
              <a:t>Cellulaires? Équipement </a:t>
            </a:r>
            <a:r>
              <a:rPr lang="fr-CA" noProof="0" dirty="0"/>
              <a:t>mobile? </a:t>
            </a:r>
          </a:p>
          <a:p>
            <a:r>
              <a:rPr lang="fr-CA" dirty="0"/>
              <a:t>Ordis embarqués?</a:t>
            </a:r>
            <a:endParaRPr lang="fr-CA" noProof="0" dirty="0"/>
          </a:p>
          <a:p>
            <a:r>
              <a:rPr lang="fr-CA" noProof="0" dirty="0"/>
              <a:t>Bases de données?</a:t>
            </a:r>
          </a:p>
          <a:p>
            <a:r>
              <a:rPr lang="fr-CA" noProof="0" dirty="0"/>
              <a:t>Équipement capable de fournir un service de traitement de données</a:t>
            </a:r>
            <a:r>
              <a:rPr lang="fr-CA" dirty="0"/>
              <a:t>? </a:t>
            </a:r>
          </a:p>
          <a:p>
            <a:r>
              <a:rPr lang="fr-CA" noProof="0" dirty="0"/>
              <a:t>Possiblement un réseau entier?</a:t>
            </a:r>
          </a:p>
          <a:p>
            <a:pPr lvl="1"/>
            <a:r>
              <a:rPr lang="fr-CA" dirty="0"/>
              <a:t>Des tribunaux se sont occupés de quelques-unes de ces questions, avec conclusions différentes</a:t>
            </a:r>
          </a:p>
          <a:p>
            <a:r>
              <a:rPr lang="fr-CA" noProof="0" dirty="0"/>
              <a:t>La déf dans le code criminelle est très générique ….</a:t>
            </a:r>
          </a:p>
        </p:txBody>
      </p:sp>
    </p:spTree>
    <p:extLst>
      <p:ext uri="{BB962C8B-B14F-4D97-AF65-F5344CB8AC3E}">
        <p14:creationId xmlns:p14="http://schemas.microsoft.com/office/powerpoint/2010/main" val="228375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83EED-2727-1DC8-7715-568A96AE3CEF}"/>
              </a:ext>
            </a:extLst>
          </p:cNvPr>
          <p:cNvSpPr>
            <a:spLocks noGrp="1"/>
          </p:cNvSpPr>
          <p:nvPr>
            <p:ph type="title"/>
          </p:nvPr>
        </p:nvSpPr>
        <p:spPr/>
        <p:txBody>
          <a:bodyPr/>
          <a:lstStyle/>
          <a:p>
            <a:r>
              <a:rPr lang="fr-CA" dirty="0"/>
              <a:t>Déf d’ordi dans code criminel</a:t>
            </a:r>
          </a:p>
        </p:txBody>
      </p:sp>
      <p:sp>
        <p:nvSpPr>
          <p:cNvPr id="3" name="Espace réservé du numéro de diapositive 2">
            <a:extLst>
              <a:ext uri="{FF2B5EF4-FFF2-40B4-BE49-F238E27FC236}">
                <a16:creationId xmlns:a16="http://schemas.microsoft.com/office/drawing/2014/main" id="{09EDA900-AD9A-7D8E-BDFA-B48FAFF03D06}"/>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27</a:t>
            </a:fld>
            <a:endParaRPr lang="fr-CA">
              <a:solidFill>
                <a:srgbClr val="FFFFFF"/>
              </a:solidFill>
            </a:endParaRPr>
          </a:p>
        </p:txBody>
      </p:sp>
      <p:sp>
        <p:nvSpPr>
          <p:cNvPr id="5" name="Rectangle 1">
            <a:extLst>
              <a:ext uri="{FF2B5EF4-FFF2-40B4-BE49-F238E27FC236}">
                <a16:creationId xmlns:a16="http://schemas.microsoft.com/office/drawing/2014/main" id="{7743C9C3-789F-EC2A-F805-AB90B5D4CFBE}"/>
              </a:ext>
            </a:extLst>
          </p:cNvPr>
          <p:cNvSpPr>
            <a:spLocks noGrp="1" noChangeArrowheads="1"/>
          </p:cNvSpPr>
          <p:nvPr>
            <p:ph sz="quarter" idx="1"/>
          </p:nvPr>
        </p:nvSpPr>
        <p:spPr bwMode="auto">
          <a:xfrm>
            <a:off x="1124373" y="1057253"/>
            <a:ext cx="719204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chemeClr val="tx1"/>
                </a:solidFill>
                <a:effectLst/>
                <a:latin typeface="Arial" panose="020B0604020202020204" pitchFamily="34" charset="0"/>
              </a:rPr>
              <a:t>Art.</a:t>
            </a:r>
            <a:r>
              <a:rPr kumimoji="0" lang="fr-FR" altLang="fr-FR" sz="2400" b="0" i="1" u="none" strike="noStrike" cap="none" normalizeH="0" dirty="0">
                <a:ln>
                  <a:noFill/>
                </a:ln>
                <a:solidFill>
                  <a:schemeClr val="tx1"/>
                </a:solidFill>
                <a:effectLst/>
                <a:latin typeface="Arial" panose="020B0604020202020204" pitchFamily="34" charset="0"/>
              </a:rPr>
              <a:t> 342.1(2)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chemeClr val="tx1"/>
                </a:solidFill>
                <a:effectLst/>
                <a:latin typeface="Arial" panose="020B0604020202020204" pitchFamily="34" charset="0"/>
              </a:rPr>
              <a:t>ordinateur</a:t>
            </a:r>
            <a:r>
              <a:rPr kumimoji="0" lang="fr-FR" altLang="fr-FR" sz="2400" b="0" i="0" u="none" strike="noStrike" cap="none" normalizeH="0" baseline="0" dirty="0">
                <a:ln>
                  <a:noFill/>
                </a:ln>
                <a:solidFill>
                  <a:schemeClr val="tx1"/>
                </a:solidFill>
                <a:effectLst/>
                <a:latin typeface="Arial" panose="020B0604020202020204" pitchFamily="34" charset="0"/>
              </a:rPr>
              <a:t> Dispositif ou ensemble de dispositifs connectés ou reliés les uns aux autres, </a:t>
            </a:r>
            <a:r>
              <a:rPr kumimoji="0" lang="fr-FR" altLang="fr-FR" sz="2400" b="0" i="1" u="none" strike="noStrike" cap="none" normalizeH="0" baseline="0" dirty="0">
                <a:ln>
                  <a:noFill/>
                </a:ln>
                <a:solidFill>
                  <a:schemeClr val="tx1"/>
                </a:solidFill>
                <a:effectLst/>
                <a:latin typeface="Arial" panose="020B0604020202020204" pitchFamily="34" charset="0"/>
              </a:rPr>
              <a:t>dont l’un ou plusieurs d’entre eux </a:t>
            </a:r>
            <a:r>
              <a:rPr kumimoji="0" lang="fr-FR" altLang="fr-FR" sz="2400" b="0" i="0" u="none"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None/>
              <a:tabLst/>
            </a:pPr>
            <a:r>
              <a:rPr kumimoji="0" lang="fr-FR" altLang="fr-FR" sz="2400" b="0" i="0" u="none" strike="noStrike" cap="none" normalizeH="0" baseline="0" dirty="0">
                <a:ln>
                  <a:noFill/>
                </a:ln>
                <a:solidFill>
                  <a:schemeClr val="tx1"/>
                </a:solidFill>
                <a:effectLst/>
                <a:latin typeface="Arial" panose="020B0604020202020204" pitchFamily="34" charset="0"/>
              </a:rPr>
              <a:t>a) contiennent des programmes d’ordinateur ou d’autres données informatiques;</a:t>
            </a:r>
          </a:p>
          <a:p>
            <a:pPr marL="457200" marR="0" lvl="1" indent="0" algn="l" defTabSz="914400" rtl="0" eaLnBrk="0" fontAlgn="base" latinLnBrk="0" hangingPunct="0">
              <a:lnSpc>
                <a:spcPct val="100000"/>
              </a:lnSpc>
              <a:spcBef>
                <a:spcPct val="0"/>
              </a:spcBef>
              <a:spcAft>
                <a:spcPct val="0"/>
              </a:spcAft>
              <a:buClrTx/>
              <a:buSzTx/>
              <a:buNone/>
              <a:tabLst/>
            </a:pPr>
            <a:r>
              <a:rPr kumimoji="0" lang="fr-FR" altLang="fr-FR" sz="2400" b="0" i="0" u="none" strike="noStrike" cap="none" normalizeH="0" baseline="0" dirty="0">
                <a:ln>
                  <a:noFill/>
                </a:ln>
                <a:solidFill>
                  <a:schemeClr val="tx1"/>
                </a:solidFill>
                <a:effectLst/>
                <a:latin typeface="Arial" panose="020B0604020202020204" pitchFamily="34" charset="0"/>
              </a:rPr>
              <a:t>b) conformément à des programmes d’ordinateur :</a:t>
            </a:r>
          </a:p>
          <a:p>
            <a:pPr marL="914400" marR="0" lvl="2" indent="0" algn="l" defTabSz="914400" rtl="0" eaLnBrk="0" fontAlgn="base" latinLnBrk="0" hangingPunct="0">
              <a:lnSpc>
                <a:spcPct val="100000"/>
              </a:lnSpc>
              <a:spcBef>
                <a:spcPct val="0"/>
              </a:spcBef>
              <a:spcAft>
                <a:spcPct val="0"/>
              </a:spcAft>
              <a:buClrTx/>
              <a:buSzTx/>
              <a:buNone/>
              <a:tabLst/>
            </a:pPr>
            <a:r>
              <a:rPr kumimoji="0" lang="fr-FR" altLang="fr-FR" sz="2400" b="0" i="0" u="none" strike="noStrike" cap="none" normalizeH="0" baseline="0" dirty="0">
                <a:ln>
                  <a:noFill/>
                </a:ln>
                <a:solidFill>
                  <a:schemeClr val="tx1"/>
                </a:solidFill>
                <a:effectLst/>
                <a:latin typeface="Arial" panose="020B0604020202020204" pitchFamily="34" charset="0"/>
              </a:rPr>
              <a:t>(i) exécutent des fonctions logiques et de commande,</a:t>
            </a:r>
          </a:p>
          <a:p>
            <a:pPr marL="914400" marR="0" lvl="2" indent="0" algn="l" defTabSz="914400" rtl="0" eaLnBrk="0" fontAlgn="base" latinLnBrk="0" hangingPunct="0">
              <a:lnSpc>
                <a:spcPct val="100000"/>
              </a:lnSpc>
              <a:spcBef>
                <a:spcPct val="0"/>
              </a:spcBef>
              <a:spcAft>
                <a:spcPct val="0"/>
              </a:spcAft>
              <a:buClrTx/>
              <a:buSzTx/>
              <a:buNone/>
              <a:tabLst/>
            </a:pPr>
            <a:r>
              <a:rPr kumimoji="0" lang="fr-FR" altLang="fr-FR" sz="2400" b="0" i="0" u="none" strike="noStrike" cap="none" normalizeH="0" baseline="0" dirty="0">
                <a:ln>
                  <a:noFill/>
                </a:ln>
                <a:solidFill>
                  <a:schemeClr val="tx1"/>
                </a:solidFill>
                <a:effectLst/>
                <a:latin typeface="Arial" panose="020B0604020202020204" pitchFamily="34" charset="0"/>
              </a:rPr>
              <a:t>(ii) peuvent exécuter toute autre fonction. (computer system)</a:t>
            </a:r>
          </a:p>
        </p:txBody>
      </p:sp>
    </p:spTree>
    <p:extLst>
      <p:ext uri="{BB962C8B-B14F-4D97-AF65-F5344CB8AC3E}">
        <p14:creationId xmlns:p14="http://schemas.microsoft.com/office/powerpoint/2010/main" val="139388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BB0A6-CF2E-F685-9EF3-AC1901AB465F}"/>
              </a:ext>
            </a:extLst>
          </p:cNvPr>
          <p:cNvSpPr>
            <a:spLocks noGrp="1"/>
          </p:cNvSpPr>
          <p:nvPr>
            <p:ph type="title"/>
          </p:nvPr>
        </p:nvSpPr>
        <p:spPr/>
        <p:txBody>
          <a:bodyPr/>
          <a:lstStyle/>
          <a:p>
            <a:r>
              <a:rPr lang="fr-CA" dirty="0"/>
              <a:t>Point de réflexion</a:t>
            </a:r>
          </a:p>
        </p:txBody>
      </p:sp>
      <p:sp>
        <p:nvSpPr>
          <p:cNvPr id="3" name="Espace réservé du numéro de diapositive 2">
            <a:extLst>
              <a:ext uri="{FF2B5EF4-FFF2-40B4-BE49-F238E27FC236}">
                <a16:creationId xmlns:a16="http://schemas.microsoft.com/office/drawing/2014/main" id="{830E9649-5ADC-F07D-2730-4D1FAA503DE6}"/>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28</a:t>
            </a:fld>
            <a:endParaRPr lang="fr-CA">
              <a:solidFill>
                <a:srgbClr val="FFFFFF"/>
              </a:solidFill>
            </a:endParaRPr>
          </a:p>
        </p:txBody>
      </p:sp>
      <p:sp>
        <p:nvSpPr>
          <p:cNvPr id="4" name="Espace réservé du contenu 3">
            <a:extLst>
              <a:ext uri="{FF2B5EF4-FFF2-40B4-BE49-F238E27FC236}">
                <a16:creationId xmlns:a16="http://schemas.microsoft.com/office/drawing/2014/main" id="{B5EC1C00-6608-D1BD-58AB-BAFAD5153BC9}"/>
              </a:ext>
            </a:extLst>
          </p:cNvPr>
          <p:cNvSpPr>
            <a:spLocks noGrp="1"/>
          </p:cNvSpPr>
          <p:nvPr>
            <p:ph sz="quarter" idx="1"/>
          </p:nvPr>
        </p:nvSpPr>
        <p:spPr/>
        <p:txBody>
          <a:bodyPr/>
          <a:lstStyle/>
          <a:p>
            <a:r>
              <a:rPr lang="fr-FR" altLang="fr-FR" sz="3200" dirty="0">
                <a:latin typeface="Arial" panose="020B0604020202020204" pitchFamily="34" charset="0"/>
              </a:rPr>
              <a:t>« </a:t>
            </a:r>
            <a:r>
              <a:rPr kumimoji="0" lang="fr-FR" altLang="fr-FR" sz="3200" b="0" i="0" u="none" strike="noStrike" cap="none" normalizeH="0" baseline="0" dirty="0">
                <a:ln>
                  <a:noFill/>
                </a:ln>
                <a:solidFill>
                  <a:schemeClr val="tx1"/>
                </a:solidFill>
                <a:effectLst/>
                <a:latin typeface="Arial" panose="020B0604020202020204" pitchFamily="34" charset="0"/>
              </a:rPr>
              <a:t>Dispositif ou ensemble de dispositifs connectés ou reliés les uns aux autres, dont </a:t>
            </a:r>
            <a:r>
              <a:rPr kumimoji="0" lang="fr-FR" altLang="fr-FR" sz="3200" b="1" i="0" u="none" strike="noStrike" cap="none" normalizeH="0" baseline="0" dirty="0">
                <a:ln>
                  <a:noFill/>
                </a:ln>
                <a:solidFill>
                  <a:schemeClr val="tx1"/>
                </a:solidFill>
                <a:effectLst/>
                <a:latin typeface="Arial" panose="020B0604020202020204" pitchFamily="34" charset="0"/>
              </a:rPr>
              <a:t>l’un ou plusieurs d’entre eux </a:t>
            </a:r>
            <a:r>
              <a:rPr kumimoji="0" lang="fr-FR" altLang="fr-FR" sz="3200" b="0" i="0" u="none" strike="noStrike" cap="none" normalizeH="0" baseline="0" dirty="0">
                <a:ln>
                  <a:noFill/>
                </a:ln>
                <a:solidFill>
                  <a:schemeClr val="tx1"/>
                </a:solidFill>
                <a:effectLst/>
                <a:latin typeface="Arial" panose="020B0604020202020204" pitchFamily="34" charset="0"/>
              </a:rPr>
              <a:t>…. »</a:t>
            </a:r>
          </a:p>
          <a:p>
            <a:r>
              <a:rPr lang="fr-FR" sz="3200" dirty="0">
                <a:latin typeface="Arial" panose="020B0604020202020204" pitchFamily="34" charset="0"/>
              </a:rPr>
              <a:t>Avec l’Internet des objets, nous nous dirigeons vers une situation où presque n’importe quel appareil sera un ordinateur!</a:t>
            </a:r>
          </a:p>
          <a:p>
            <a:r>
              <a:rPr lang="fr-FR" sz="3200" dirty="0">
                <a:latin typeface="Arial" panose="020B0604020202020204" pitchFamily="34" charset="0"/>
              </a:rPr>
              <a:t>Est-ce désirable?</a:t>
            </a:r>
            <a:endParaRPr lang="fr-CA" dirty="0"/>
          </a:p>
        </p:txBody>
      </p:sp>
    </p:spTree>
    <p:extLst>
      <p:ext uri="{BB962C8B-B14F-4D97-AF65-F5344CB8AC3E}">
        <p14:creationId xmlns:p14="http://schemas.microsoft.com/office/powerpoint/2010/main" val="1320825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2159F-A2DF-4878-E9D8-0C63BFCE4C06}"/>
              </a:ext>
            </a:extLst>
          </p:cNvPr>
          <p:cNvSpPr>
            <a:spLocks noGrp="1"/>
          </p:cNvSpPr>
          <p:nvPr>
            <p:ph type="title"/>
          </p:nvPr>
        </p:nvSpPr>
        <p:spPr/>
        <p:txBody>
          <a:bodyPr/>
          <a:lstStyle/>
          <a:p>
            <a:r>
              <a:rPr lang="fr-CA" dirty="0"/>
              <a:t>Possession d’un dispositif</a:t>
            </a:r>
          </a:p>
        </p:txBody>
      </p:sp>
      <p:sp>
        <p:nvSpPr>
          <p:cNvPr id="3" name="Espace réservé du numéro de diapositive 2">
            <a:extLst>
              <a:ext uri="{FF2B5EF4-FFF2-40B4-BE49-F238E27FC236}">
                <a16:creationId xmlns:a16="http://schemas.microsoft.com/office/drawing/2014/main" id="{C1EF9B9D-E522-33BE-C857-7669D6F3D938}"/>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29</a:t>
            </a:fld>
            <a:endParaRPr lang="fr-CA">
              <a:solidFill>
                <a:srgbClr val="FFFFFF"/>
              </a:solidFill>
            </a:endParaRPr>
          </a:p>
        </p:txBody>
      </p:sp>
      <p:sp>
        <p:nvSpPr>
          <p:cNvPr id="4" name="Espace réservé du contenu 3">
            <a:extLst>
              <a:ext uri="{FF2B5EF4-FFF2-40B4-BE49-F238E27FC236}">
                <a16:creationId xmlns:a16="http://schemas.microsoft.com/office/drawing/2014/main" id="{755CCCC7-3B6D-A81C-3613-A7D234C68CC2}"/>
              </a:ext>
            </a:extLst>
          </p:cNvPr>
          <p:cNvSpPr>
            <a:spLocks noGrp="1"/>
          </p:cNvSpPr>
          <p:nvPr>
            <p:ph sz="quarter" idx="1"/>
          </p:nvPr>
        </p:nvSpPr>
        <p:spPr/>
        <p:txBody>
          <a:bodyPr>
            <a:normAutofit fontScale="92500" lnSpcReduction="10000"/>
          </a:bodyPr>
          <a:lstStyle/>
          <a:p>
            <a:r>
              <a:rPr lang="fr-CA" dirty="0"/>
              <a:t>Possession d’un dispositif permettant l’utilisation non autorisée d’un ordinateur ou la commission d’un méfait</a:t>
            </a:r>
          </a:p>
          <a:p>
            <a:pPr>
              <a:buFont typeface="Arial" panose="020B0604020202020204" pitchFamily="34" charset="0"/>
              <a:buChar char="•"/>
            </a:pPr>
            <a:r>
              <a:rPr lang="fr-CA" b="1" dirty="0"/>
              <a:t>342.2</a:t>
            </a:r>
            <a:r>
              <a:rPr lang="fr-CA" dirty="0"/>
              <a:t> (1) Quiconque, sans excuse légitime, </a:t>
            </a:r>
            <a:r>
              <a:rPr lang="fr-CA" b="1" dirty="0"/>
              <a:t>produit, a en sa possession, vend ou offre en vente, importe, obtient en vue de l’utiliser, écoule ou rend accessible un dispositif conçu ou adapté principalement pour commettre une infraction</a:t>
            </a:r>
            <a:r>
              <a:rPr lang="fr-CA" dirty="0"/>
              <a:t> prévue aux articles 342.1 ou 430, sachant que le dispositif a été utilisé pour commettre une telle infraction ou est destiné à cette fin, est coupable :</a:t>
            </a:r>
          </a:p>
          <a:p>
            <a:pPr lvl="1"/>
            <a:r>
              <a:rPr lang="fr-CA" dirty="0"/>
              <a:t>Etc.</a:t>
            </a:r>
          </a:p>
        </p:txBody>
      </p:sp>
    </p:spTree>
    <p:extLst>
      <p:ext uri="{BB962C8B-B14F-4D97-AF65-F5344CB8AC3E}">
        <p14:creationId xmlns:p14="http://schemas.microsoft.com/office/powerpoint/2010/main" val="62455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Comment caractériser les infractions informatiques?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a:t>
            </a:fld>
            <a:endParaRPr lang="fr-CA">
              <a:solidFill>
                <a:srgbClr val="FFFFFF"/>
              </a:solidFill>
            </a:endParaRPr>
          </a:p>
        </p:txBody>
      </p:sp>
      <p:sp>
        <p:nvSpPr>
          <p:cNvPr id="4" name="Espace réservé du contenu 3"/>
          <p:cNvSpPr>
            <a:spLocks noGrp="1"/>
          </p:cNvSpPr>
          <p:nvPr>
            <p:ph sz="quarter" idx="1"/>
          </p:nvPr>
        </p:nvSpPr>
        <p:spPr/>
        <p:txBody>
          <a:bodyPr>
            <a:normAutofit fontScale="85000" lnSpcReduction="20000"/>
          </a:bodyPr>
          <a:lstStyle/>
          <a:p>
            <a:r>
              <a:rPr lang="fr-CA" dirty="0"/>
              <a:t>Les infractions commises utilisant des moyens informatiques?</a:t>
            </a:r>
          </a:p>
          <a:p>
            <a:r>
              <a:rPr lang="fr-CA" dirty="0"/>
              <a:t>Frapper quelqu’un avec un ordinateur est une infraction informatique?</a:t>
            </a:r>
          </a:p>
          <a:p>
            <a:pPr lvl="1"/>
            <a:r>
              <a:rPr lang="fr-CA" dirty="0"/>
              <a:t>Non, car on a utilisé l’ordi comme un bric ou un objet quelconque</a:t>
            </a:r>
          </a:p>
          <a:p>
            <a:r>
              <a:rPr lang="fr-CA" dirty="0"/>
              <a:t>Voler un ordi? </a:t>
            </a:r>
          </a:p>
          <a:p>
            <a:pPr lvl="1"/>
            <a:r>
              <a:rPr lang="fr-CA" dirty="0"/>
              <a:t>Si on vole un ordi comme un objet quelconque, non</a:t>
            </a:r>
          </a:p>
          <a:p>
            <a:pPr lvl="1"/>
            <a:r>
              <a:rPr lang="fr-CA" dirty="0"/>
              <a:t>Mais si on le vole pour l’utiliser, il y a des infractions pour ça</a:t>
            </a:r>
          </a:p>
          <a:p>
            <a:r>
              <a:rPr lang="fr-CA" dirty="0"/>
              <a:t>Diffamer sur un site web est un crime informatique?</a:t>
            </a:r>
          </a:p>
          <a:p>
            <a:pPr lvl="1"/>
            <a:r>
              <a:rPr lang="fr-CA" dirty="0"/>
              <a:t>Oui, mais l’ordi n’a probablement pas joué un rôle particulier dans le crime</a:t>
            </a:r>
          </a:p>
          <a:p>
            <a:pPr lvl="2"/>
            <a:r>
              <a:rPr lang="fr-CA" dirty="0"/>
              <a:t>C’est comme avoir diffamé sur un journal ou semblable</a:t>
            </a:r>
          </a:p>
          <a:p>
            <a:pPr lvl="2"/>
            <a:r>
              <a:rPr lang="fr-CA" dirty="0"/>
              <a:t>La diffamation ‘informatique’ n’est pas considérée comme un crime particulier au Canada et probablement dans la plupart des pays</a:t>
            </a:r>
          </a:p>
          <a:p>
            <a:endParaRPr lang="fr-CA" dirty="0"/>
          </a:p>
        </p:txBody>
      </p:sp>
    </p:spTree>
    <p:extLst>
      <p:ext uri="{BB962C8B-B14F-4D97-AF65-F5344CB8AC3E}">
        <p14:creationId xmlns:p14="http://schemas.microsoft.com/office/powerpoint/2010/main" val="389924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a:t>Catégories visant </a:t>
            </a:r>
            <a:r>
              <a:rPr lang="fr-CA" noProof="0" dirty="0"/>
              <a:t>l’équipement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30</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1.1: Accès non-autorisé</a:t>
            </a:r>
          </a:p>
          <a:p>
            <a:r>
              <a:rPr lang="fr-CA" noProof="0" dirty="0"/>
              <a:t>1.2: Abus d’équipement et Maliciels</a:t>
            </a:r>
          </a:p>
          <a:p>
            <a:r>
              <a:rPr lang="fr-CA" noProof="0" dirty="0"/>
              <a:t>1.3: Déni de service</a:t>
            </a:r>
          </a:p>
        </p:txBody>
      </p:sp>
    </p:spTree>
    <p:extLst>
      <p:ext uri="{BB962C8B-B14F-4D97-AF65-F5344CB8AC3E}">
        <p14:creationId xmlns:p14="http://schemas.microsoft.com/office/powerpoint/2010/main" val="1543999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1.1: Accès non autorisé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31</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Peut être obtenu de différentes manières</a:t>
            </a:r>
          </a:p>
          <a:p>
            <a:pPr lvl="1"/>
            <a:r>
              <a:rPr lang="fr-CA" noProof="0" dirty="0"/>
              <a:t>Accéder à un ordi insuffisamment protégé</a:t>
            </a:r>
          </a:p>
          <a:p>
            <a:pPr lvl="2"/>
            <a:r>
              <a:rPr lang="fr-CA" noProof="0" dirty="0"/>
              <a:t>Essayer toutes les portes (port scanning)</a:t>
            </a:r>
          </a:p>
          <a:p>
            <a:pPr lvl="1"/>
            <a:r>
              <a:rPr lang="fr-CA" noProof="0" dirty="0"/>
              <a:t>Utiliser un mot de passe d’autres</a:t>
            </a:r>
          </a:p>
          <a:p>
            <a:pPr lvl="1"/>
            <a:r>
              <a:rPr lang="fr-CA" noProof="0" dirty="0"/>
              <a:t>Obtenir droits d’administration</a:t>
            </a:r>
          </a:p>
        </p:txBody>
      </p:sp>
    </p:spTree>
    <p:extLst>
      <p:ext uri="{BB962C8B-B14F-4D97-AF65-F5344CB8AC3E}">
        <p14:creationId xmlns:p14="http://schemas.microsoft.com/office/powerpoint/2010/main" val="82542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Buts de l’accès non autorisé</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32</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noProof="0" dirty="0"/>
              <a:t>Simplement, pour utiliser un ordi</a:t>
            </a:r>
          </a:p>
          <a:p>
            <a:r>
              <a:rPr lang="fr-CA" dirty="0"/>
              <a:t>Pour le contrôler à fins malicieux</a:t>
            </a:r>
          </a:p>
          <a:p>
            <a:pPr lvl="1"/>
            <a:r>
              <a:rPr lang="fr-CA" dirty="0"/>
              <a:t>Le responsable peut cacher ses propres activités les exécutant dans un autre ordi ou réseau </a:t>
            </a:r>
          </a:p>
          <a:p>
            <a:pPr lvl="1"/>
            <a:r>
              <a:rPr lang="fr-CA" dirty="0"/>
              <a:t>L’exploration des portes (port scanning) a été considéré être un accès non-autorisé</a:t>
            </a:r>
          </a:p>
          <a:p>
            <a:r>
              <a:rPr lang="fr-CA" noProof="0" dirty="0"/>
              <a:t>Ou pour des atteintes vers les données</a:t>
            </a:r>
          </a:p>
          <a:p>
            <a:r>
              <a:rPr lang="fr-CA" dirty="0"/>
              <a:t>Sabotage d’une entreprise</a:t>
            </a:r>
          </a:p>
          <a:p>
            <a:endParaRPr lang="fr-CA" dirty="0"/>
          </a:p>
          <a:p>
            <a:r>
              <a:rPr lang="fr-CA" b="1" dirty="0"/>
              <a:t>Cumul</a:t>
            </a:r>
            <a:r>
              <a:rPr lang="fr-CA" dirty="0"/>
              <a:t> avec crimes à discuter plus tard</a:t>
            </a:r>
          </a:p>
          <a:p>
            <a:endParaRPr lang="fr-CA" noProof="0" dirty="0"/>
          </a:p>
        </p:txBody>
      </p:sp>
    </p:spTree>
    <p:extLst>
      <p:ext uri="{BB962C8B-B14F-4D97-AF65-F5344CB8AC3E}">
        <p14:creationId xmlns:p14="http://schemas.microsoft.com/office/powerpoint/2010/main" val="3477788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Utiliser un ordinateur ou réseau</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33</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noProof="0" dirty="0"/>
              <a:t>Obtenir utilisation gratuite de:</a:t>
            </a:r>
          </a:p>
          <a:p>
            <a:pPr lvl="1"/>
            <a:r>
              <a:rPr lang="fr-CA" noProof="0" dirty="0"/>
              <a:t>Un ordi puissant</a:t>
            </a:r>
          </a:p>
          <a:p>
            <a:pPr lvl="1"/>
            <a:r>
              <a:rPr lang="fr-CA" noProof="0" dirty="0"/>
              <a:t>Un ordi à travers lequel on peut arriver à des autres ordis, ou à des bases de données ou des autres services</a:t>
            </a:r>
          </a:p>
          <a:p>
            <a:pPr lvl="1"/>
            <a:r>
              <a:rPr lang="fr-CA" noProof="0" dirty="0"/>
              <a:t>Un réseau (p.ex. </a:t>
            </a:r>
            <a:r>
              <a:rPr lang="fr-CA" noProof="0" dirty="0" err="1"/>
              <a:t>WiFi</a:t>
            </a:r>
            <a:r>
              <a:rPr lang="fr-CA" noProof="0" dirty="0"/>
              <a:t>)</a:t>
            </a:r>
          </a:p>
          <a:p>
            <a:pPr lvl="1"/>
            <a:r>
              <a:rPr lang="fr-CA" noProof="0" dirty="0"/>
              <a:t>Si le propriétaire a laissé son système volontairement ouvert, l’intrus peut se défendre disant qu’il jouait seulement</a:t>
            </a:r>
          </a:p>
          <a:p>
            <a:pPr lvl="2"/>
            <a:r>
              <a:rPr lang="fr-CA" noProof="0" dirty="0"/>
              <a:t>Pas d’intention criminelle</a:t>
            </a:r>
          </a:p>
        </p:txBody>
      </p:sp>
    </p:spTree>
    <p:extLst>
      <p:ext uri="{BB962C8B-B14F-4D97-AF65-F5344CB8AC3E}">
        <p14:creationId xmlns:p14="http://schemas.microsoft.com/office/powerpoint/2010/main" val="1200110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1.2 Abus d’équipement et Maliciels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34</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Ce type d’infraction vise les actes d’usagers malveillants qui saisissent le contrôle d’équipements informatiques, programmes ou données dans le but de commettre des autres infractions</a:t>
            </a:r>
          </a:p>
          <a:p>
            <a:pPr lvl="1"/>
            <a:r>
              <a:rPr lang="fr-CA" dirty="0"/>
              <a:t>Incluant non seulement les ordinateurs, mais aussi les programmes, les mots de passe, etc. </a:t>
            </a:r>
          </a:p>
          <a:p>
            <a:r>
              <a:rPr lang="fr-CA" dirty="0"/>
              <a:t>Nous avons parlé de virus et vers, bots …: leur installation non-autorisée constitue un abus d’ordinateur</a:t>
            </a:r>
          </a:p>
          <a:p>
            <a:pPr lvl="1"/>
            <a:endParaRPr lang="fr-CA" dirty="0"/>
          </a:p>
          <a:p>
            <a:endParaRPr lang="fr-CA" dirty="0"/>
          </a:p>
        </p:txBody>
      </p:sp>
    </p:spTree>
    <p:extLst>
      <p:ext uri="{BB962C8B-B14F-4D97-AF65-F5344CB8AC3E}">
        <p14:creationId xmlns:p14="http://schemas.microsoft.com/office/powerpoint/2010/main" val="2930126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dirty="0"/>
              <a:t>Pour endommager de l’équipement relié</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35</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 ver </a:t>
            </a:r>
            <a:r>
              <a:rPr lang="fr-CA" dirty="0" err="1"/>
              <a:t>Stuxnet</a:t>
            </a:r>
            <a:r>
              <a:rPr lang="fr-CA" dirty="0"/>
              <a:t> (2005-2010) fut utilisé pour endommager les centrifuges de raffinement de l’uranium de l’Iran</a:t>
            </a:r>
          </a:p>
          <a:p>
            <a:r>
              <a:rPr lang="fr-CA" dirty="0"/>
              <a:t>Il a été un ver ciblé: il utilisait Windows mais la version utilisée contre l’Iran affectait seulement des contrôleurs d’un type spécifique</a:t>
            </a:r>
          </a:p>
          <a:p>
            <a:pPr lvl="1"/>
            <a:r>
              <a:rPr lang="fr-CA" dirty="0"/>
              <a:t>Bien que d’autres ordis aient été affectés, les seuls dégâts substantiels furent contre lesdites centrifuges</a:t>
            </a:r>
          </a:p>
        </p:txBody>
      </p:sp>
    </p:spTree>
    <p:extLst>
      <p:ext uri="{BB962C8B-B14F-4D97-AF65-F5344CB8AC3E}">
        <p14:creationId xmlns:p14="http://schemas.microsoft.com/office/powerpoint/2010/main" val="3220672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Utilisation non autorisée d’ordi, </a:t>
            </a:r>
            <a:r>
              <a:rPr lang="fr-CA" sz="2000" dirty="0"/>
              <a:t>mots de passe …</a:t>
            </a:r>
            <a:endParaRPr lang="fr-CA" dirty="0"/>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36</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b="1" dirty="0"/>
              <a:t>342.1</a:t>
            </a:r>
            <a:r>
              <a:rPr lang="fr-CA" dirty="0"/>
              <a:t> </a:t>
            </a:r>
            <a:r>
              <a:rPr lang="fr-CA" b="1" dirty="0"/>
              <a:t>(1)</a:t>
            </a:r>
            <a:r>
              <a:rPr lang="fr-CA" dirty="0"/>
              <a:t> Est coupable d’un acte criminel et passible d’un emprisonnement maximal de dix ans ou d’une infraction punissable sur déclaration de culpabilité par procédure sommaire, quiconque, </a:t>
            </a:r>
            <a:r>
              <a:rPr lang="fr-CA" i="1" dirty="0"/>
              <a:t>frauduleusement et sans apparence de droit</a:t>
            </a:r>
            <a:r>
              <a:rPr lang="fr-CA" dirty="0"/>
              <a:t> :</a:t>
            </a:r>
          </a:p>
          <a:p>
            <a:pPr lvl="1"/>
            <a:r>
              <a:rPr lang="fr-CA" b="1" dirty="0"/>
              <a:t>a)</a:t>
            </a:r>
            <a:r>
              <a:rPr lang="fr-CA" dirty="0"/>
              <a:t> directement ou indirectement, </a:t>
            </a:r>
            <a:r>
              <a:rPr lang="fr-CA" i="1" dirty="0">
                <a:solidFill>
                  <a:srgbClr val="FF0000"/>
                </a:solidFill>
              </a:rPr>
              <a:t>obtient des services d’ordinateur</a:t>
            </a:r>
            <a:r>
              <a:rPr lang="fr-CA" dirty="0"/>
              <a:t>;</a:t>
            </a:r>
          </a:p>
          <a:p>
            <a:pPr lvl="1"/>
            <a:r>
              <a:rPr lang="fr-CA" b="1" dirty="0"/>
              <a:t>b)</a:t>
            </a:r>
            <a:r>
              <a:rPr lang="fr-CA" dirty="0"/>
              <a:t> au moyen d’un dispositif électromagnétique, acoustique, mécanique ou autre, directement ou indirectement, </a:t>
            </a:r>
            <a:r>
              <a:rPr lang="fr-CA" i="1" dirty="0">
                <a:solidFill>
                  <a:srgbClr val="FF0000"/>
                </a:solidFill>
              </a:rPr>
              <a:t>intercepte ou fait intercepter toute fonction d’un ordinateur</a:t>
            </a:r>
            <a:r>
              <a:rPr lang="fr-CA" i="1" dirty="0"/>
              <a:t>;</a:t>
            </a:r>
          </a:p>
          <a:p>
            <a:pPr lvl="1"/>
            <a:r>
              <a:rPr lang="fr-CA" b="1" dirty="0"/>
              <a:t>c)</a:t>
            </a:r>
            <a:r>
              <a:rPr lang="fr-CA" dirty="0"/>
              <a:t> directement ou indirectement, </a:t>
            </a:r>
            <a:r>
              <a:rPr lang="fr-CA" i="1" dirty="0">
                <a:solidFill>
                  <a:srgbClr val="FF0000"/>
                </a:solidFill>
              </a:rPr>
              <a:t>utilise ou fait utiliser un ordinateur dans l’intention de commettre une infraction</a:t>
            </a:r>
            <a:r>
              <a:rPr lang="fr-CA" dirty="0">
                <a:solidFill>
                  <a:srgbClr val="FF0000"/>
                </a:solidFill>
              </a:rPr>
              <a:t> </a:t>
            </a:r>
            <a:r>
              <a:rPr lang="fr-CA" dirty="0"/>
              <a:t>prévue aux alinéas a) ou b) ou à l’article 430 concernant des données informatiques ou un ordinateur;</a:t>
            </a:r>
          </a:p>
          <a:p>
            <a:pPr lvl="1"/>
            <a:r>
              <a:rPr lang="fr-CA" b="1" dirty="0"/>
              <a:t>d)</a:t>
            </a:r>
            <a:r>
              <a:rPr lang="fr-CA" dirty="0"/>
              <a:t> </a:t>
            </a:r>
            <a:r>
              <a:rPr lang="fr-CA" dirty="0">
                <a:solidFill>
                  <a:srgbClr val="FF0000"/>
                </a:solidFill>
              </a:rPr>
              <a:t>a </a:t>
            </a:r>
            <a:r>
              <a:rPr lang="fr-CA" i="1" dirty="0">
                <a:solidFill>
                  <a:srgbClr val="FF0000"/>
                </a:solidFill>
              </a:rPr>
              <a:t>en sa possession ou utilise un mot de passe d’ordinateur </a:t>
            </a:r>
            <a:r>
              <a:rPr lang="fr-CA" i="1" dirty="0"/>
              <a:t>qui permettrait la perpétration des infractions prévues aux alinéas a), b) ou c), ou en fait le </a:t>
            </a:r>
            <a:r>
              <a:rPr lang="fr-CA" i="1" dirty="0">
                <a:solidFill>
                  <a:srgbClr val="FF0000"/>
                </a:solidFill>
              </a:rPr>
              <a:t>trafic ou permet </a:t>
            </a:r>
            <a:r>
              <a:rPr lang="fr-CA" i="1" dirty="0"/>
              <a:t>à une autre personne de l’utiliser.</a:t>
            </a:r>
          </a:p>
          <a:p>
            <a:endParaRPr lang="fr-CA" dirty="0"/>
          </a:p>
        </p:txBody>
      </p:sp>
    </p:spTree>
    <p:extLst>
      <p:ext uri="{BB962C8B-B14F-4D97-AF65-F5344CB8AC3E}">
        <p14:creationId xmlns:p14="http://schemas.microsoft.com/office/powerpoint/2010/main" val="522768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348A9-CFDA-4799-7A00-D69F41A984E4}"/>
              </a:ext>
            </a:extLst>
          </p:cNvPr>
          <p:cNvSpPr>
            <a:spLocks noGrp="1"/>
          </p:cNvSpPr>
          <p:nvPr>
            <p:ph type="title"/>
          </p:nvPr>
        </p:nvSpPr>
        <p:spPr/>
        <p:txBody>
          <a:bodyPr/>
          <a:lstStyle/>
          <a:p>
            <a:r>
              <a:rPr lang="fr-CA" dirty="0"/>
              <a:t>Autorisation et droit </a:t>
            </a:r>
          </a:p>
        </p:txBody>
      </p:sp>
      <p:sp>
        <p:nvSpPr>
          <p:cNvPr id="3" name="Espace réservé du numéro de diapositive 2">
            <a:extLst>
              <a:ext uri="{FF2B5EF4-FFF2-40B4-BE49-F238E27FC236}">
                <a16:creationId xmlns:a16="http://schemas.microsoft.com/office/drawing/2014/main" id="{41FCA469-A1C0-09DD-E4C5-A461760319CD}"/>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37</a:t>
            </a:fld>
            <a:endParaRPr lang="fr-CA">
              <a:solidFill>
                <a:srgbClr val="FFFFFF"/>
              </a:solidFill>
            </a:endParaRPr>
          </a:p>
        </p:txBody>
      </p:sp>
      <p:sp>
        <p:nvSpPr>
          <p:cNvPr id="4" name="Espace réservé du contenu 3">
            <a:extLst>
              <a:ext uri="{FF2B5EF4-FFF2-40B4-BE49-F238E27FC236}">
                <a16:creationId xmlns:a16="http://schemas.microsoft.com/office/drawing/2014/main" id="{FD203790-DE5D-772D-DDDD-D406EE9879AD}"/>
              </a:ext>
            </a:extLst>
          </p:cNvPr>
          <p:cNvSpPr>
            <a:spLocks noGrp="1"/>
          </p:cNvSpPr>
          <p:nvPr>
            <p:ph sz="quarter" idx="1"/>
          </p:nvPr>
        </p:nvSpPr>
        <p:spPr/>
        <p:txBody>
          <a:bodyPr>
            <a:normAutofit fontScale="92500"/>
          </a:bodyPr>
          <a:lstStyle/>
          <a:p>
            <a:r>
              <a:rPr lang="fr-CA" i="1" dirty="0"/>
              <a:t>frauduleusement et sans apparence de droit</a:t>
            </a:r>
            <a:r>
              <a:rPr lang="fr-CA" dirty="0"/>
              <a:t> </a:t>
            </a:r>
          </a:p>
          <a:p>
            <a:pPr lvl="1"/>
            <a:r>
              <a:rPr lang="fr-CA" dirty="0"/>
              <a:t>Cette phrase implique manque d’autorisation et abus</a:t>
            </a:r>
          </a:p>
          <a:p>
            <a:pPr lvl="1"/>
            <a:r>
              <a:rPr lang="fr-CA" dirty="0"/>
              <a:t>Ces aspects sont difficiles à identifier de manière générale et dépendent du contexte dans lequel les actes ont été commis:</a:t>
            </a:r>
          </a:p>
          <a:p>
            <a:pPr lvl="2"/>
            <a:r>
              <a:rPr lang="fr-CA" dirty="0"/>
              <a:t>Un policier qui a l’autorisation à accéder à une base de données pour ses fonctions ne pourrait pas y accéder pour aider un ami</a:t>
            </a:r>
          </a:p>
          <a:p>
            <a:pPr lvl="2"/>
            <a:r>
              <a:rPr lang="fr-CA" dirty="0"/>
              <a:t>Un employé est autorisé un jour, il transfère les données dans son compte et les utilise le jour après </a:t>
            </a:r>
            <a:r>
              <a:rPr lang="fr-CA" dirty="0" err="1"/>
              <a:t>quan</a:t>
            </a:r>
            <a:r>
              <a:rPr lang="fr-CA" dirty="0"/>
              <a:t> il n’est pas autorisé</a:t>
            </a:r>
          </a:p>
          <a:p>
            <a:pPr lvl="1"/>
            <a:r>
              <a:rPr lang="fr-CA" dirty="0"/>
              <a:t>Longue discussion dans le livre de Clough</a:t>
            </a:r>
          </a:p>
          <a:p>
            <a:pPr lvl="1"/>
            <a:endParaRPr lang="fr-CA" dirty="0"/>
          </a:p>
        </p:txBody>
      </p:sp>
    </p:spTree>
    <p:extLst>
      <p:ext uri="{BB962C8B-B14F-4D97-AF65-F5344CB8AC3E}">
        <p14:creationId xmlns:p14="http://schemas.microsoft.com/office/powerpoint/2010/main" val="8386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89B5C-A323-4A97-AD1E-4FAB705D0CD2}"/>
              </a:ext>
            </a:extLst>
          </p:cNvPr>
          <p:cNvSpPr>
            <a:spLocks noGrp="1"/>
          </p:cNvSpPr>
          <p:nvPr>
            <p:ph type="title"/>
          </p:nvPr>
        </p:nvSpPr>
        <p:spPr/>
        <p:txBody>
          <a:bodyPr/>
          <a:lstStyle/>
          <a:p>
            <a:r>
              <a:rPr lang="fr-CA" dirty="0"/>
              <a:t>Tests de pénétration, port scanning</a:t>
            </a:r>
          </a:p>
        </p:txBody>
      </p:sp>
      <p:sp>
        <p:nvSpPr>
          <p:cNvPr id="3" name="Espace réservé du numéro de diapositive 2">
            <a:extLst>
              <a:ext uri="{FF2B5EF4-FFF2-40B4-BE49-F238E27FC236}">
                <a16:creationId xmlns:a16="http://schemas.microsoft.com/office/drawing/2014/main" id="{06126DC5-28FE-4629-A977-DA8F8714824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38</a:t>
            </a:fld>
            <a:endParaRPr lang="fr-CA">
              <a:solidFill>
                <a:srgbClr val="FFFFFF"/>
              </a:solidFill>
            </a:endParaRPr>
          </a:p>
        </p:txBody>
      </p:sp>
      <p:sp>
        <p:nvSpPr>
          <p:cNvPr id="4" name="Espace réservé du contenu 3">
            <a:extLst>
              <a:ext uri="{FF2B5EF4-FFF2-40B4-BE49-F238E27FC236}">
                <a16:creationId xmlns:a16="http://schemas.microsoft.com/office/drawing/2014/main" id="{5A4EAC31-2FB1-41D1-8907-0BFE67AE5CE3}"/>
              </a:ext>
            </a:extLst>
          </p:cNvPr>
          <p:cNvSpPr>
            <a:spLocks noGrp="1"/>
          </p:cNvSpPr>
          <p:nvPr>
            <p:ph sz="quarter" idx="1"/>
          </p:nvPr>
        </p:nvSpPr>
        <p:spPr/>
        <p:txBody>
          <a:bodyPr/>
          <a:lstStyle/>
          <a:p>
            <a:r>
              <a:rPr lang="fr-CA" dirty="0"/>
              <a:t>342(1) a) a été interprété dans le sens que ces activités sont défendues</a:t>
            </a:r>
          </a:p>
          <a:p>
            <a:pPr lvl="1"/>
            <a:r>
              <a:rPr lang="fr-CA" dirty="0"/>
              <a:t>Elles sont effectuées utilisant des services d’ordinateur</a:t>
            </a:r>
          </a:p>
          <a:p>
            <a:pPr lvl="1"/>
            <a:r>
              <a:rPr lang="fr-CA" dirty="0"/>
              <a:t>Différentes opinions dans:</a:t>
            </a:r>
            <a:endParaRPr lang="fr-CA" dirty="0">
              <a:hlinkClick r:id="rId2"/>
            </a:endParaRPr>
          </a:p>
          <a:p>
            <a:pPr lvl="2"/>
            <a:r>
              <a:rPr lang="fr-CA" dirty="0">
                <a:hlinkClick r:id="rId2"/>
              </a:rPr>
              <a:t>https://nmap.org/book/legal-issues.html</a:t>
            </a:r>
            <a:endParaRPr lang="fr-CA" dirty="0"/>
          </a:p>
        </p:txBody>
      </p:sp>
    </p:spTree>
    <p:extLst>
      <p:ext uri="{BB962C8B-B14F-4D97-AF65-F5344CB8AC3E}">
        <p14:creationId xmlns:p14="http://schemas.microsoft.com/office/powerpoint/2010/main" val="2596353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1.3 Déni de service (Denial of Service)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39</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noProof="0" dirty="0"/>
              <a:t>Une forme d’harcèlement qui rend un ordi (p.ex. un serveur) ou un réseau entier inopérant</a:t>
            </a:r>
          </a:p>
          <a:p>
            <a:pPr lvl="1"/>
            <a:r>
              <a:rPr lang="fr-CA" noProof="0" dirty="0"/>
              <a:t>Ex. non-informatique: Un magasin reçoit un grand nombre de clients, mais pour la plupart ils ne sont pas intéressés à acheter, ils occupent les employés avec toutes sortes de question pour lui faire perdre du temps … </a:t>
            </a:r>
          </a:p>
          <a:p>
            <a:r>
              <a:rPr lang="fr-CA" noProof="0" dirty="0"/>
              <a:t>Un serveur pourrait être objet d’un grand nombre de requêtes ou même d’un petit nombre, mais de types qui lui créent beaucoup de travail</a:t>
            </a:r>
          </a:p>
          <a:p>
            <a:pPr lvl="1"/>
            <a:r>
              <a:rPr lang="fr-CA" noProof="0" dirty="0"/>
              <a:t>P.ex. des données de longueur non-supportée par le serveur</a:t>
            </a:r>
          </a:p>
          <a:p>
            <a:r>
              <a:rPr lang="fr-CA" noProof="0" dirty="0"/>
              <a:t>Un botnet pourrait être responsable</a:t>
            </a:r>
          </a:p>
          <a:p>
            <a:pPr lvl="1"/>
            <a:r>
              <a:rPr lang="fr-CA" noProof="0" dirty="0"/>
              <a:t>Dans ce deuxième cas, on parle de ‘déni de service distribué’ ou ‘</a:t>
            </a:r>
            <a:r>
              <a:rPr lang="fr-CA" noProof="0" dirty="0" err="1"/>
              <a:t>distributed</a:t>
            </a:r>
            <a:r>
              <a:rPr lang="fr-CA" noProof="0" dirty="0"/>
              <a:t> </a:t>
            </a:r>
            <a:r>
              <a:rPr lang="fr-CA" noProof="0" dirty="0" err="1"/>
              <a:t>denial</a:t>
            </a:r>
            <a:r>
              <a:rPr lang="fr-CA" noProof="0" dirty="0"/>
              <a:t> of service’ </a:t>
            </a:r>
            <a:r>
              <a:rPr lang="fr-CA" noProof="0" dirty="0" err="1"/>
              <a:t>DDoS</a:t>
            </a:r>
            <a:endParaRPr lang="fr-CA" noProof="0" dirty="0"/>
          </a:p>
          <a:p>
            <a:pPr lvl="1"/>
            <a:r>
              <a:rPr lang="fr-CA" noProof="0" dirty="0"/>
              <a:t>Exemple: utilisant des bots on envoie à un serveur des millions de requêtes par seconde, jusqu’à des </a:t>
            </a:r>
            <a:r>
              <a:rPr lang="fr-CA" noProof="0" dirty="0" err="1"/>
              <a:t>terabits</a:t>
            </a:r>
            <a:r>
              <a:rPr lang="fr-CA" noProof="0" dirty="0"/>
              <a:t> par seconde</a:t>
            </a:r>
          </a:p>
          <a:p>
            <a:pPr lvl="1"/>
            <a:endParaRPr lang="fr-CA" noProof="0" dirty="0"/>
          </a:p>
          <a:p>
            <a:pPr marL="0" indent="0">
              <a:buNone/>
            </a:pPr>
            <a:endParaRPr lang="fr-CA" noProof="0" dirty="0"/>
          </a:p>
        </p:txBody>
      </p:sp>
    </p:spTree>
    <p:extLst>
      <p:ext uri="{BB962C8B-B14F-4D97-AF65-F5344CB8AC3E}">
        <p14:creationId xmlns:p14="http://schemas.microsoft.com/office/powerpoint/2010/main" val="10333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dirty="0"/>
              <a:t>Infractions informatiques spécifiques et non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Quelques infractions informatiques ne peuvent exister que dans le domaine informatique</a:t>
            </a:r>
          </a:p>
          <a:p>
            <a:pPr lvl="1"/>
            <a:r>
              <a:rPr lang="fr-CA" dirty="0"/>
              <a:t>P.ex. pourriel</a:t>
            </a:r>
          </a:p>
          <a:p>
            <a:r>
              <a:rPr lang="fr-CA" dirty="0"/>
              <a:t>D’autres sont des infractions qui peuvent utiliser l’informatique ou non </a:t>
            </a:r>
          </a:p>
          <a:p>
            <a:pPr lvl="1"/>
            <a:r>
              <a:rPr lang="fr-CA" dirty="0"/>
              <a:t>On peut donc avoir ou non des lois spéciales pour le cas informatique</a:t>
            </a:r>
          </a:p>
          <a:p>
            <a:pPr lvl="2"/>
            <a:r>
              <a:rPr lang="fr-CA" dirty="0"/>
              <a:t>P. ex. diffamation dans site web</a:t>
            </a:r>
          </a:p>
        </p:txBody>
      </p:sp>
    </p:spTree>
    <p:extLst>
      <p:ext uri="{BB962C8B-B14F-4D97-AF65-F5344CB8AC3E}">
        <p14:creationId xmlns:p14="http://schemas.microsoft.com/office/powerpoint/2010/main" val="552256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Une variante: dégradation de service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40</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Dans ce cas, l’attaque se contente d’affaiblir permanemment un serveur ou un réseau</a:t>
            </a:r>
          </a:p>
          <a:p>
            <a:r>
              <a:rPr lang="fr-CA" noProof="0" dirty="0"/>
              <a:t>L’attaque est beaucoup moins intense mais la victime est attaquée de manière continue sur une longue période</a:t>
            </a:r>
          </a:p>
          <a:p>
            <a:pPr lvl="1"/>
            <a:r>
              <a:rPr lang="fr-CA" dirty="0"/>
              <a:t>Possiblement sans comprendre ce qui se passe</a:t>
            </a:r>
            <a:endParaRPr lang="fr-CA" noProof="0" dirty="0"/>
          </a:p>
        </p:txBody>
      </p:sp>
    </p:spTree>
    <p:extLst>
      <p:ext uri="{BB962C8B-B14F-4D97-AF65-F5344CB8AC3E}">
        <p14:creationId xmlns:p14="http://schemas.microsoft.com/office/powerpoint/2010/main" val="38649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41</a:t>
            </a:fld>
            <a:endParaRPr lang="fr-CA">
              <a:solidFill>
                <a:srgbClr val="FFFFFF"/>
              </a:solidFill>
            </a:endParaRPr>
          </a:p>
        </p:txBody>
      </p:sp>
      <p:sp>
        <p:nvSpPr>
          <p:cNvPr id="4" name="Espace réservé du contenu 3"/>
          <p:cNvSpPr>
            <a:spLocks noGrp="1"/>
          </p:cNvSpPr>
          <p:nvPr>
            <p:ph sz="quarter" idx="1"/>
          </p:nvPr>
        </p:nvSpPr>
        <p:spPr/>
        <p:txBody>
          <a:bodyPr>
            <a:normAutofit fontScale="85000" lnSpcReduction="20000"/>
          </a:bodyPr>
          <a:lstStyle/>
          <a:p>
            <a:endParaRPr lang="fr-CA" noProof="0" dirty="0"/>
          </a:p>
          <a:p>
            <a:r>
              <a:rPr lang="fr-CA" noProof="0" dirty="0"/>
              <a:t>En novembre 2016, un pays entier, le Libéria, a été victime du </a:t>
            </a:r>
            <a:r>
              <a:rPr lang="fr-CA" noProof="0" dirty="0" err="1"/>
              <a:t>botnet</a:t>
            </a:r>
            <a:r>
              <a:rPr lang="fr-CA" noProof="0" dirty="0"/>
              <a:t> Mirai, capable de générer des attaques de plus de 600Gbits/sec</a:t>
            </a:r>
          </a:p>
          <a:p>
            <a:pPr lvl="1"/>
            <a:r>
              <a:rPr lang="fr-CA" noProof="0" dirty="0"/>
              <a:t>Causant une paralyse des systèmes informatiques du pays</a:t>
            </a:r>
          </a:p>
          <a:p>
            <a:pPr lvl="1"/>
            <a:r>
              <a:rPr lang="fr-CA" noProof="0" dirty="0"/>
              <a:t>Ce même </a:t>
            </a:r>
            <a:r>
              <a:rPr lang="fr-CA" noProof="0" dirty="0" err="1"/>
              <a:t>botnet</a:t>
            </a:r>
            <a:r>
              <a:rPr lang="fr-CA" noProof="0" dirty="0"/>
              <a:t> a été utilisé dans autres occasions, voir: </a:t>
            </a:r>
          </a:p>
          <a:p>
            <a:r>
              <a:rPr lang="fr-CA" sz="2200" noProof="0" dirty="0">
                <a:hlinkClick r:id="rId2"/>
              </a:rPr>
              <a:t>http://www.lemondeinformatique.fr/actualites/lire-l-economie-du-liberia-mise-a-mal-par-le-malware-mirai-66434.html</a:t>
            </a:r>
            <a:endParaRPr lang="fr-CA" sz="2200" noProof="0" dirty="0"/>
          </a:p>
          <a:p>
            <a:r>
              <a:rPr lang="fr-CA" sz="2200" dirty="0">
                <a:hlinkClick r:id="rId3"/>
              </a:rPr>
              <a:t>https://krebsonsecurity.com/2017/01/who-is-anna-senpai-the-mirai-worm-author/</a:t>
            </a:r>
            <a:endParaRPr lang="fr-CA" sz="2200" dirty="0"/>
          </a:p>
          <a:p>
            <a:r>
              <a:rPr lang="fr-CA" noProof="0" dirty="0"/>
              <a:t>Ce deuxième article est particulièrement intéressant car il donne un exemple de raisonnements utilisés pour arriver aux responsables – sans aucune preuve définitive dans ce cas</a:t>
            </a:r>
          </a:p>
        </p:txBody>
      </p:sp>
      <p:sp>
        <p:nvSpPr>
          <p:cNvPr id="5" name="Titre 4"/>
          <p:cNvSpPr>
            <a:spLocks noGrp="1"/>
          </p:cNvSpPr>
          <p:nvPr>
            <p:ph type="title"/>
          </p:nvPr>
        </p:nvSpPr>
        <p:spPr>
          <a:xfrm>
            <a:off x="619420" y="296144"/>
            <a:ext cx="8153400" cy="990600"/>
          </a:xfrm>
        </p:spPr>
        <p:txBody>
          <a:bodyPr/>
          <a:lstStyle/>
          <a:p>
            <a:r>
              <a:rPr lang="fr-CA" dirty="0"/>
              <a:t>Un exemple impressionnant</a:t>
            </a:r>
          </a:p>
        </p:txBody>
      </p:sp>
      <p:pic>
        <p:nvPicPr>
          <p:cNvPr id="1028" name="Picture 4" descr="Location of Lib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674"/>
            <a:ext cx="2051720" cy="205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84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Pourquoi ce cas est important et grave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42</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Attaque créé essentiellement par une personne agissant avec des connaissances et moyens limités!</a:t>
            </a:r>
          </a:p>
          <a:p>
            <a:pPr lvl="1"/>
            <a:r>
              <a:rPr lang="fr-CA" dirty="0"/>
              <a:t>Des attaques semblables précédents (Estonie 2007) avaient été organisés probablement par </a:t>
            </a:r>
            <a:r>
              <a:rPr lang="fr-CA"/>
              <a:t>des pays (Russie?)</a:t>
            </a:r>
            <a:endParaRPr lang="fr-CA" dirty="0"/>
          </a:p>
          <a:p>
            <a:r>
              <a:rPr lang="fr-CA" dirty="0"/>
              <a:t>Pensez aux conséquences si une attaque semblable serait effectuée contre des infrastructures importantes, p.ex. Hydro Québec en Février</a:t>
            </a:r>
          </a:p>
          <a:p>
            <a:r>
              <a:rPr lang="fr-CA" dirty="0"/>
              <a:t>Aussi, l’attaque a été effectuée utilisant de l’équipement qui n’était pas protégé et ne sera pas protégés dans un futur prévisible</a:t>
            </a:r>
          </a:p>
          <a:p>
            <a:pPr lvl="1"/>
            <a:r>
              <a:rPr lang="fr-CA" dirty="0"/>
              <a:t>Notamment, ordinateurs embarqués dans appareils domestiques!</a:t>
            </a:r>
          </a:p>
        </p:txBody>
      </p:sp>
    </p:spTree>
    <p:extLst>
      <p:ext uri="{BB962C8B-B14F-4D97-AF65-F5344CB8AC3E}">
        <p14:creationId xmlns:p14="http://schemas.microsoft.com/office/powerpoint/2010/main" val="3932248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8B4B0-9C71-4EEC-B447-BF1D92C9CF39}"/>
              </a:ext>
            </a:extLst>
          </p:cNvPr>
          <p:cNvSpPr>
            <a:spLocks noGrp="1"/>
          </p:cNvSpPr>
          <p:nvPr>
            <p:ph type="title"/>
          </p:nvPr>
        </p:nvSpPr>
        <p:spPr/>
        <p:txBody>
          <a:bodyPr/>
          <a:lstStyle/>
          <a:p>
            <a:r>
              <a:rPr lang="fr-CA" dirty="0"/>
              <a:t>Remèdes</a:t>
            </a:r>
          </a:p>
        </p:txBody>
      </p:sp>
      <p:sp>
        <p:nvSpPr>
          <p:cNvPr id="3" name="Espace réservé du numéro de diapositive 2">
            <a:extLst>
              <a:ext uri="{FF2B5EF4-FFF2-40B4-BE49-F238E27FC236}">
                <a16:creationId xmlns:a16="http://schemas.microsoft.com/office/drawing/2014/main" id="{8BE8A7C5-D472-4C37-8966-7EC00D9EDA9D}"/>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43</a:t>
            </a:fld>
            <a:endParaRPr lang="fr-CA">
              <a:solidFill>
                <a:srgbClr val="FFFFFF"/>
              </a:solidFill>
            </a:endParaRPr>
          </a:p>
        </p:txBody>
      </p:sp>
      <p:sp>
        <p:nvSpPr>
          <p:cNvPr id="4" name="Espace réservé du contenu 3">
            <a:extLst>
              <a:ext uri="{FF2B5EF4-FFF2-40B4-BE49-F238E27FC236}">
                <a16:creationId xmlns:a16="http://schemas.microsoft.com/office/drawing/2014/main" id="{E2FDA54C-9B36-4884-9A3D-64200350FDBD}"/>
              </a:ext>
            </a:extLst>
          </p:cNvPr>
          <p:cNvSpPr>
            <a:spLocks noGrp="1"/>
          </p:cNvSpPr>
          <p:nvPr>
            <p:ph sz="quarter" idx="1"/>
          </p:nvPr>
        </p:nvSpPr>
        <p:spPr/>
        <p:txBody>
          <a:bodyPr/>
          <a:lstStyle/>
          <a:p>
            <a:r>
              <a:rPr lang="fr-CA" dirty="0"/>
              <a:t>Des logiciels sont capables de détecter ces attaques et de les bloquer</a:t>
            </a:r>
          </a:p>
          <a:p>
            <a:pPr lvl="1"/>
            <a:r>
              <a:rPr lang="fr-CA" dirty="0"/>
              <a:t>Identifier les paquets malicieux  et les ignorer</a:t>
            </a:r>
          </a:p>
          <a:p>
            <a:pPr lvl="2"/>
            <a:r>
              <a:rPr lang="fr-CA" dirty="0"/>
              <a:t>P.ex. par leur adresse de provenance</a:t>
            </a:r>
          </a:p>
          <a:p>
            <a:pPr lvl="1"/>
            <a:r>
              <a:rPr lang="fr-CA" dirty="0"/>
              <a:t>Pourrait être difficile d’identifier les malicieux par rapport aux autres</a:t>
            </a:r>
          </a:p>
        </p:txBody>
      </p:sp>
    </p:spTree>
    <p:extLst>
      <p:ext uri="{BB962C8B-B14F-4D97-AF65-F5344CB8AC3E}">
        <p14:creationId xmlns:p14="http://schemas.microsoft.com/office/powerpoint/2010/main" val="443693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AD93096-5B34-4342-9326-69289CEAE4C2}" type="slidenum">
              <a:rPr kumimoji="0" lang="fr-CA"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fr-CA"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Espace réservé du contenu 3"/>
          <p:cNvSpPr>
            <a:spLocks noGrp="1"/>
          </p:cNvSpPr>
          <p:nvPr>
            <p:ph sz="quarter" idx="1"/>
          </p:nvPr>
        </p:nvSpPr>
        <p:spPr/>
        <p:txBody>
          <a:bodyPr>
            <a:normAutofit fontScale="92500" lnSpcReduction="20000"/>
          </a:bodyPr>
          <a:lstStyle/>
          <a:p>
            <a:r>
              <a:rPr lang="fr-CA" noProof="0" dirty="0"/>
              <a:t>1) L’ordinateur comme cible d’infraction</a:t>
            </a:r>
          </a:p>
          <a:p>
            <a:r>
              <a:rPr lang="fr-CA" b="1" noProof="0" dirty="0"/>
              <a:t>2) Les données cible d’infraction</a:t>
            </a:r>
          </a:p>
          <a:p>
            <a:r>
              <a:rPr lang="fr-CA" noProof="0" dirty="0"/>
              <a:t>3) La fraude, le vol et les infractions reliées</a:t>
            </a:r>
          </a:p>
          <a:p>
            <a:r>
              <a:rPr lang="fr-CA" dirty="0"/>
              <a:t>4) Les extorsions, le chantage … </a:t>
            </a:r>
          </a:p>
          <a:p>
            <a:r>
              <a:rPr lang="fr-CA" noProof="0" dirty="0"/>
              <a:t>5) Contenu défendu</a:t>
            </a:r>
          </a:p>
          <a:p>
            <a:r>
              <a:rPr lang="fr-CA" noProof="0" dirty="0"/>
              <a:t>6) Infractions contre la personne</a:t>
            </a:r>
          </a:p>
          <a:p>
            <a:r>
              <a:rPr lang="fr-CA" dirty="0"/>
              <a:t>7) Infractions contre les organisations</a:t>
            </a:r>
            <a:endParaRPr lang="fr-CA" noProof="0" dirty="0"/>
          </a:p>
          <a:p>
            <a:r>
              <a:rPr lang="fr-CA" noProof="0" dirty="0"/>
              <a:t>8) La criminalité organisée</a:t>
            </a:r>
          </a:p>
          <a:p>
            <a:r>
              <a:rPr lang="fr-CA" dirty="0"/>
              <a:t>9) Aspects politiques</a:t>
            </a:r>
            <a:endParaRPr lang="fr-CA" noProof="0" dirty="0"/>
          </a:p>
          <a:p>
            <a:r>
              <a:rPr lang="fr-CA" dirty="0"/>
              <a:t>10</a:t>
            </a:r>
            <a:r>
              <a:rPr lang="fr-CA" noProof="0" dirty="0"/>
              <a:t>)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100518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2. Infractions visant les données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45</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2.1 Confidentialité (ou Secret)</a:t>
            </a:r>
          </a:p>
          <a:p>
            <a:r>
              <a:rPr lang="fr-CA" dirty="0"/>
              <a:t>2.2 Intégrité</a:t>
            </a:r>
          </a:p>
          <a:p>
            <a:r>
              <a:rPr lang="fr-CA" dirty="0"/>
              <a:t>2.3 Disponibilité</a:t>
            </a:r>
          </a:p>
          <a:p>
            <a:r>
              <a:rPr lang="fr-CA" dirty="0"/>
              <a:t>2.4 Interception de données</a:t>
            </a:r>
          </a:p>
        </p:txBody>
      </p:sp>
    </p:spTree>
    <p:extLst>
      <p:ext uri="{BB962C8B-B14F-4D97-AF65-F5344CB8AC3E}">
        <p14:creationId xmlns:p14="http://schemas.microsoft.com/office/powerpoint/2010/main" val="4258556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Rappel de la théorie de sécurité des données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46</a:t>
            </a:fld>
            <a:endParaRPr lang="fr-CA">
              <a:solidFill>
                <a:srgbClr val="FFFFFF"/>
              </a:solidFill>
            </a:endParaRPr>
          </a:p>
        </p:txBody>
      </p:sp>
      <p:sp>
        <p:nvSpPr>
          <p:cNvPr id="4" name="Espace réservé du contenu 3"/>
          <p:cNvSpPr>
            <a:spLocks noGrp="1"/>
          </p:cNvSpPr>
          <p:nvPr>
            <p:ph sz="quarter" idx="1"/>
          </p:nvPr>
        </p:nvSpPr>
        <p:spPr/>
        <p:txBody>
          <a:bodyPr>
            <a:normAutofit lnSpcReduction="10000"/>
          </a:bodyPr>
          <a:lstStyle/>
          <a:p>
            <a:r>
              <a:rPr lang="fr-CA" noProof="0" dirty="0"/>
              <a:t>Les données doivent être protégées pour:</a:t>
            </a:r>
          </a:p>
          <a:p>
            <a:pPr lvl="1"/>
            <a:r>
              <a:rPr lang="fr-CA" noProof="0" dirty="0"/>
              <a:t>Confidentialité (ou secret, </a:t>
            </a:r>
            <a:r>
              <a:rPr lang="fr-CA" noProof="0" dirty="0" err="1"/>
              <a:t>secrecy</a:t>
            </a:r>
            <a:r>
              <a:rPr lang="fr-CA" noProof="0" dirty="0"/>
              <a:t>), c.à.d. les données doivent être accessibles seulement selon certains critères, notamment seulement aux personnes autorisées</a:t>
            </a:r>
          </a:p>
          <a:p>
            <a:pPr lvl="2"/>
            <a:r>
              <a:rPr lang="fr-CA" noProof="0" dirty="0"/>
              <a:t>La confidentialité est la base pour la protection de la vie privée, ou intimité</a:t>
            </a:r>
          </a:p>
          <a:p>
            <a:pPr lvl="1"/>
            <a:r>
              <a:rPr lang="fr-CA" noProof="0" dirty="0"/>
              <a:t>Intégrité, </a:t>
            </a:r>
            <a:r>
              <a:rPr lang="fr-CA" noProof="0" dirty="0" err="1"/>
              <a:t>c.à.d</a:t>
            </a:r>
            <a:r>
              <a:rPr lang="fr-CA" noProof="0" dirty="0"/>
              <a:t> les données peuvent être modifiées seulement selon certains critères, notamment seulement par les personnes autorisées</a:t>
            </a:r>
          </a:p>
          <a:p>
            <a:pPr lvl="1"/>
            <a:r>
              <a:rPr lang="fr-CA" noProof="0" dirty="0"/>
              <a:t>Disponibilité (</a:t>
            </a:r>
            <a:r>
              <a:rPr lang="fr-CA" noProof="0" dirty="0" err="1"/>
              <a:t>availability</a:t>
            </a:r>
            <a:r>
              <a:rPr lang="fr-CA" noProof="0" dirty="0"/>
              <a:t>), </a:t>
            </a:r>
            <a:r>
              <a:rPr lang="fr-CA" noProof="0" dirty="0" err="1"/>
              <a:t>c.a.d</a:t>
            </a:r>
            <a:r>
              <a:rPr lang="fr-CA" noProof="0" dirty="0"/>
              <a:t>. les données doivent être disponibles au besoin selon certains critères</a:t>
            </a:r>
          </a:p>
          <a:p>
            <a:pPr lvl="1"/>
            <a:endParaRPr lang="fr-CA" noProof="0" dirty="0"/>
          </a:p>
          <a:p>
            <a:pPr lvl="2"/>
            <a:endParaRPr lang="fr-CA" noProof="0" dirty="0"/>
          </a:p>
        </p:txBody>
      </p:sp>
    </p:spTree>
    <p:extLst>
      <p:ext uri="{BB962C8B-B14F-4D97-AF65-F5344CB8AC3E}">
        <p14:creationId xmlns:p14="http://schemas.microsoft.com/office/powerpoint/2010/main" val="2828618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Relations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47</a:t>
            </a:fld>
            <a:endParaRPr lang="fr-CA">
              <a:solidFill>
                <a:srgbClr val="FFFFFF"/>
              </a:solidFill>
            </a:endParaRPr>
          </a:p>
        </p:txBody>
      </p:sp>
      <p:sp>
        <p:nvSpPr>
          <p:cNvPr id="4" name="Espace réservé du contenu 3"/>
          <p:cNvSpPr>
            <a:spLocks noGrp="1"/>
          </p:cNvSpPr>
          <p:nvPr>
            <p:ph sz="quarter" idx="1"/>
          </p:nvPr>
        </p:nvSpPr>
        <p:spPr/>
        <p:txBody>
          <a:bodyPr>
            <a:normAutofit lnSpcReduction="10000"/>
          </a:bodyPr>
          <a:lstStyle/>
          <a:p>
            <a:r>
              <a:rPr lang="fr-CA" noProof="0" dirty="0"/>
              <a:t>Tout accès illégal aux données est une infraction contre la confidentialité</a:t>
            </a:r>
          </a:p>
          <a:p>
            <a:pPr lvl="1"/>
            <a:r>
              <a:rPr lang="fr-CA" noProof="0" dirty="0"/>
              <a:t>Si les données sont reliées à un sujet, nous avons probablement une infraction contre l’intimité (</a:t>
            </a:r>
            <a:r>
              <a:rPr lang="fr-CA" noProof="0" dirty="0" err="1"/>
              <a:t>privacy</a:t>
            </a:r>
            <a:r>
              <a:rPr lang="fr-CA" noProof="0" dirty="0"/>
              <a:t>)</a:t>
            </a:r>
          </a:p>
          <a:p>
            <a:r>
              <a:rPr lang="fr-CA" noProof="0" dirty="0"/>
              <a:t>Toute modification illégale aux données est une infraction contre l’intégrité</a:t>
            </a:r>
          </a:p>
          <a:p>
            <a:r>
              <a:rPr lang="fr-CA" noProof="0" dirty="0"/>
              <a:t>Toute action qui limite la disponibilité aux informations est une infraction contre la disponibilité</a:t>
            </a:r>
          </a:p>
          <a:p>
            <a:pPr lvl="1"/>
            <a:r>
              <a:rPr lang="fr-CA" noProof="0" dirty="0"/>
              <a:t>Notamment, le déni de service est une infraction contre la disponibilité </a:t>
            </a:r>
          </a:p>
        </p:txBody>
      </p:sp>
    </p:spTree>
    <p:extLst>
      <p:ext uri="{BB962C8B-B14F-4D97-AF65-F5344CB8AC3E}">
        <p14:creationId xmlns:p14="http://schemas.microsoft.com/office/powerpoint/2010/main" val="3900122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28600"/>
            <a:ext cx="8010472" cy="824136"/>
          </a:xfrm>
        </p:spPr>
        <p:txBody>
          <a:bodyPr>
            <a:normAutofit/>
          </a:bodyPr>
          <a:lstStyle/>
          <a:p>
            <a:r>
              <a:rPr lang="fr-CA" sz="3600" noProof="0" dirty="0"/>
              <a:t>2.1 Atteinte à la confidentialité, le secret</a:t>
            </a:r>
            <a:r>
              <a:rPr lang="fr-CA" sz="2000" noProof="0" dirty="0"/>
              <a:t> </a:t>
            </a:r>
            <a:endParaRPr lang="fr-CA" sz="3600" noProof="0" dirty="0"/>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48</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endParaRPr lang="fr-CA" noProof="0" dirty="0"/>
          </a:p>
          <a:p>
            <a:r>
              <a:rPr lang="fr-CA" dirty="0"/>
              <a:t>Données confidentielles: pas supposées être connues par des tiers</a:t>
            </a:r>
            <a:endParaRPr lang="fr-CA" noProof="0" dirty="0"/>
          </a:p>
          <a:p>
            <a:r>
              <a:rPr lang="fr-CA" noProof="0" dirty="0"/>
              <a:t>Obtenir des données pour effectuer autres infractions:</a:t>
            </a:r>
          </a:p>
          <a:p>
            <a:pPr lvl="1"/>
            <a:r>
              <a:rPr lang="fr-CA" noProof="0" dirty="0"/>
              <a:t>adresses courriel, mots de passe, </a:t>
            </a:r>
            <a:r>
              <a:rPr lang="fr-CA" noProof="0" dirty="0" err="1"/>
              <a:t>n.os</a:t>
            </a:r>
            <a:r>
              <a:rPr lang="fr-CA" noProof="0" dirty="0"/>
              <a:t> de cartes de crédit</a:t>
            </a:r>
          </a:p>
          <a:p>
            <a:pPr lvl="2"/>
            <a:r>
              <a:rPr lang="fr-CA" noProof="0" dirty="0"/>
              <a:t>pour pénétrer dans autres ordis et bases de données</a:t>
            </a:r>
          </a:p>
          <a:p>
            <a:pPr lvl="1"/>
            <a:r>
              <a:rPr lang="fr-CA" noProof="0" dirty="0"/>
              <a:t>informations bancaires</a:t>
            </a:r>
          </a:p>
          <a:p>
            <a:pPr lvl="2"/>
            <a:r>
              <a:rPr lang="fr-CA" noProof="0" dirty="0"/>
              <a:t>fraudes ultérieures</a:t>
            </a:r>
          </a:p>
          <a:p>
            <a:pPr lvl="1"/>
            <a:r>
              <a:rPr lang="fr-CA" noProof="0" dirty="0"/>
              <a:t>Informations médicales </a:t>
            </a:r>
          </a:p>
          <a:p>
            <a:pPr lvl="2"/>
            <a:r>
              <a:rPr lang="fr-CA" noProof="0" dirty="0"/>
              <a:t>chantage ou autres </a:t>
            </a:r>
            <a:r>
              <a:rPr lang="fr-CA" dirty="0"/>
              <a:t>profits</a:t>
            </a:r>
          </a:p>
          <a:p>
            <a:r>
              <a:rPr lang="fr-CA" dirty="0"/>
              <a:t>Obtenir et diffuser des données à fins politiques de Julian Assange, Edward </a:t>
            </a:r>
            <a:r>
              <a:rPr lang="fr-CA" dirty="0" err="1"/>
              <a:t>Snowden</a:t>
            </a:r>
            <a:r>
              <a:rPr lang="fr-CA" dirty="0"/>
              <a:t>, Papiers du Panama</a:t>
            </a:r>
          </a:p>
          <a:p>
            <a:pPr lvl="2"/>
            <a:endParaRPr lang="fr-CA" noProof="0" dirty="0"/>
          </a:p>
        </p:txBody>
      </p:sp>
    </p:spTree>
    <p:extLst>
      <p:ext uri="{BB962C8B-B14F-4D97-AF65-F5344CB8AC3E}">
        <p14:creationId xmlns:p14="http://schemas.microsoft.com/office/powerpoint/2010/main" val="3779579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Revente de contenus ou extorsion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49</a:t>
            </a:fld>
            <a:endParaRPr lang="fr-CA">
              <a:solidFill>
                <a:srgbClr val="FFFFFF"/>
              </a:solidFill>
            </a:endParaRPr>
          </a:p>
        </p:txBody>
      </p:sp>
      <p:sp>
        <p:nvSpPr>
          <p:cNvPr id="4" name="Espace réservé du contenu 3"/>
          <p:cNvSpPr>
            <a:spLocks noGrp="1"/>
          </p:cNvSpPr>
          <p:nvPr>
            <p:ph sz="quarter" idx="1"/>
          </p:nvPr>
        </p:nvSpPr>
        <p:spPr/>
        <p:txBody>
          <a:bodyPr>
            <a:normAutofit lnSpcReduction="10000"/>
          </a:bodyPr>
          <a:lstStyle/>
          <a:p>
            <a:r>
              <a:rPr lang="fr-CA" dirty="0"/>
              <a:t>Un malfaiteur dans un pays X réussit à copier une base de données de la police de Gatineau</a:t>
            </a:r>
          </a:p>
          <a:p>
            <a:r>
              <a:rPr lang="fr-CA" dirty="0"/>
              <a:t>Il en met en vente le contenu</a:t>
            </a:r>
          </a:p>
          <a:p>
            <a:pPr lvl="1"/>
            <a:r>
              <a:rPr lang="fr-CA" dirty="0"/>
              <a:t>Probablement dans le Web Obscur</a:t>
            </a:r>
          </a:p>
          <a:p>
            <a:pPr lvl="1"/>
            <a:r>
              <a:rPr lang="fr-CA" dirty="0"/>
              <a:t>Probablement en Bitcoins</a:t>
            </a:r>
          </a:p>
          <a:p>
            <a:r>
              <a:rPr lang="fr-CA" dirty="0"/>
              <a:t>Le malfaiteur peut aussi tenter une extorsion, menaçant que les données seraient vendues ou publiées si la compagnie ne paie pas</a:t>
            </a:r>
          </a:p>
          <a:p>
            <a:r>
              <a:rPr lang="fr-CA" dirty="0"/>
              <a:t>Risque très limité pour le malfaiteur surtout s’il se trouve dans un pays avec peu de contrôles</a:t>
            </a:r>
          </a:p>
          <a:p>
            <a:endParaRPr lang="fr-CA" dirty="0"/>
          </a:p>
        </p:txBody>
      </p:sp>
    </p:spTree>
    <p:extLst>
      <p:ext uri="{BB962C8B-B14F-4D97-AF65-F5344CB8AC3E}">
        <p14:creationId xmlns:p14="http://schemas.microsoft.com/office/powerpoint/2010/main" val="399624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Comment caractériser les infractions informatiques?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dirty="0"/>
              <a:t>Donc il paraît que la cybercriminalité est caractérisée par les fait que les infractions</a:t>
            </a:r>
          </a:p>
          <a:p>
            <a:pPr lvl="1"/>
            <a:r>
              <a:rPr lang="fr-CA" dirty="0"/>
              <a:t>Utilisent </a:t>
            </a:r>
            <a:r>
              <a:rPr lang="fr-CA" i="1" dirty="0"/>
              <a:t>de manière essentielle les fonctionnalités particulières</a:t>
            </a:r>
            <a:r>
              <a:rPr lang="fr-CA" dirty="0"/>
              <a:t> des ordinateurs, des réseaux d’ordis ou des sites web</a:t>
            </a:r>
          </a:p>
          <a:p>
            <a:pPr lvl="1"/>
            <a:r>
              <a:rPr lang="fr-CA" dirty="0"/>
              <a:t>Même si parfois des autres formes de la même infraction peuvent être exécutées sans ordinateurs</a:t>
            </a:r>
          </a:p>
          <a:p>
            <a:pPr lvl="2"/>
            <a:r>
              <a:rPr lang="fr-CA" dirty="0" err="1"/>
              <a:t>P.ex</a:t>
            </a:r>
            <a:r>
              <a:rPr lang="fr-CA" dirty="0"/>
              <a:t>: diffamation, fraude, harcèlement …</a:t>
            </a:r>
          </a:p>
          <a:p>
            <a:pPr marL="0" indent="0">
              <a:buNone/>
            </a:pPr>
            <a:endParaRPr lang="fr-CA" dirty="0"/>
          </a:p>
        </p:txBody>
      </p:sp>
    </p:spTree>
    <p:extLst>
      <p:ext uri="{BB962C8B-B14F-4D97-AF65-F5344CB8AC3E}">
        <p14:creationId xmlns:p14="http://schemas.microsoft.com/office/powerpoint/2010/main" val="1965164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CEEC24-719F-B37A-496E-1CE8FC00A094}"/>
              </a:ext>
            </a:extLst>
          </p:cNvPr>
          <p:cNvSpPr>
            <a:spLocks noGrp="1"/>
          </p:cNvSpPr>
          <p:nvPr>
            <p:ph type="title"/>
          </p:nvPr>
        </p:nvSpPr>
        <p:spPr/>
        <p:txBody>
          <a:bodyPr/>
          <a:lstStyle/>
          <a:p>
            <a:r>
              <a:rPr lang="fr-CA" dirty="0"/>
              <a:t>Possession passive</a:t>
            </a:r>
          </a:p>
        </p:txBody>
      </p:sp>
      <p:sp>
        <p:nvSpPr>
          <p:cNvPr id="3" name="Espace réservé du numéro de diapositive 2">
            <a:extLst>
              <a:ext uri="{FF2B5EF4-FFF2-40B4-BE49-F238E27FC236}">
                <a16:creationId xmlns:a16="http://schemas.microsoft.com/office/drawing/2014/main" id="{007D8AAD-FE0C-63CE-B2FD-EF2CE77060B5}"/>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50</a:t>
            </a:fld>
            <a:endParaRPr lang="fr-CA">
              <a:solidFill>
                <a:srgbClr val="FFFFFF"/>
              </a:solidFill>
            </a:endParaRPr>
          </a:p>
        </p:txBody>
      </p:sp>
      <p:sp>
        <p:nvSpPr>
          <p:cNvPr id="4" name="Espace réservé du contenu 3">
            <a:extLst>
              <a:ext uri="{FF2B5EF4-FFF2-40B4-BE49-F238E27FC236}">
                <a16:creationId xmlns:a16="http://schemas.microsoft.com/office/drawing/2014/main" id="{C7828622-6818-BD1F-711C-30EE409E4B32}"/>
              </a:ext>
            </a:extLst>
          </p:cNvPr>
          <p:cNvSpPr>
            <a:spLocks noGrp="1"/>
          </p:cNvSpPr>
          <p:nvPr>
            <p:ph sz="quarter" idx="1"/>
          </p:nvPr>
        </p:nvSpPr>
        <p:spPr/>
        <p:txBody>
          <a:bodyPr>
            <a:normAutofit fontScale="92500"/>
          </a:bodyPr>
          <a:lstStyle/>
          <a:p>
            <a:r>
              <a:rPr lang="fr-CA" dirty="0"/>
              <a:t>Selon Clough, 2</a:t>
            </a:r>
            <a:r>
              <a:rPr lang="fr-CA" baseline="30000" dirty="0"/>
              <a:t>nd</a:t>
            </a:r>
            <a:r>
              <a:rPr lang="fr-CA" dirty="0"/>
              <a:t> </a:t>
            </a:r>
            <a:r>
              <a:rPr lang="fr-CA" dirty="0" err="1"/>
              <a:t>ed</a:t>
            </a:r>
            <a:r>
              <a:rPr lang="fr-CA" dirty="0"/>
              <a:t>, p. 73, la simple possession de données informatiques (p.ex. un imprimé) qu’on a reçu et qu’on n’a pas utilisé ne peut pas constituer crime</a:t>
            </a:r>
          </a:p>
          <a:p>
            <a:r>
              <a:rPr lang="fr-CA" dirty="0"/>
              <a:t>Mais la </a:t>
            </a:r>
            <a:r>
              <a:rPr lang="fr-CA" dirty="0" err="1"/>
              <a:t>letre</a:t>
            </a:r>
            <a:r>
              <a:rPr lang="fr-CA" dirty="0"/>
              <a:t> du code criminel dit différemment:</a:t>
            </a:r>
          </a:p>
          <a:p>
            <a:r>
              <a:rPr lang="fr-CA" b="1" dirty="0"/>
              <a:t>d)</a:t>
            </a:r>
            <a:r>
              <a:rPr lang="fr-CA" dirty="0"/>
              <a:t> </a:t>
            </a:r>
            <a:r>
              <a:rPr lang="fr-CA" b="1" dirty="0">
                <a:solidFill>
                  <a:srgbClr val="FF0000"/>
                </a:solidFill>
              </a:rPr>
              <a:t>a </a:t>
            </a:r>
            <a:r>
              <a:rPr lang="fr-CA" b="1" i="1" dirty="0">
                <a:solidFill>
                  <a:srgbClr val="FF0000"/>
                </a:solidFill>
              </a:rPr>
              <a:t>en sa possession </a:t>
            </a:r>
            <a:r>
              <a:rPr lang="fr-CA" i="1" dirty="0">
                <a:solidFill>
                  <a:srgbClr val="FF0000"/>
                </a:solidFill>
              </a:rPr>
              <a:t>ou utilise un mot de passe d’ordinateur </a:t>
            </a:r>
            <a:r>
              <a:rPr lang="fr-CA" i="1" dirty="0"/>
              <a:t>qui permettrait la perpétration des infractions prévues aux alinéas a), b) ou c), ou en fait le </a:t>
            </a:r>
            <a:r>
              <a:rPr lang="fr-CA" i="1" dirty="0">
                <a:solidFill>
                  <a:srgbClr val="FF0000"/>
                </a:solidFill>
              </a:rPr>
              <a:t>trafic ou permet </a:t>
            </a:r>
            <a:r>
              <a:rPr lang="fr-CA" i="1" dirty="0"/>
              <a:t>à une autre personne de l’utiliser.</a:t>
            </a:r>
          </a:p>
          <a:p>
            <a:r>
              <a:rPr lang="fr-CA" dirty="0"/>
              <a:t>Pensez à quelqu’un qui a reçu une liste de mots de passe par courriel sans même l’ouvrir!</a:t>
            </a:r>
          </a:p>
        </p:txBody>
      </p:sp>
    </p:spTree>
    <p:extLst>
      <p:ext uri="{BB962C8B-B14F-4D97-AF65-F5344CB8AC3E}">
        <p14:creationId xmlns:p14="http://schemas.microsoft.com/office/powerpoint/2010/main" val="1977083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61B16-004A-C60D-4354-A34B48644843}"/>
              </a:ext>
            </a:extLst>
          </p:cNvPr>
          <p:cNvSpPr>
            <a:spLocks noGrp="1"/>
          </p:cNvSpPr>
          <p:nvPr>
            <p:ph type="title"/>
          </p:nvPr>
        </p:nvSpPr>
        <p:spPr/>
        <p:txBody>
          <a:bodyPr/>
          <a:lstStyle/>
          <a:p>
            <a:r>
              <a:rPr lang="fr-CA" dirty="0"/>
              <a:t>La protection de la vie privée</a:t>
            </a:r>
          </a:p>
        </p:txBody>
      </p:sp>
      <p:sp>
        <p:nvSpPr>
          <p:cNvPr id="3" name="Espace réservé du numéro de diapositive 2">
            <a:extLst>
              <a:ext uri="{FF2B5EF4-FFF2-40B4-BE49-F238E27FC236}">
                <a16:creationId xmlns:a16="http://schemas.microsoft.com/office/drawing/2014/main" id="{0B7124AA-44C3-9745-60A0-9D0350A5404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51</a:t>
            </a:fld>
            <a:endParaRPr lang="fr-CA">
              <a:solidFill>
                <a:srgbClr val="FFFFFF"/>
              </a:solidFill>
            </a:endParaRPr>
          </a:p>
        </p:txBody>
      </p:sp>
      <p:sp>
        <p:nvSpPr>
          <p:cNvPr id="4" name="Espace réservé du contenu 3">
            <a:extLst>
              <a:ext uri="{FF2B5EF4-FFF2-40B4-BE49-F238E27FC236}">
                <a16:creationId xmlns:a16="http://schemas.microsoft.com/office/drawing/2014/main" id="{4B15C09C-7CE4-30EF-F141-0B5A6448ED4C}"/>
              </a:ext>
            </a:extLst>
          </p:cNvPr>
          <p:cNvSpPr>
            <a:spLocks noGrp="1"/>
          </p:cNvSpPr>
          <p:nvPr>
            <p:ph sz="quarter" idx="1"/>
          </p:nvPr>
        </p:nvSpPr>
        <p:spPr/>
        <p:txBody>
          <a:bodyPr/>
          <a:lstStyle/>
          <a:p>
            <a:r>
              <a:rPr lang="fr-CA" dirty="0"/>
              <a:t>La protection des données est particulièrement importante en ce qui concerne la </a:t>
            </a:r>
            <a:r>
              <a:rPr lang="fr-CA" i="1" dirty="0"/>
              <a:t>protection de la vie privée</a:t>
            </a:r>
          </a:p>
          <a:p>
            <a:r>
              <a:rPr lang="fr-CA" dirty="0"/>
              <a:t>Ces aspects seront considérés dans un chapitre à part, car il y a des lois particulières</a:t>
            </a:r>
          </a:p>
        </p:txBody>
      </p:sp>
    </p:spTree>
    <p:extLst>
      <p:ext uri="{BB962C8B-B14F-4D97-AF65-F5344CB8AC3E}">
        <p14:creationId xmlns:p14="http://schemas.microsoft.com/office/powerpoint/2010/main" val="1215489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AC72A-E6B2-3FF3-CD76-577879FF488D}"/>
              </a:ext>
            </a:extLst>
          </p:cNvPr>
          <p:cNvSpPr>
            <a:spLocks noGrp="1"/>
          </p:cNvSpPr>
          <p:nvPr>
            <p:ph type="title"/>
          </p:nvPr>
        </p:nvSpPr>
        <p:spPr/>
        <p:txBody>
          <a:bodyPr/>
          <a:lstStyle/>
          <a:p>
            <a:r>
              <a:rPr lang="fr-CA" dirty="0"/>
              <a:t>Caisses Desjardins</a:t>
            </a:r>
          </a:p>
        </p:txBody>
      </p:sp>
      <p:sp>
        <p:nvSpPr>
          <p:cNvPr id="3" name="Espace réservé du numéro de diapositive 2">
            <a:extLst>
              <a:ext uri="{FF2B5EF4-FFF2-40B4-BE49-F238E27FC236}">
                <a16:creationId xmlns:a16="http://schemas.microsoft.com/office/drawing/2014/main" id="{58A6E3BA-C0A0-1A59-5435-089C7994A2A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52</a:t>
            </a:fld>
            <a:endParaRPr lang="fr-CA">
              <a:solidFill>
                <a:srgbClr val="FFFFFF"/>
              </a:solidFill>
            </a:endParaRPr>
          </a:p>
        </p:txBody>
      </p:sp>
      <p:sp>
        <p:nvSpPr>
          <p:cNvPr id="4" name="Espace réservé du contenu 3">
            <a:extLst>
              <a:ext uri="{FF2B5EF4-FFF2-40B4-BE49-F238E27FC236}">
                <a16:creationId xmlns:a16="http://schemas.microsoft.com/office/drawing/2014/main" id="{8A03EF51-9879-412A-4F1C-176B18ADD3B0}"/>
              </a:ext>
            </a:extLst>
          </p:cNvPr>
          <p:cNvSpPr>
            <a:spLocks noGrp="1"/>
          </p:cNvSpPr>
          <p:nvPr>
            <p:ph sz="quarter" idx="1"/>
          </p:nvPr>
        </p:nvSpPr>
        <p:spPr/>
        <p:txBody>
          <a:bodyPr/>
          <a:lstStyle/>
          <a:p>
            <a:r>
              <a:rPr lang="fr-CA" dirty="0"/>
              <a:t>En 2019, une fuite de données a touché presque 10 millions de clients </a:t>
            </a:r>
          </a:p>
          <a:p>
            <a:r>
              <a:rPr lang="fr-CA" dirty="0"/>
              <a:t>Il y a des suspects (beaucoup d’info dans la Toile), mais encore </a:t>
            </a:r>
            <a:r>
              <a:rPr lang="fr-CA"/>
              <a:t>aucune accusation</a:t>
            </a:r>
            <a:endParaRPr lang="fr-CA" dirty="0"/>
          </a:p>
          <a:p>
            <a:pPr lvl="1"/>
            <a:r>
              <a:rPr lang="fr-CA" dirty="0">
                <a:hlinkClick r:id="rId2"/>
              </a:rPr>
              <a:t>https://www.lapresse.ca/affaires/2022-09-08/vol-massif-de-donnees-des-clients-de-desjardins/une-liste-de-36-025-lignes-entre-les-mains-d-un-fraudeur-recidiviste.php</a:t>
            </a:r>
            <a:endParaRPr lang="fr-CA" dirty="0"/>
          </a:p>
        </p:txBody>
      </p:sp>
    </p:spTree>
    <p:extLst>
      <p:ext uri="{BB962C8B-B14F-4D97-AF65-F5344CB8AC3E}">
        <p14:creationId xmlns:p14="http://schemas.microsoft.com/office/powerpoint/2010/main" val="3013563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EFA86-EEC5-5CED-A3ED-7A2FFBEDF18D}"/>
              </a:ext>
            </a:extLst>
          </p:cNvPr>
          <p:cNvSpPr>
            <a:spLocks noGrp="1"/>
          </p:cNvSpPr>
          <p:nvPr>
            <p:ph type="title"/>
          </p:nvPr>
        </p:nvSpPr>
        <p:spPr/>
        <p:txBody>
          <a:bodyPr/>
          <a:lstStyle/>
          <a:p>
            <a:r>
              <a:rPr lang="fr-CA" dirty="0"/>
              <a:t>L’usurpation (vol) d’identité</a:t>
            </a:r>
          </a:p>
        </p:txBody>
      </p:sp>
      <p:sp>
        <p:nvSpPr>
          <p:cNvPr id="3" name="Espace réservé du numéro de diapositive 2">
            <a:extLst>
              <a:ext uri="{FF2B5EF4-FFF2-40B4-BE49-F238E27FC236}">
                <a16:creationId xmlns:a16="http://schemas.microsoft.com/office/drawing/2014/main" id="{72E2AF0D-DA64-9267-46F7-ECC51C6218CD}"/>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53</a:t>
            </a:fld>
            <a:endParaRPr lang="fr-CA">
              <a:solidFill>
                <a:srgbClr val="FFFFFF"/>
              </a:solidFill>
            </a:endParaRPr>
          </a:p>
        </p:txBody>
      </p:sp>
      <p:sp>
        <p:nvSpPr>
          <p:cNvPr id="4" name="Espace réservé du contenu 3">
            <a:extLst>
              <a:ext uri="{FF2B5EF4-FFF2-40B4-BE49-F238E27FC236}">
                <a16:creationId xmlns:a16="http://schemas.microsoft.com/office/drawing/2014/main" id="{37FD263E-AE55-11B5-8502-40E8FD863D2F}"/>
              </a:ext>
            </a:extLst>
          </p:cNvPr>
          <p:cNvSpPr>
            <a:spLocks noGrp="1"/>
          </p:cNvSpPr>
          <p:nvPr>
            <p:ph sz="quarter" idx="1"/>
          </p:nvPr>
        </p:nvSpPr>
        <p:spPr/>
        <p:txBody>
          <a:bodyPr/>
          <a:lstStyle/>
          <a:p>
            <a:r>
              <a:rPr lang="fr-CA" dirty="0"/>
              <a:t>Les données obtenues sur une personne peuvent être utilisées pour usurpation d’identité</a:t>
            </a:r>
          </a:p>
          <a:p>
            <a:r>
              <a:rPr lang="fr-CA" dirty="0"/>
              <a:t>À discuter plus tard</a:t>
            </a:r>
          </a:p>
        </p:txBody>
      </p:sp>
    </p:spTree>
    <p:extLst>
      <p:ext uri="{BB962C8B-B14F-4D97-AF65-F5344CB8AC3E}">
        <p14:creationId xmlns:p14="http://schemas.microsoft.com/office/powerpoint/2010/main" val="2289046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Données et métadonnées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54</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noProof="0" dirty="0"/>
              <a:t>Distinction importante en informatique</a:t>
            </a:r>
          </a:p>
          <a:p>
            <a:r>
              <a:rPr lang="fr-CA" dirty="0"/>
              <a:t>Les métadonnées sont des données qui contiennent des information sur des données</a:t>
            </a:r>
            <a:endParaRPr lang="fr-CA" noProof="0" dirty="0"/>
          </a:p>
          <a:p>
            <a:r>
              <a:rPr lang="fr-CA" noProof="0" dirty="0"/>
              <a:t>Les données dans un document Word sont les mots écrits dans le doc</a:t>
            </a:r>
          </a:p>
          <a:p>
            <a:r>
              <a:rPr lang="fr-CA" noProof="0" dirty="0"/>
              <a:t>Les métadonnées sont: les dates de révision, le format, le nombre de caractères …</a:t>
            </a:r>
          </a:p>
          <a:p>
            <a:r>
              <a:rPr lang="fr-CA" noProof="0" dirty="0"/>
              <a:t>Les données d’un appel sont les mots échangés</a:t>
            </a:r>
          </a:p>
          <a:p>
            <a:r>
              <a:rPr lang="fr-CA" noProof="0" dirty="0"/>
              <a:t>Les métadonnées sont l’heure d’appel, la durée, la localisation de l’appelant et appelé, leurs adresses électroniques, nos </a:t>
            </a:r>
            <a:r>
              <a:rPr lang="fr-CA" noProof="0"/>
              <a:t>de téléphone </a:t>
            </a:r>
            <a:r>
              <a:rPr lang="fr-CA" dirty="0"/>
              <a:t>…</a:t>
            </a:r>
          </a:p>
          <a:p>
            <a:r>
              <a:rPr lang="fr-CA" noProof="0" dirty="0"/>
              <a:t>Dans le cas de réseaux sociaux: </a:t>
            </a:r>
            <a:r>
              <a:rPr lang="fr-CA" sz="2800" noProof="0" dirty="0"/>
              <a:t>u</a:t>
            </a:r>
            <a:r>
              <a:rPr lang="fr-CA" sz="2800" dirty="0" err="1"/>
              <a:t>sagers</a:t>
            </a:r>
            <a:r>
              <a:rPr lang="fr-CA" sz="2800" dirty="0"/>
              <a:t> mentionnés dans les messages, nombre de fois qu’un message a été renvoyé, date de publication d’un message, etc.</a:t>
            </a:r>
          </a:p>
        </p:txBody>
      </p:sp>
    </p:spTree>
    <p:extLst>
      <p:ext uri="{BB962C8B-B14F-4D97-AF65-F5344CB8AC3E}">
        <p14:creationId xmlns:p14="http://schemas.microsoft.com/office/powerpoint/2010/main" val="909911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97904"/>
            <a:ext cx="8153400" cy="990600"/>
          </a:xfrm>
        </p:spPr>
        <p:txBody>
          <a:bodyPr>
            <a:normAutofit fontScale="90000"/>
          </a:bodyPr>
          <a:lstStyle/>
          <a:p>
            <a:r>
              <a:rPr lang="fr-CA" dirty="0"/>
              <a:t>Code criminel: Méfait à l’égard de données informatiques </a:t>
            </a:r>
            <a:r>
              <a:rPr lang="fr-CA" sz="3100" dirty="0"/>
              <a:t>(intégrité et disponibilité)</a:t>
            </a:r>
          </a:p>
        </p:txBody>
      </p:sp>
      <p:sp>
        <p:nvSpPr>
          <p:cNvPr id="3" name="Espace réservé du numéro de diapositive 2"/>
          <p:cNvSpPr>
            <a:spLocks noGrp="1"/>
          </p:cNvSpPr>
          <p:nvPr>
            <p:ph type="sldNum" sz="quarter" idx="12"/>
          </p:nvPr>
        </p:nvSpPr>
        <p:spPr>
          <a:xfrm>
            <a:off x="0" y="1341526"/>
            <a:ext cx="533400" cy="244476"/>
          </a:xfrm>
        </p:spPr>
        <p:txBody>
          <a:bodyPr>
            <a:normAutofit fontScale="85000" lnSpcReduction="20000"/>
          </a:bodyPr>
          <a:lstStyle/>
          <a:p>
            <a:fld id="{1AD93096-5B34-4342-9326-69289CEAE4C2}" type="slidenum">
              <a:rPr lang="fr-CA" smtClean="0"/>
              <a:pPr/>
              <a:t>55</a:t>
            </a:fld>
            <a:endParaRPr lang="fr-CA">
              <a:solidFill>
                <a:srgbClr val="FFFFFF"/>
              </a:solidFill>
            </a:endParaRPr>
          </a:p>
        </p:txBody>
      </p:sp>
      <p:sp>
        <p:nvSpPr>
          <p:cNvPr id="4" name="Espace réservé du contenu 3"/>
          <p:cNvSpPr>
            <a:spLocks noGrp="1"/>
          </p:cNvSpPr>
          <p:nvPr>
            <p:ph sz="quarter" idx="1"/>
          </p:nvPr>
        </p:nvSpPr>
        <p:spPr>
          <a:xfrm>
            <a:off x="612648" y="1669504"/>
            <a:ext cx="8153400" cy="4495800"/>
          </a:xfrm>
        </p:spPr>
        <p:txBody>
          <a:bodyPr>
            <a:normAutofit fontScale="92500" lnSpcReduction="20000"/>
          </a:bodyPr>
          <a:lstStyle/>
          <a:p>
            <a:r>
              <a:rPr lang="fr-CA" sz="2400" b="1" dirty="0"/>
              <a:t>430 (1.1) </a:t>
            </a:r>
            <a:r>
              <a:rPr lang="fr-CA" dirty="0"/>
              <a:t>Commet un méfait quiconque volontairement, selon le cas :</a:t>
            </a:r>
          </a:p>
          <a:p>
            <a:r>
              <a:rPr lang="fr-CA" dirty="0"/>
              <a:t>a) </a:t>
            </a:r>
            <a:r>
              <a:rPr lang="fr-CA" dirty="0">
                <a:solidFill>
                  <a:srgbClr val="FF0000"/>
                </a:solidFill>
              </a:rPr>
              <a:t>détruit ou modifie </a:t>
            </a:r>
            <a:r>
              <a:rPr lang="fr-CA" dirty="0"/>
              <a:t>des données informatiques;</a:t>
            </a:r>
          </a:p>
          <a:p>
            <a:r>
              <a:rPr lang="fr-CA" dirty="0"/>
              <a:t>b) dépouille des données informatiques de leur sens, les rend </a:t>
            </a:r>
            <a:r>
              <a:rPr lang="fr-CA" dirty="0">
                <a:solidFill>
                  <a:srgbClr val="FF0000"/>
                </a:solidFill>
              </a:rPr>
              <a:t>inutiles</a:t>
            </a:r>
            <a:r>
              <a:rPr lang="fr-CA" dirty="0"/>
              <a:t> ou </a:t>
            </a:r>
            <a:r>
              <a:rPr lang="fr-CA" dirty="0">
                <a:solidFill>
                  <a:srgbClr val="FF0000"/>
                </a:solidFill>
              </a:rPr>
              <a:t>inopérantes</a:t>
            </a:r>
            <a:r>
              <a:rPr lang="fr-CA" dirty="0"/>
              <a:t>;</a:t>
            </a:r>
          </a:p>
          <a:p>
            <a:r>
              <a:rPr lang="fr-CA" dirty="0"/>
              <a:t>c) </a:t>
            </a:r>
            <a:r>
              <a:rPr lang="fr-CA" dirty="0">
                <a:solidFill>
                  <a:srgbClr val="FF0000"/>
                </a:solidFill>
              </a:rPr>
              <a:t>empêche, interrompt ou gêne </a:t>
            </a:r>
            <a:r>
              <a:rPr lang="fr-CA" dirty="0"/>
              <a:t>l’emploi légitime des données informatiques;</a:t>
            </a:r>
          </a:p>
          <a:p>
            <a:r>
              <a:rPr lang="fr-CA" dirty="0"/>
              <a:t>d) empêche, interrompt ou gêne une personne </a:t>
            </a:r>
            <a:r>
              <a:rPr lang="fr-CA" dirty="0">
                <a:solidFill>
                  <a:srgbClr val="FF0000"/>
                </a:solidFill>
              </a:rPr>
              <a:t>dans l’emploi légitime</a:t>
            </a:r>
            <a:r>
              <a:rPr lang="fr-CA" dirty="0"/>
              <a:t> des données informatiques ou </a:t>
            </a:r>
            <a:r>
              <a:rPr lang="fr-CA" dirty="0">
                <a:solidFill>
                  <a:srgbClr val="FF0000"/>
                </a:solidFill>
              </a:rPr>
              <a:t>refuse</a:t>
            </a:r>
            <a:r>
              <a:rPr lang="fr-CA" dirty="0"/>
              <a:t> l’accès aux données informatiques à une personne qui y a droit.</a:t>
            </a:r>
          </a:p>
          <a:p>
            <a:pPr lvl="2"/>
            <a:r>
              <a:rPr lang="fr-CA" dirty="0"/>
              <a:t>Tout ceci couvre beaucoup de cas …</a:t>
            </a:r>
          </a:p>
        </p:txBody>
      </p:sp>
    </p:spTree>
    <p:extLst>
      <p:ext uri="{BB962C8B-B14F-4D97-AF65-F5344CB8AC3E}">
        <p14:creationId xmlns:p14="http://schemas.microsoft.com/office/powerpoint/2010/main" val="2328493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2.2 Atteinte à l’intégrité des données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56</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dirty="0"/>
              <a:t>Infraction d’altération de données</a:t>
            </a:r>
          </a:p>
          <a:p>
            <a:pPr lvl="1"/>
            <a:r>
              <a:rPr lang="fr-CA" noProof="0" dirty="0"/>
              <a:t>Altérer les notes de cours …</a:t>
            </a:r>
          </a:p>
          <a:p>
            <a:pPr lvl="1"/>
            <a:r>
              <a:rPr lang="fr-CA" noProof="0" dirty="0"/>
              <a:t>Altérer le données de registres publics, registres bancaires …</a:t>
            </a:r>
          </a:p>
          <a:p>
            <a:pPr lvl="1"/>
            <a:r>
              <a:rPr lang="fr-CA" dirty="0"/>
              <a:t>Altérer l’intégrité des liens de pages web: </a:t>
            </a:r>
          </a:p>
          <a:p>
            <a:pPr lvl="2"/>
            <a:r>
              <a:rPr lang="fr-CA" dirty="0"/>
              <a:t>Dévoiement: Un pirate réussit à altérer l’URL d’une banque de manière que les clients arrivent à son propre site où il a créé un site contrefait</a:t>
            </a:r>
          </a:p>
          <a:p>
            <a:r>
              <a:rPr lang="fr-CA" noProof="0" dirty="0"/>
              <a:t>Infractions qui sont dirigées à l’endommagement, effacement, détérioration, altération ou suppression de données </a:t>
            </a:r>
            <a:r>
              <a:rPr lang="fr-CA" dirty="0"/>
              <a:t>d’ordi</a:t>
            </a:r>
          </a:p>
          <a:p>
            <a:r>
              <a:rPr lang="fr-CA" dirty="0"/>
              <a:t>Altération ou suppression de preuves (</a:t>
            </a:r>
            <a:r>
              <a:rPr lang="fr-CA" i="1" dirty="0"/>
              <a:t>spoliation</a:t>
            </a:r>
            <a:r>
              <a:rPr lang="fr-CA" dirty="0"/>
              <a:t>)</a:t>
            </a:r>
          </a:p>
          <a:p>
            <a:pPr lvl="1"/>
            <a:r>
              <a:rPr lang="fr-CA" dirty="0"/>
              <a:t>Pas d’articles de loi spécifiques aux preuves, cependant </a:t>
            </a:r>
          </a:p>
          <a:p>
            <a:pPr lvl="2"/>
            <a:r>
              <a:rPr lang="fr-CA" dirty="0"/>
              <a:t>Si exécutée par le suspect d’un crime, peut aider à établir sa responsabilité</a:t>
            </a:r>
          </a:p>
          <a:p>
            <a:pPr lvl="2"/>
            <a:r>
              <a:rPr lang="fr-CA" dirty="0"/>
              <a:t>Si exécutée par autres, peut les rendre responsables </a:t>
            </a:r>
            <a:r>
              <a:rPr lang="fr-CA"/>
              <a:t>de </a:t>
            </a:r>
            <a:r>
              <a:rPr lang="fr-CA" i="1"/>
              <a:t>complicité</a:t>
            </a:r>
            <a:endParaRPr lang="fr-CA" i="1" dirty="0"/>
          </a:p>
        </p:txBody>
      </p:sp>
    </p:spTree>
    <p:extLst>
      <p:ext uri="{BB962C8B-B14F-4D97-AF65-F5344CB8AC3E}">
        <p14:creationId xmlns:p14="http://schemas.microsoft.com/office/powerpoint/2010/main" val="1390227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2.3 Atteinte à la disponibilité</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57</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Bloquer l’accès à bases de données, </a:t>
            </a:r>
          </a:p>
          <a:p>
            <a:pPr lvl="1"/>
            <a:r>
              <a:rPr lang="fr-CA" dirty="0"/>
              <a:t>P.ex. à fins d’extorsion: </a:t>
            </a:r>
            <a:r>
              <a:rPr lang="fr-CA" dirty="0" err="1"/>
              <a:t>Rançongiciels</a:t>
            </a:r>
            <a:endParaRPr lang="fr-CA" dirty="0"/>
          </a:p>
          <a:p>
            <a:r>
              <a:rPr lang="fr-CA" dirty="0"/>
              <a:t>Les Dénis de service peuvent être vus comme atteintes à la disponibilité</a:t>
            </a:r>
          </a:p>
          <a:p>
            <a:pPr lvl="1"/>
            <a:r>
              <a:rPr lang="fr-CA" dirty="0"/>
              <a:t>Concours d’infractions</a:t>
            </a:r>
          </a:p>
        </p:txBody>
      </p:sp>
    </p:spTree>
    <p:extLst>
      <p:ext uri="{BB962C8B-B14F-4D97-AF65-F5344CB8AC3E}">
        <p14:creationId xmlns:p14="http://schemas.microsoft.com/office/powerpoint/2010/main" val="826692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A5A6B-E3B9-78C8-56C0-B680458D443F}"/>
              </a:ext>
            </a:extLst>
          </p:cNvPr>
          <p:cNvSpPr>
            <a:spLocks noGrp="1"/>
          </p:cNvSpPr>
          <p:nvPr>
            <p:ph type="title"/>
          </p:nvPr>
        </p:nvSpPr>
        <p:spPr/>
        <p:txBody>
          <a:bodyPr>
            <a:normAutofit/>
          </a:bodyPr>
          <a:lstStyle/>
          <a:p>
            <a:r>
              <a:rPr lang="fr-CA" dirty="0"/>
              <a:t>La rétention des métadonnées</a:t>
            </a:r>
          </a:p>
        </p:txBody>
      </p:sp>
      <p:sp>
        <p:nvSpPr>
          <p:cNvPr id="3" name="Espace réservé du numéro de diapositive 2">
            <a:extLst>
              <a:ext uri="{FF2B5EF4-FFF2-40B4-BE49-F238E27FC236}">
                <a16:creationId xmlns:a16="http://schemas.microsoft.com/office/drawing/2014/main" id="{AF50AE54-E2A0-0213-CA12-9BFC07BB346F}"/>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58</a:t>
            </a:fld>
            <a:endParaRPr lang="fr-CA">
              <a:solidFill>
                <a:srgbClr val="FFFFFF"/>
              </a:solidFill>
            </a:endParaRPr>
          </a:p>
        </p:txBody>
      </p:sp>
      <p:sp>
        <p:nvSpPr>
          <p:cNvPr id="4" name="Espace réservé du contenu 3">
            <a:extLst>
              <a:ext uri="{FF2B5EF4-FFF2-40B4-BE49-F238E27FC236}">
                <a16:creationId xmlns:a16="http://schemas.microsoft.com/office/drawing/2014/main" id="{39AED2CF-AF52-FC40-3546-F0F6BD3B2F69}"/>
              </a:ext>
            </a:extLst>
          </p:cNvPr>
          <p:cNvSpPr>
            <a:spLocks noGrp="1"/>
          </p:cNvSpPr>
          <p:nvPr>
            <p:ph sz="quarter" idx="1"/>
          </p:nvPr>
        </p:nvSpPr>
        <p:spPr/>
        <p:txBody>
          <a:bodyPr>
            <a:normAutofit fontScale="92500" lnSpcReduction="20000"/>
          </a:bodyPr>
          <a:lstStyle/>
          <a:p>
            <a:r>
              <a:rPr lang="fr-CA" dirty="0"/>
              <a:t>Dans quelques pays et organisations, on a créé des lois et politiques particulières pour la rétention et suppression des métadonnées, la mise à disposition de la police, etc.</a:t>
            </a:r>
          </a:p>
          <a:p>
            <a:pPr lvl="1"/>
            <a:r>
              <a:rPr lang="fr-CA" dirty="0"/>
              <a:t>Notamment par les fournisseurs de services</a:t>
            </a:r>
          </a:p>
          <a:p>
            <a:r>
              <a:rPr lang="fr-CA" dirty="0"/>
              <a:t>En Europe, une loi sur la rétention des métadonnées pour deux ans a été sujet de discussions et de sentences de tribunaux</a:t>
            </a:r>
          </a:p>
          <a:p>
            <a:pPr lvl="1"/>
            <a:r>
              <a:rPr lang="fr-CA" dirty="0"/>
              <a:t>Liste de lois concernant la rétention des données et métadonnées dans le monde:</a:t>
            </a:r>
          </a:p>
          <a:p>
            <a:pPr lvl="2"/>
            <a:r>
              <a:rPr lang="fr-CA" dirty="0">
                <a:hlinkClick r:id="rId2"/>
              </a:rPr>
              <a:t>https://www.cyberghostvpn.com/en_US/privacyhub/global-data-retention-laws</a:t>
            </a:r>
            <a:endParaRPr lang="fr-CA" dirty="0"/>
          </a:p>
          <a:p>
            <a:pPr lvl="1"/>
            <a:r>
              <a:rPr lang="fr-CA" dirty="0"/>
              <a:t>Faire une recherche sur les mots clés mentionnés</a:t>
            </a:r>
          </a:p>
          <a:p>
            <a:pPr lvl="1"/>
            <a:endParaRPr lang="fr-CA" dirty="0"/>
          </a:p>
          <a:p>
            <a:endParaRPr lang="fr-CA" dirty="0"/>
          </a:p>
        </p:txBody>
      </p:sp>
    </p:spTree>
    <p:extLst>
      <p:ext uri="{BB962C8B-B14F-4D97-AF65-F5344CB8AC3E}">
        <p14:creationId xmlns:p14="http://schemas.microsoft.com/office/powerpoint/2010/main" val="1808082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Protection des métadonnées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59</a:t>
            </a:fld>
            <a:endParaRPr lang="fr-CA">
              <a:solidFill>
                <a:srgbClr val="FFFFFF"/>
              </a:solidFill>
            </a:endParaRPr>
          </a:p>
        </p:txBody>
      </p:sp>
      <p:sp>
        <p:nvSpPr>
          <p:cNvPr id="4" name="Espace réservé du contenu 3"/>
          <p:cNvSpPr>
            <a:spLocks noGrp="1"/>
          </p:cNvSpPr>
          <p:nvPr>
            <p:ph sz="quarter" idx="1"/>
          </p:nvPr>
        </p:nvSpPr>
        <p:spPr/>
        <p:txBody>
          <a:bodyPr>
            <a:normAutofit lnSpcReduction="10000"/>
          </a:bodyPr>
          <a:lstStyle/>
          <a:p>
            <a:r>
              <a:rPr lang="fr-CA" dirty="0"/>
              <a:t>Dans le passé, certains sujets (surtout fournisseurs de services internet) ont proposés que les métadonnées n’ont pas droit à la même protection que les données</a:t>
            </a:r>
          </a:p>
          <a:p>
            <a:r>
              <a:rPr lang="fr-CA" dirty="0"/>
              <a:t>Mais maintenant il est accepté que les métadonnées ont droit à la même protection</a:t>
            </a:r>
          </a:p>
          <a:p>
            <a:pPr lvl="1"/>
            <a:r>
              <a:rPr lang="fr-CA" dirty="0" err="1"/>
              <a:t>P.ex</a:t>
            </a:r>
            <a:r>
              <a:rPr lang="fr-CA" dirty="0"/>
              <a:t> il a été montré que dans les réseaux sociaux les métadonnées d’un message peuvent aider à en déterminer l’origine </a:t>
            </a:r>
          </a:p>
          <a:p>
            <a:pPr lvl="2"/>
            <a:r>
              <a:rPr lang="fr-CA" dirty="0"/>
              <a:t>Question de protection de la vie privée</a:t>
            </a:r>
          </a:p>
        </p:txBody>
      </p:sp>
    </p:spTree>
    <p:extLst>
      <p:ext uri="{BB962C8B-B14F-4D97-AF65-F5344CB8AC3E}">
        <p14:creationId xmlns:p14="http://schemas.microsoft.com/office/powerpoint/2010/main" val="156169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B95FE-7856-4E49-8ADF-0C957CEF1F45}"/>
              </a:ext>
            </a:extLst>
          </p:cNvPr>
          <p:cNvSpPr>
            <a:spLocks noGrp="1"/>
          </p:cNvSpPr>
          <p:nvPr>
            <p:ph type="title"/>
          </p:nvPr>
        </p:nvSpPr>
        <p:spPr/>
        <p:txBody>
          <a:bodyPr/>
          <a:lstStyle/>
          <a:p>
            <a:r>
              <a:rPr lang="fr-CA" dirty="0"/>
              <a:t>3 Catégories</a:t>
            </a:r>
          </a:p>
        </p:txBody>
      </p:sp>
      <p:sp>
        <p:nvSpPr>
          <p:cNvPr id="3" name="Espace réservé du numéro de diapositive 2">
            <a:extLst>
              <a:ext uri="{FF2B5EF4-FFF2-40B4-BE49-F238E27FC236}">
                <a16:creationId xmlns:a16="http://schemas.microsoft.com/office/drawing/2014/main" id="{6392BD1B-86BE-4840-90BB-FA4DA4FC7E1A}"/>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a:t>
            </a:fld>
            <a:endParaRPr lang="fr-CA">
              <a:solidFill>
                <a:srgbClr val="FFFFFF"/>
              </a:solidFill>
            </a:endParaRPr>
          </a:p>
        </p:txBody>
      </p:sp>
      <p:sp>
        <p:nvSpPr>
          <p:cNvPr id="4" name="Espace réservé du contenu 3">
            <a:extLst>
              <a:ext uri="{FF2B5EF4-FFF2-40B4-BE49-F238E27FC236}">
                <a16:creationId xmlns:a16="http://schemas.microsoft.com/office/drawing/2014/main" id="{326C6DF4-E00C-4B1C-8F1B-404EF281C1EB}"/>
              </a:ext>
            </a:extLst>
          </p:cNvPr>
          <p:cNvSpPr>
            <a:spLocks noGrp="1"/>
          </p:cNvSpPr>
          <p:nvPr>
            <p:ph sz="quarter" idx="1"/>
          </p:nvPr>
        </p:nvSpPr>
        <p:spPr/>
        <p:txBody>
          <a:bodyPr>
            <a:normAutofit fontScale="92500" lnSpcReduction="10000"/>
          </a:bodyPr>
          <a:lstStyle/>
          <a:p>
            <a:r>
              <a:rPr lang="fr-CA" sz="2600" dirty="0"/>
              <a:t>Infractions prévues par la loi en général, pour lesquelles on peut utiliser des moyens informatiques, qui pourraient les faciliter (la plupart)</a:t>
            </a:r>
          </a:p>
          <a:p>
            <a:r>
              <a:rPr lang="fr-CA" sz="2600" dirty="0"/>
              <a:t>Infractions prévues par la loi en général, mais considérées par </a:t>
            </a:r>
            <a:r>
              <a:rPr lang="fr-CA" sz="2600" b="1" dirty="0"/>
              <a:t>lois particulière</a:t>
            </a:r>
            <a:r>
              <a:rPr lang="fr-CA" sz="2600" dirty="0"/>
              <a:t>s dans le cas d’utilisation de moyens informatiques </a:t>
            </a:r>
          </a:p>
          <a:p>
            <a:pPr lvl="1"/>
            <a:r>
              <a:rPr lang="fr-CA" sz="2200" dirty="0"/>
              <a:t>p.ex. porno juvénile</a:t>
            </a:r>
          </a:p>
          <a:p>
            <a:r>
              <a:rPr lang="fr-CA" sz="2600" dirty="0"/>
              <a:t>Infractions qui n’existent que dans l’informatique</a:t>
            </a:r>
          </a:p>
          <a:p>
            <a:pPr lvl="1"/>
            <a:r>
              <a:rPr lang="fr-CA" sz="2300" dirty="0"/>
              <a:t>accès non-autorisé à ordi, </a:t>
            </a:r>
          </a:p>
          <a:p>
            <a:pPr lvl="1"/>
            <a:r>
              <a:rPr lang="fr-CA" sz="2300" dirty="0"/>
              <a:t>pourriel …</a:t>
            </a:r>
          </a:p>
          <a:p>
            <a:pPr lvl="1"/>
            <a:r>
              <a:rPr lang="fr-CA" sz="2500" b="1" dirty="0"/>
              <a:t>Exercice:</a:t>
            </a:r>
            <a:r>
              <a:rPr lang="fr-CA" sz="2500" dirty="0"/>
              <a:t> pour chacune des infraction que nous verrons, classifiez-la dans une de ces catégories</a:t>
            </a:r>
          </a:p>
          <a:p>
            <a:endParaRPr lang="fr-CA" dirty="0"/>
          </a:p>
        </p:txBody>
      </p:sp>
    </p:spTree>
    <p:extLst>
      <p:ext uri="{BB962C8B-B14F-4D97-AF65-F5344CB8AC3E}">
        <p14:creationId xmlns:p14="http://schemas.microsoft.com/office/powerpoint/2010/main" val="897791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0B8DE-857C-6E09-5AD5-16B5FE46D8E5}"/>
              </a:ext>
            </a:extLst>
          </p:cNvPr>
          <p:cNvSpPr>
            <a:spLocks noGrp="1"/>
          </p:cNvSpPr>
          <p:nvPr>
            <p:ph type="title"/>
          </p:nvPr>
        </p:nvSpPr>
        <p:spPr/>
        <p:txBody>
          <a:bodyPr/>
          <a:lstStyle/>
          <a:p>
            <a:r>
              <a:rPr lang="fr-CA" dirty="0"/>
              <a:t>Rapport détaillé dans:</a:t>
            </a:r>
          </a:p>
        </p:txBody>
      </p:sp>
      <p:sp>
        <p:nvSpPr>
          <p:cNvPr id="3" name="Espace réservé du numéro de diapositive 2">
            <a:extLst>
              <a:ext uri="{FF2B5EF4-FFF2-40B4-BE49-F238E27FC236}">
                <a16:creationId xmlns:a16="http://schemas.microsoft.com/office/drawing/2014/main" id="{92FDEA39-6FE3-ECD9-2E1B-11995A20959C}"/>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60</a:t>
            </a:fld>
            <a:endParaRPr lang="fr-CA">
              <a:solidFill>
                <a:srgbClr val="FFFFFF"/>
              </a:solidFill>
            </a:endParaRPr>
          </a:p>
        </p:txBody>
      </p:sp>
      <p:sp>
        <p:nvSpPr>
          <p:cNvPr id="4" name="Espace réservé du contenu 3">
            <a:extLst>
              <a:ext uri="{FF2B5EF4-FFF2-40B4-BE49-F238E27FC236}">
                <a16:creationId xmlns:a16="http://schemas.microsoft.com/office/drawing/2014/main" id="{66DD9F13-EAC6-A2A9-50CB-2961578D7A69}"/>
              </a:ext>
            </a:extLst>
          </p:cNvPr>
          <p:cNvSpPr>
            <a:spLocks noGrp="1"/>
          </p:cNvSpPr>
          <p:nvPr>
            <p:ph sz="quarter" idx="1"/>
          </p:nvPr>
        </p:nvSpPr>
        <p:spPr/>
        <p:txBody>
          <a:bodyPr/>
          <a:lstStyle/>
          <a:p>
            <a:r>
              <a:rPr lang="fr-CA" dirty="0">
                <a:hlinkClick r:id="rId2"/>
              </a:rPr>
              <a:t>Métadonnées et vie privée - Un aperçu technique et juridique - Commissariat à la protection de la vie privée du Canada</a:t>
            </a:r>
            <a:endParaRPr lang="fr-CA" dirty="0"/>
          </a:p>
          <a:p>
            <a:r>
              <a:rPr lang="fr-CA" dirty="0"/>
              <a:t>Possiblement à revoir plus tard dans le cours</a:t>
            </a:r>
          </a:p>
        </p:txBody>
      </p:sp>
    </p:spTree>
    <p:extLst>
      <p:ext uri="{BB962C8B-B14F-4D97-AF65-F5344CB8AC3E}">
        <p14:creationId xmlns:p14="http://schemas.microsoft.com/office/powerpoint/2010/main" val="108180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2.4 Interception de données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61</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noProof="0" dirty="0"/>
              <a:t>La différence ici est que l’information est volée en route, quand elle est transmise</a:t>
            </a:r>
          </a:p>
          <a:p>
            <a:r>
              <a:rPr lang="fr-CA" noProof="0" dirty="0"/>
              <a:t>Rien de nouveau, car le l’interception de correspondance postale était déjà une infraction</a:t>
            </a:r>
          </a:p>
          <a:p>
            <a:pPr lvl="1"/>
            <a:r>
              <a:rPr lang="fr-CA" noProof="0" dirty="0"/>
              <a:t>Ainsi que l’interception téléphonique etc.</a:t>
            </a:r>
          </a:p>
          <a:p>
            <a:r>
              <a:rPr lang="fr-CA" noProof="0" dirty="0"/>
              <a:t>E</a:t>
            </a:r>
            <a:r>
              <a:rPr lang="fr-CA" dirty="0"/>
              <a:t>.g. i</a:t>
            </a:r>
            <a:r>
              <a:rPr lang="fr-CA" noProof="0" dirty="0" err="1"/>
              <a:t>nterception</a:t>
            </a:r>
            <a:r>
              <a:rPr lang="fr-CA" noProof="0" dirty="0"/>
              <a:t> de courriel ou Instagram ou d’image transmise par réseau de communication</a:t>
            </a:r>
          </a:p>
          <a:p>
            <a:pPr lvl="1"/>
            <a:r>
              <a:rPr lang="fr-CA" noProof="0" dirty="0"/>
              <a:t>Probablement à fins d’harcèlement, chantage, fraude, espionnage</a:t>
            </a:r>
          </a:p>
          <a:p>
            <a:r>
              <a:rPr lang="fr-CA" noProof="0" dirty="0"/>
              <a:t>Elle inclut la </a:t>
            </a:r>
            <a:r>
              <a:rPr lang="fr-CA" i="1" noProof="0" dirty="0"/>
              <a:t>suppression</a:t>
            </a:r>
            <a:r>
              <a:rPr lang="fr-CA" noProof="0" dirty="0"/>
              <a:t> d’information, c.à.d. que l’information n’arrive pas au destinataire visé   </a:t>
            </a:r>
          </a:p>
        </p:txBody>
      </p:sp>
    </p:spTree>
    <p:extLst>
      <p:ext uri="{BB962C8B-B14F-4D97-AF65-F5344CB8AC3E}">
        <p14:creationId xmlns:p14="http://schemas.microsoft.com/office/powerpoint/2010/main" val="2266739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Moyens et lieux d’interception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62</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Les moyens et lieux peuvent être les plus variés</a:t>
            </a:r>
          </a:p>
          <a:p>
            <a:r>
              <a:rPr lang="fr-CA" noProof="0" dirty="0"/>
              <a:t>P.ex. on peut utiliser des ‘</a:t>
            </a:r>
            <a:r>
              <a:rPr lang="fr-CA" noProof="0" dirty="0" err="1"/>
              <a:t>sniffers</a:t>
            </a:r>
            <a:r>
              <a:rPr lang="fr-CA" noProof="0" dirty="0"/>
              <a:t>’ qui interceptent les paquets de données dans le fil ou dans le </a:t>
            </a:r>
            <a:r>
              <a:rPr lang="fr-CA" noProof="0" dirty="0" err="1"/>
              <a:t>WiFi</a:t>
            </a:r>
            <a:endParaRPr lang="fr-CA" noProof="0" dirty="0"/>
          </a:p>
          <a:p>
            <a:r>
              <a:rPr lang="fr-CA" noProof="0" dirty="0"/>
              <a:t>Ou on peut lire des données qui sont dans un serveur intermédiaire</a:t>
            </a:r>
          </a:p>
          <a:p>
            <a:r>
              <a:rPr lang="fr-CA" noProof="0" dirty="0"/>
              <a:t>Grande variété de moyens et de situations possibles </a:t>
            </a:r>
          </a:p>
        </p:txBody>
      </p:sp>
    </p:spTree>
    <p:extLst>
      <p:ext uri="{BB962C8B-B14F-4D97-AF65-F5344CB8AC3E}">
        <p14:creationId xmlns:p14="http://schemas.microsoft.com/office/powerpoint/2010/main" val="1724735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Caractéristiques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63</a:t>
            </a:fld>
            <a:endParaRPr lang="fr-CA">
              <a:solidFill>
                <a:srgbClr val="FFFFFF"/>
              </a:solidFill>
            </a:endParaRPr>
          </a:p>
        </p:txBody>
      </p:sp>
      <p:sp>
        <p:nvSpPr>
          <p:cNvPr id="4" name="Espace réservé du contenu 3"/>
          <p:cNvSpPr>
            <a:spLocks noGrp="1"/>
          </p:cNvSpPr>
          <p:nvPr>
            <p:ph sz="quarter" idx="1"/>
          </p:nvPr>
        </p:nvSpPr>
        <p:spPr/>
        <p:txBody>
          <a:bodyPr/>
          <a:lstStyle/>
          <a:p>
            <a:r>
              <a:rPr lang="fr-CA" noProof="0" dirty="0"/>
              <a:t>Transmission non-publique de données</a:t>
            </a:r>
          </a:p>
          <a:p>
            <a:r>
              <a:rPr lang="fr-CA" noProof="0" dirty="0"/>
              <a:t>L’interception se vérifie ‘dans’ un système informatique </a:t>
            </a:r>
          </a:p>
          <a:p>
            <a:pPr lvl="1"/>
            <a:r>
              <a:rPr lang="fr-CA" noProof="0" dirty="0"/>
              <a:t>qui est un moyen de communication</a:t>
            </a:r>
          </a:p>
        </p:txBody>
      </p:sp>
    </p:spTree>
    <p:extLst>
      <p:ext uri="{BB962C8B-B14F-4D97-AF65-F5344CB8AC3E}">
        <p14:creationId xmlns:p14="http://schemas.microsoft.com/office/powerpoint/2010/main" val="527747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56A19C-1FEE-407D-9189-ADA31B458FBE}"/>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64</a:t>
            </a:fld>
            <a:endParaRPr lang="fr-CA">
              <a:solidFill>
                <a:srgbClr val="FFFFFF"/>
              </a:solidFill>
            </a:endParaRPr>
          </a:p>
        </p:txBody>
      </p:sp>
      <p:sp>
        <p:nvSpPr>
          <p:cNvPr id="5" name="Titre 1">
            <a:extLst>
              <a:ext uri="{FF2B5EF4-FFF2-40B4-BE49-F238E27FC236}">
                <a16:creationId xmlns:a16="http://schemas.microsoft.com/office/drawing/2014/main" id="{234EC608-FFD5-49A6-84A0-C0C256CCE433}"/>
              </a:ext>
            </a:extLst>
          </p:cNvPr>
          <p:cNvSpPr>
            <a:spLocks noGrp="1"/>
          </p:cNvSpPr>
          <p:nvPr>
            <p:ph type="title"/>
          </p:nvPr>
        </p:nvSpPr>
        <p:spPr>
          <a:xfrm>
            <a:off x="612648" y="228600"/>
            <a:ext cx="8153400" cy="990600"/>
          </a:xfrm>
        </p:spPr>
        <p:txBody>
          <a:bodyPr>
            <a:normAutofit/>
          </a:bodyPr>
          <a:lstStyle/>
          <a:p>
            <a:r>
              <a:rPr lang="fr-CA" dirty="0"/>
              <a:t>Code criminel: Interception</a:t>
            </a:r>
          </a:p>
        </p:txBody>
      </p:sp>
      <p:sp>
        <p:nvSpPr>
          <p:cNvPr id="6" name="Espace réservé du numéro de diapositive 2">
            <a:extLst>
              <a:ext uri="{FF2B5EF4-FFF2-40B4-BE49-F238E27FC236}">
                <a16:creationId xmlns:a16="http://schemas.microsoft.com/office/drawing/2014/main" id="{FE1AF4B4-8080-4958-AA94-8332C088FC5B}"/>
              </a:ext>
            </a:extLst>
          </p:cNvPr>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latinLnBrk="0">
              <a:defRPr lang="fr-FR" sz="1400" b="1" kern="1200">
                <a:solidFill>
                  <a:srgbClr val="FFFFFF"/>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fld id="{1AD93096-5B34-4342-9326-69289CEAE4C2}" type="slidenum">
              <a:rPr lang="fr-CA" smtClean="0"/>
              <a:pPr/>
              <a:t>64</a:t>
            </a:fld>
            <a:endParaRPr lang="fr-CA"/>
          </a:p>
        </p:txBody>
      </p:sp>
      <p:sp>
        <p:nvSpPr>
          <p:cNvPr id="7" name="Espace réservé du contenu 3">
            <a:extLst>
              <a:ext uri="{FF2B5EF4-FFF2-40B4-BE49-F238E27FC236}">
                <a16:creationId xmlns:a16="http://schemas.microsoft.com/office/drawing/2014/main" id="{10013B0B-0E60-415F-814E-28AB689A3491}"/>
              </a:ext>
            </a:extLst>
          </p:cNvPr>
          <p:cNvSpPr>
            <a:spLocks noGrp="1"/>
          </p:cNvSpPr>
          <p:nvPr>
            <p:ph sz="quarter" idx="1"/>
          </p:nvPr>
        </p:nvSpPr>
        <p:spPr>
          <a:xfrm>
            <a:off x="612648" y="1600200"/>
            <a:ext cx="8153400" cy="4495800"/>
          </a:xfrm>
        </p:spPr>
        <p:txBody>
          <a:bodyPr>
            <a:normAutofit fontScale="77500" lnSpcReduction="20000"/>
          </a:bodyPr>
          <a:lstStyle/>
          <a:p>
            <a:r>
              <a:rPr lang="fr-CA" dirty="0"/>
              <a:t>Deux articles, le deuxième plus ciblé au cas informatique</a:t>
            </a:r>
          </a:p>
          <a:p>
            <a:r>
              <a:rPr lang="fr-CA" b="1" dirty="0"/>
              <a:t>184</a:t>
            </a:r>
            <a:r>
              <a:rPr lang="fr-CA" dirty="0"/>
              <a:t> </a:t>
            </a:r>
            <a:r>
              <a:rPr lang="fr-CA" b="1" dirty="0"/>
              <a:t>(1)</a:t>
            </a:r>
            <a:r>
              <a:rPr lang="fr-CA" dirty="0"/>
              <a:t> Est coupable d’un acte criminel et passible d’un emprisonnement maximal de cinq ans quiconque, </a:t>
            </a:r>
            <a:r>
              <a:rPr lang="fr-CA" i="1" dirty="0"/>
              <a:t>au moyen d’un dispositif électromagnétique, acoustique, mécanique ou autre, </a:t>
            </a:r>
            <a:r>
              <a:rPr lang="fr-CA" i="1" dirty="0">
                <a:solidFill>
                  <a:srgbClr val="FF0000"/>
                </a:solidFill>
              </a:rPr>
              <a:t>intercepte</a:t>
            </a:r>
            <a:r>
              <a:rPr lang="fr-CA" i="1" dirty="0"/>
              <a:t> volontairement une communication privée.</a:t>
            </a:r>
          </a:p>
          <a:p>
            <a:r>
              <a:rPr lang="fr-CA" b="1" dirty="0"/>
              <a:t>342.1(1)</a:t>
            </a:r>
            <a:r>
              <a:rPr lang="fr-CA" i="1" dirty="0"/>
              <a:t> </a:t>
            </a:r>
            <a:r>
              <a:rPr lang="fr-CA" dirty="0"/>
              <a:t>Est coupable d’un acte criminel et passible d’un emprisonnement maximal de dix ans ou d’une infraction punissable sur déclaration de culpabilité par procédure sommaire, quiconque, frauduleusement et sans apparence de droit :</a:t>
            </a:r>
            <a:endParaRPr lang="fr-CA" i="1" dirty="0"/>
          </a:p>
          <a:p>
            <a:pPr marL="0" indent="0">
              <a:buNone/>
            </a:pPr>
            <a:r>
              <a:rPr lang="fr-CA" i="1" dirty="0"/>
              <a:t>    ......</a:t>
            </a:r>
          </a:p>
          <a:p>
            <a:pPr marL="0" indent="0">
              <a:buNone/>
            </a:pPr>
            <a:r>
              <a:rPr lang="fr-CA" dirty="0"/>
              <a:t>    b) au moyen d’un dispositif électromagnétique, acoustique,       mécanique ou autre, directement ou indirectement, </a:t>
            </a:r>
            <a:r>
              <a:rPr lang="fr-CA" dirty="0">
                <a:solidFill>
                  <a:srgbClr val="FF0000"/>
                </a:solidFill>
              </a:rPr>
              <a:t>intercepte ou fait intercepter</a:t>
            </a:r>
            <a:r>
              <a:rPr lang="fr-CA" dirty="0"/>
              <a:t> toute fonction d’un ordinateur;</a:t>
            </a:r>
          </a:p>
        </p:txBody>
      </p:sp>
    </p:spTree>
    <p:extLst>
      <p:ext uri="{BB962C8B-B14F-4D97-AF65-F5344CB8AC3E}">
        <p14:creationId xmlns:p14="http://schemas.microsoft.com/office/powerpoint/2010/main" val="3584389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22253-7851-2094-932E-1E672961ED76}"/>
              </a:ext>
            </a:extLst>
          </p:cNvPr>
          <p:cNvSpPr>
            <a:spLocks noGrp="1"/>
          </p:cNvSpPr>
          <p:nvPr>
            <p:ph type="title"/>
          </p:nvPr>
        </p:nvSpPr>
        <p:spPr/>
        <p:txBody>
          <a:bodyPr/>
          <a:lstStyle/>
          <a:p>
            <a:r>
              <a:rPr lang="fr-CA" dirty="0"/>
              <a:t>Distinctions</a:t>
            </a:r>
          </a:p>
        </p:txBody>
      </p:sp>
      <p:sp>
        <p:nvSpPr>
          <p:cNvPr id="3" name="Espace réservé du numéro de diapositive 2">
            <a:extLst>
              <a:ext uri="{FF2B5EF4-FFF2-40B4-BE49-F238E27FC236}">
                <a16:creationId xmlns:a16="http://schemas.microsoft.com/office/drawing/2014/main" id="{2C850AA3-7064-1989-4D92-2222CE3FD64D}"/>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65</a:t>
            </a:fld>
            <a:endParaRPr lang="fr-CA">
              <a:solidFill>
                <a:srgbClr val="FFFFFF"/>
              </a:solidFill>
            </a:endParaRPr>
          </a:p>
        </p:txBody>
      </p:sp>
      <p:sp>
        <p:nvSpPr>
          <p:cNvPr id="4" name="Espace réservé du contenu 3">
            <a:extLst>
              <a:ext uri="{FF2B5EF4-FFF2-40B4-BE49-F238E27FC236}">
                <a16:creationId xmlns:a16="http://schemas.microsoft.com/office/drawing/2014/main" id="{848475AD-2935-8E06-9957-8560C378291D}"/>
              </a:ext>
            </a:extLst>
          </p:cNvPr>
          <p:cNvSpPr>
            <a:spLocks noGrp="1"/>
          </p:cNvSpPr>
          <p:nvPr>
            <p:ph sz="quarter" idx="1"/>
          </p:nvPr>
        </p:nvSpPr>
        <p:spPr/>
        <p:txBody>
          <a:bodyPr>
            <a:normAutofit fontScale="92500" lnSpcReduction="10000"/>
          </a:bodyPr>
          <a:lstStyle/>
          <a:p>
            <a:r>
              <a:rPr lang="fr-CA" dirty="0"/>
              <a:t>À noter la terminologie très générale:</a:t>
            </a:r>
          </a:p>
          <a:p>
            <a:pPr lvl="1"/>
            <a:r>
              <a:rPr lang="fr-CA" dirty="0"/>
              <a:t>Toute fonction d’ordinateur</a:t>
            </a:r>
          </a:p>
          <a:p>
            <a:pPr lvl="1"/>
            <a:r>
              <a:rPr lang="fr-CA" dirty="0"/>
              <a:t>Donc même des fonctions internes, comme l’exécution d’une instruction </a:t>
            </a:r>
            <a:r>
              <a:rPr lang="fr-CA"/>
              <a:t>de programme</a:t>
            </a:r>
            <a:endParaRPr lang="fr-CA" dirty="0"/>
          </a:p>
          <a:p>
            <a:r>
              <a:rPr lang="fr-CA" dirty="0"/>
              <a:t>Il semble que la loi ne fasse pas assez de distinction entre </a:t>
            </a:r>
          </a:p>
          <a:p>
            <a:pPr lvl="1"/>
            <a:r>
              <a:rPr lang="fr-CA" dirty="0"/>
              <a:t>Saisir des données dans des bases de données de systèmes télécom et</a:t>
            </a:r>
          </a:p>
          <a:p>
            <a:pPr lvl="1"/>
            <a:r>
              <a:rPr lang="fr-CA" dirty="0"/>
              <a:t>Saisir des données vraiment en transmission entre dispositifs</a:t>
            </a:r>
          </a:p>
          <a:p>
            <a:pPr lvl="2"/>
            <a:r>
              <a:rPr lang="fr-CA" dirty="0"/>
              <a:t>Mais ceci importe peu, car il y aura cumul d’infractions, ce qui est normal </a:t>
            </a:r>
          </a:p>
        </p:txBody>
      </p:sp>
    </p:spTree>
    <p:extLst>
      <p:ext uri="{BB962C8B-B14F-4D97-AF65-F5344CB8AC3E}">
        <p14:creationId xmlns:p14="http://schemas.microsoft.com/office/powerpoint/2010/main" val="2631488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3811D-A3B7-B259-06D1-A337246345C2}"/>
              </a:ext>
            </a:extLst>
          </p:cNvPr>
          <p:cNvSpPr>
            <a:spLocks noGrp="1"/>
          </p:cNvSpPr>
          <p:nvPr>
            <p:ph type="title"/>
          </p:nvPr>
        </p:nvSpPr>
        <p:spPr/>
        <p:txBody>
          <a:bodyPr/>
          <a:lstStyle/>
          <a:p>
            <a:r>
              <a:rPr lang="fr-CA" dirty="0"/>
              <a:t>Lois administratives</a:t>
            </a:r>
          </a:p>
        </p:txBody>
      </p:sp>
      <p:sp>
        <p:nvSpPr>
          <p:cNvPr id="3" name="Espace réservé du numéro de diapositive 2">
            <a:extLst>
              <a:ext uri="{FF2B5EF4-FFF2-40B4-BE49-F238E27FC236}">
                <a16:creationId xmlns:a16="http://schemas.microsoft.com/office/drawing/2014/main" id="{DFD9FCC6-88DF-B783-1894-63D05D1698FB}"/>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66</a:t>
            </a:fld>
            <a:endParaRPr lang="fr-CA">
              <a:solidFill>
                <a:srgbClr val="FFFFFF"/>
              </a:solidFill>
            </a:endParaRPr>
          </a:p>
        </p:txBody>
      </p:sp>
      <p:sp>
        <p:nvSpPr>
          <p:cNvPr id="4" name="Espace réservé du contenu 3">
            <a:extLst>
              <a:ext uri="{FF2B5EF4-FFF2-40B4-BE49-F238E27FC236}">
                <a16:creationId xmlns:a16="http://schemas.microsoft.com/office/drawing/2014/main" id="{6794F442-CA05-C2ED-3324-4138D89A8AE4}"/>
              </a:ext>
            </a:extLst>
          </p:cNvPr>
          <p:cNvSpPr>
            <a:spLocks noGrp="1"/>
          </p:cNvSpPr>
          <p:nvPr>
            <p:ph sz="quarter" idx="1"/>
          </p:nvPr>
        </p:nvSpPr>
        <p:spPr/>
        <p:txBody>
          <a:bodyPr>
            <a:normAutofit fontScale="92500"/>
          </a:bodyPr>
          <a:lstStyle/>
          <a:p>
            <a:r>
              <a:rPr lang="fr-CA" dirty="0"/>
              <a:t>Au Québec et au Canada, ainsi que la plupart des pays, il y a plusieurs lois sur:</a:t>
            </a:r>
          </a:p>
          <a:p>
            <a:pPr lvl="1"/>
            <a:r>
              <a:rPr lang="fr-CA" dirty="0"/>
              <a:t>Protection des données dans les domaines publics et privés</a:t>
            </a:r>
          </a:p>
          <a:p>
            <a:pPr lvl="1"/>
            <a:r>
              <a:rPr lang="fr-CA" dirty="0"/>
              <a:t>Protection de la vie privée, </a:t>
            </a:r>
          </a:p>
          <a:p>
            <a:pPr lvl="2"/>
            <a:r>
              <a:rPr lang="fr-CA" dirty="0"/>
              <a:t>Quelques-unes spécialisées dans le domaine santé</a:t>
            </a:r>
          </a:p>
          <a:p>
            <a:r>
              <a:rPr lang="fr-CA" dirty="0"/>
              <a:t>Ces lois ne sont pas dans le code criminel</a:t>
            </a:r>
          </a:p>
          <a:p>
            <a:pPr lvl="1"/>
            <a:r>
              <a:rPr lang="fr-CA" dirty="0"/>
              <a:t>Les tribunaux responsables sont des tribunaux administratifs</a:t>
            </a:r>
          </a:p>
          <a:p>
            <a:pPr lvl="1"/>
            <a:r>
              <a:rPr lang="fr-CA" dirty="0"/>
              <a:t>Elles ne conduisent pas à des emprisonnements, mais seulement à des amendes, qui peuvent être très importantes</a:t>
            </a:r>
          </a:p>
          <a:p>
            <a:r>
              <a:rPr lang="fr-CA" dirty="0"/>
              <a:t>Nous en parlerons dans la 2</a:t>
            </a:r>
            <a:r>
              <a:rPr lang="fr-CA" baseline="30000" dirty="0"/>
              <a:t>ème</a:t>
            </a:r>
            <a:r>
              <a:rPr lang="fr-CA" dirty="0"/>
              <a:t> partie du cours</a:t>
            </a:r>
          </a:p>
          <a:p>
            <a:pPr lvl="1"/>
            <a:endParaRPr lang="fr-CA" dirty="0"/>
          </a:p>
        </p:txBody>
      </p:sp>
    </p:spTree>
    <p:extLst>
      <p:ext uri="{BB962C8B-B14F-4D97-AF65-F5344CB8AC3E}">
        <p14:creationId xmlns:p14="http://schemas.microsoft.com/office/powerpoint/2010/main" val="2967744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ECBD2-28B5-1270-B3F9-3BA157D9A946}"/>
              </a:ext>
            </a:extLst>
          </p:cNvPr>
          <p:cNvSpPr>
            <a:spLocks noGrp="1"/>
          </p:cNvSpPr>
          <p:nvPr>
            <p:ph type="title"/>
          </p:nvPr>
        </p:nvSpPr>
        <p:spPr/>
        <p:txBody>
          <a:bodyPr>
            <a:normAutofit fontScale="90000"/>
          </a:bodyPr>
          <a:lstStyle/>
          <a:p>
            <a:r>
              <a:rPr lang="fr-CA" dirty="0"/>
              <a:t>Un cas intéressant: Capital One 2019</a:t>
            </a:r>
          </a:p>
        </p:txBody>
      </p:sp>
      <p:sp>
        <p:nvSpPr>
          <p:cNvPr id="3" name="Espace réservé du numéro de diapositive 2">
            <a:extLst>
              <a:ext uri="{FF2B5EF4-FFF2-40B4-BE49-F238E27FC236}">
                <a16:creationId xmlns:a16="http://schemas.microsoft.com/office/drawing/2014/main" id="{6F4ACF87-E56E-D3E3-6F6C-F38B7724ED58}"/>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67</a:t>
            </a:fld>
            <a:endParaRPr lang="fr-CA">
              <a:solidFill>
                <a:srgbClr val="FFFFFF"/>
              </a:solidFill>
            </a:endParaRPr>
          </a:p>
        </p:txBody>
      </p:sp>
      <p:sp>
        <p:nvSpPr>
          <p:cNvPr id="4" name="Espace réservé du contenu 3">
            <a:extLst>
              <a:ext uri="{FF2B5EF4-FFF2-40B4-BE49-F238E27FC236}">
                <a16:creationId xmlns:a16="http://schemas.microsoft.com/office/drawing/2014/main" id="{85E8F1A7-3F12-3547-3D0F-BC9F82D02389}"/>
              </a:ext>
            </a:extLst>
          </p:cNvPr>
          <p:cNvSpPr>
            <a:spLocks noGrp="1"/>
          </p:cNvSpPr>
          <p:nvPr>
            <p:ph sz="quarter" idx="1"/>
          </p:nvPr>
        </p:nvSpPr>
        <p:spPr/>
        <p:txBody>
          <a:bodyPr>
            <a:normAutofit fontScale="77500" lnSpcReduction="20000"/>
          </a:bodyPr>
          <a:lstStyle/>
          <a:p>
            <a:r>
              <a:rPr lang="fr-CA" dirty="0"/>
              <a:t>En 2019, un courriel a informé Capital One (compagnie financière) qu’une grande quantité de ses fichiers, contenant des informations personnelles, se trouvaient dans un serveur publique</a:t>
            </a:r>
          </a:p>
          <a:p>
            <a:r>
              <a:rPr lang="fr-CA" dirty="0"/>
              <a:t>Paige A. Thompson de Seattle avait découvert une faille dans un pare-feu Cloud qui lui avait permis de s’emparer des fichiers</a:t>
            </a:r>
          </a:p>
          <a:p>
            <a:r>
              <a:rPr lang="fr-CA" dirty="0"/>
              <a:t>La personne a été condamnée par un tribunal en 2022 </a:t>
            </a:r>
          </a:p>
          <a:p>
            <a:r>
              <a:rPr lang="fr-CA" dirty="0"/>
              <a:t>Vous pourrez trouver beaucoup d’informations sur ce cas, intéressant et bizarre, inclus des documents officiels d’investigateurs et tribunaux</a:t>
            </a:r>
          </a:p>
          <a:p>
            <a:pPr lvl="1"/>
            <a:r>
              <a:rPr lang="fr-CA" dirty="0"/>
              <a:t>Cherchez: USA v. Paige Thompson et semblables</a:t>
            </a:r>
          </a:p>
          <a:p>
            <a:r>
              <a:rPr lang="fr-CA" dirty="0"/>
              <a:t>Question: quelles seraient les infractions dans ce cas selon la loi canadienne</a:t>
            </a:r>
          </a:p>
        </p:txBody>
      </p:sp>
    </p:spTree>
    <p:extLst>
      <p:ext uri="{BB962C8B-B14F-4D97-AF65-F5344CB8AC3E}">
        <p14:creationId xmlns:p14="http://schemas.microsoft.com/office/powerpoint/2010/main" val="1309174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6541A-5353-3133-3066-22A3F9B60855}"/>
              </a:ext>
            </a:extLst>
          </p:cNvPr>
          <p:cNvSpPr>
            <a:spLocks noGrp="1"/>
          </p:cNvSpPr>
          <p:nvPr>
            <p:ph type="title"/>
          </p:nvPr>
        </p:nvSpPr>
        <p:spPr/>
        <p:txBody>
          <a:bodyPr/>
          <a:lstStyle/>
          <a:p>
            <a:r>
              <a:rPr lang="fr-CA" dirty="0"/>
              <a:t>Questions de révision</a:t>
            </a:r>
          </a:p>
        </p:txBody>
      </p:sp>
      <p:sp>
        <p:nvSpPr>
          <p:cNvPr id="3" name="Espace réservé du numéro de diapositive 2">
            <a:extLst>
              <a:ext uri="{FF2B5EF4-FFF2-40B4-BE49-F238E27FC236}">
                <a16:creationId xmlns:a16="http://schemas.microsoft.com/office/drawing/2014/main" id="{426AD95B-FDAA-A129-76A1-F043B13CC276}"/>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68</a:t>
            </a:fld>
            <a:endParaRPr lang="fr-CA">
              <a:solidFill>
                <a:srgbClr val="FFFFFF"/>
              </a:solidFill>
            </a:endParaRPr>
          </a:p>
        </p:txBody>
      </p:sp>
      <p:sp>
        <p:nvSpPr>
          <p:cNvPr id="4" name="Espace réservé du contenu 3">
            <a:extLst>
              <a:ext uri="{FF2B5EF4-FFF2-40B4-BE49-F238E27FC236}">
                <a16:creationId xmlns:a16="http://schemas.microsoft.com/office/drawing/2014/main" id="{B0EFDCDE-4D2F-7D71-FC42-3B7F479392EC}"/>
              </a:ext>
            </a:extLst>
          </p:cNvPr>
          <p:cNvSpPr>
            <a:spLocks noGrp="1"/>
          </p:cNvSpPr>
          <p:nvPr>
            <p:ph sz="quarter" idx="1"/>
          </p:nvPr>
        </p:nvSpPr>
        <p:spPr/>
        <p:txBody>
          <a:bodyPr/>
          <a:lstStyle/>
          <a:p>
            <a:r>
              <a:rPr lang="fr-CA" dirty="0"/>
              <a:t>Donner des exemples d’infractions contre: la confidentialité, l’intégrité et la disponibilité</a:t>
            </a:r>
          </a:p>
          <a:p>
            <a:r>
              <a:rPr lang="fr-CA" dirty="0"/>
              <a:t>Les métadonnées, sont-elles protégées comme les données et pourquoi</a:t>
            </a:r>
          </a:p>
          <a:p>
            <a:r>
              <a:rPr lang="fr-CA" dirty="0"/>
              <a:t>Expliquer la différence, selon la loi, entre interception et atteinte à la confidentialité </a:t>
            </a:r>
            <a:r>
              <a:rPr lang="fr-CA"/>
              <a:t>des données</a:t>
            </a:r>
            <a:endParaRPr lang="fr-CA" dirty="0"/>
          </a:p>
        </p:txBody>
      </p:sp>
    </p:spTree>
    <p:extLst>
      <p:ext uri="{BB962C8B-B14F-4D97-AF65-F5344CB8AC3E}">
        <p14:creationId xmlns:p14="http://schemas.microsoft.com/office/powerpoint/2010/main" val="305801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69</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1) L’ordinateur et son contenu comme cible d’infraction</a:t>
            </a:r>
          </a:p>
          <a:p>
            <a:r>
              <a:rPr lang="fr-CA" dirty="0"/>
              <a:t>2) Les données cible d’infraction</a:t>
            </a:r>
          </a:p>
          <a:p>
            <a:r>
              <a:rPr lang="fr-CA" b="1" dirty="0"/>
              <a:t>3) La fraude, le vol et infractions reliées</a:t>
            </a:r>
          </a:p>
          <a:p>
            <a:r>
              <a:rPr lang="fr-CA" dirty="0"/>
              <a:t>4) Les extorsions, le chantage </a:t>
            </a:r>
          </a:p>
          <a:p>
            <a:r>
              <a:rPr lang="fr-CA" dirty="0"/>
              <a:t>5) Contenu défendu</a:t>
            </a:r>
          </a:p>
          <a:p>
            <a:r>
              <a:rPr lang="fr-CA" dirty="0"/>
              <a:t>6) Infractions contre la personne</a:t>
            </a:r>
          </a:p>
          <a:p>
            <a:r>
              <a:rPr lang="fr-CA" dirty="0"/>
              <a:t>7) Infractions contre les organisations</a:t>
            </a:r>
          </a:p>
          <a:p>
            <a:r>
              <a:rPr lang="fr-CA" dirty="0"/>
              <a:t>8) La criminalité organisée</a:t>
            </a:r>
          </a:p>
          <a:p>
            <a:r>
              <a:rPr lang="fr-CA" dirty="0"/>
              <a:t>9) Aspects politiques</a:t>
            </a:r>
          </a:p>
          <a:p>
            <a:r>
              <a:rPr lang="fr-CA"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416819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Comment classifier les infractions informatiques?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noProof="0" dirty="0"/>
              <a:t>Évidemment plusieurs classifications sont possibles,  et il y a des manuels qui ne classifient pas du tout</a:t>
            </a:r>
          </a:p>
          <a:p>
            <a:r>
              <a:rPr lang="fr-CA" noProof="0" dirty="0"/>
              <a:t>Le site GRC a deux catégories seulement:</a:t>
            </a:r>
          </a:p>
          <a:p>
            <a:pPr lvl="1"/>
            <a:r>
              <a:rPr lang="fr-CA" noProof="0" dirty="0"/>
              <a:t>Infractions qui ciblent la technologie</a:t>
            </a:r>
          </a:p>
          <a:p>
            <a:pPr lvl="1"/>
            <a:r>
              <a:rPr lang="fr-CA" noProof="0" dirty="0"/>
              <a:t>Infractions où la technologie est l’instrument</a:t>
            </a:r>
          </a:p>
          <a:p>
            <a:pPr lvl="2"/>
            <a:r>
              <a:rPr lang="fr-CA" noProof="0" dirty="0">
                <a:hlinkClick r:id="rId2"/>
              </a:rPr>
              <a:t>http://www.rcmp-grc.gc.ca/fr/strategie-lutte-cybercriminalite-gendarmerie-royale-du-canada</a:t>
            </a:r>
            <a:endParaRPr lang="fr-CA" noProof="0" dirty="0"/>
          </a:p>
          <a:p>
            <a:pPr lvl="1"/>
            <a:r>
              <a:rPr lang="fr-CA" noProof="0" dirty="0"/>
              <a:t>La classification que nous utiliserons s’inspire à celle du manuel de Jonathan </a:t>
            </a:r>
            <a:r>
              <a:rPr lang="fr-CA" noProof="0" dirty="0" err="1"/>
              <a:t>Clough</a:t>
            </a:r>
            <a:r>
              <a:rPr lang="fr-CA" noProof="0" dirty="0"/>
              <a:t>: Principles of Cybercrime, Cambridge U </a:t>
            </a:r>
            <a:r>
              <a:rPr lang="fr-CA" noProof="0" dirty="0" err="1"/>
              <a:t>Press</a:t>
            </a:r>
            <a:r>
              <a:rPr lang="fr-CA" noProof="0" dirty="0"/>
              <a:t> (bibliothèque)</a:t>
            </a:r>
            <a:r>
              <a:rPr lang="fr-CA" dirty="0"/>
              <a:t>.</a:t>
            </a:r>
            <a:endParaRPr lang="fr-CA" noProof="0" dirty="0"/>
          </a:p>
          <a:p>
            <a:pPr lvl="2"/>
            <a:endParaRPr lang="fr-CA" noProof="0" dirty="0"/>
          </a:p>
        </p:txBody>
      </p:sp>
    </p:spTree>
    <p:extLst>
      <p:ext uri="{BB962C8B-B14F-4D97-AF65-F5344CB8AC3E}">
        <p14:creationId xmlns:p14="http://schemas.microsoft.com/office/powerpoint/2010/main" val="1722917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3) La fraude informatique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70</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noProof="0" dirty="0"/>
              <a:t>Ici on considère un grand nombre d’infractions, qui d’ailleurs ont une intersection non-vide avec les infractions déjà considérées</a:t>
            </a:r>
          </a:p>
          <a:p>
            <a:pPr lvl="1"/>
            <a:r>
              <a:rPr lang="fr-CA" dirty="0"/>
              <a:t>Synonymes: escroquerie, tromperie</a:t>
            </a:r>
          </a:p>
          <a:p>
            <a:pPr lvl="1"/>
            <a:r>
              <a:rPr lang="fr-CA" noProof="0" dirty="0"/>
              <a:t>Voir Chapitre 11 dans le livre de Fortin qui contient un grand tableau sur les différents types de fraudes</a:t>
            </a:r>
          </a:p>
          <a:p>
            <a:endParaRPr lang="fr-CA" dirty="0"/>
          </a:p>
        </p:txBody>
      </p:sp>
    </p:spTree>
    <p:extLst>
      <p:ext uri="{BB962C8B-B14F-4D97-AF65-F5344CB8AC3E}">
        <p14:creationId xmlns:p14="http://schemas.microsoft.com/office/powerpoint/2010/main" val="7874757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Caractéristiques de la fraude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71</a:t>
            </a:fld>
            <a:endParaRPr lang="fr-CA">
              <a:solidFill>
                <a:srgbClr val="FFFFFF"/>
              </a:solidFill>
            </a:endParaRPr>
          </a:p>
        </p:txBody>
      </p:sp>
      <p:sp>
        <p:nvSpPr>
          <p:cNvPr id="4" name="Espace réservé du contenu 3"/>
          <p:cNvSpPr>
            <a:spLocks noGrp="1"/>
          </p:cNvSpPr>
          <p:nvPr>
            <p:ph sz="quarter" idx="1"/>
          </p:nvPr>
        </p:nvSpPr>
        <p:spPr/>
        <p:txBody>
          <a:bodyPr>
            <a:normAutofit fontScale="85000" lnSpcReduction="10000"/>
          </a:bodyPr>
          <a:lstStyle/>
          <a:p>
            <a:r>
              <a:rPr lang="fr-CA" dirty="0"/>
              <a:t>Code criminel du Canada, art. 380:</a:t>
            </a:r>
          </a:p>
          <a:p>
            <a:pPr lvl="1"/>
            <a:r>
              <a:rPr lang="fr-CA" b="1" i="1" dirty="0"/>
              <a:t>(1)</a:t>
            </a:r>
            <a:r>
              <a:rPr lang="fr-CA" i="1" dirty="0"/>
              <a:t> Quiconque, par supercherie, mensonge ou autre </a:t>
            </a:r>
            <a:r>
              <a:rPr lang="fr-CA" b="1" i="1" dirty="0"/>
              <a:t>moyen dolosif</a:t>
            </a:r>
            <a:r>
              <a:rPr lang="fr-CA" i="1" dirty="0"/>
              <a:t>, constituant ou non un faux semblant au sens de la présente loi, </a:t>
            </a:r>
            <a:r>
              <a:rPr lang="fr-CA" b="1" i="1" dirty="0"/>
              <a:t>frustre</a:t>
            </a:r>
            <a:r>
              <a:rPr lang="fr-CA" i="1" dirty="0"/>
              <a:t> le public ou toute personne, déterminée ou non, de quelque </a:t>
            </a:r>
            <a:r>
              <a:rPr lang="fr-CA" b="1" i="1" dirty="0"/>
              <a:t>bien, service, argent ou valeur </a:t>
            </a:r>
            <a:r>
              <a:rPr lang="fr-CA" i="1" dirty="0"/>
              <a:t>:</a:t>
            </a:r>
          </a:p>
          <a:p>
            <a:pPr lvl="1"/>
            <a:r>
              <a:rPr lang="fr-CA" b="1" i="1" dirty="0"/>
              <a:t>a)</a:t>
            </a:r>
            <a:r>
              <a:rPr lang="fr-CA" i="1" dirty="0"/>
              <a:t> est coupable d’un acte criminel etc.</a:t>
            </a:r>
            <a:endParaRPr lang="fr-CA" dirty="0"/>
          </a:p>
          <a:p>
            <a:endParaRPr lang="fr-CA" dirty="0"/>
          </a:p>
          <a:p>
            <a:r>
              <a:rPr lang="fr-CA" dirty="0"/>
              <a:t>L’accusé frustre=prive des personnes de quelque bien service, argent …</a:t>
            </a:r>
          </a:p>
          <a:p>
            <a:r>
              <a:rPr lang="fr-CA" dirty="0"/>
              <a:t>Il a agi par supercherie, mensonge ou autre moyen dolosif</a:t>
            </a:r>
          </a:p>
          <a:p>
            <a:pPr lvl="1"/>
            <a:r>
              <a:rPr lang="fr-CA" dirty="0"/>
              <a:t>La </a:t>
            </a:r>
            <a:r>
              <a:rPr lang="fr-CA" b="1" dirty="0"/>
              <a:t>victime n’est pas consciente </a:t>
            </a:r>
            <a:r>
              <a:rPr lang="fr-CA" dirty="0"/>
              <a:t>qu’elle est en train de subir une fraude</a:t>
            </a:r>
          </a:p>
        </p:txBody>
      </p:sp>
    </p:spTree>
    <p:extLst>
      <p:ext uri="{BB962C8B-B14F-4D97-AF65-F5344CB8AC3E}">
        <p14:creationId xmlns:p14="http://schemas.microsoft.com/office/powerpoint/2010/main" val="4069959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La fraude informatique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72</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noProof="0" dirty="0"/>
              <a:t>Manifestation informatique d’un type d’infraction extrêmement ancien …</a:t>
            </a:r>
          </a:p>
          <a:p>
            <a:r>
              <a:rPr lang="fr-CA" noProof="0" dirty="0"/>
              <a:t>La fraude informatique est l’infraction informatique la plus répandue (plus de 50%)</a:t>
            </a:r>
          </a:p>
          <a:p>
            <a:r>
              <a:rPr lang="fr-CA" noProof="0" dirty="0"/>
              <a:t>La raison d’être est le grand développement du domaine des transactions électroniques</a:t>
            </a:r>
          </a:p>
          <a:p>
            <a:pPr lvl="1"/>
            <a:r>
              <a:rPr lang="fr-CA" noProof="0" dirty="0"/>
              <a:t>Commerce électronique</a:t>
            </a:r>
          </a:p>
          <a:p>
            <a:pPr lvl="1"/>
            <a:r>
              <a:rPr lang="fr-CA" noProof="0" dirty="0"/>
              <a:t>Transactions bancaires</a:t>
            </a:r>
          </a:p>
          <a:p>
            <a:pPr lvl="1"/>
            <a:r>
              <a:rPr lang="fr-CA" noProof="0" dirty="0"/>
              <a:t>…</a:t>
            </a:r>
          </a:p>
        </p:txBody>
      </p:sp>
    </p:spTree>
    <p:extLst>
      <p:ext uri="{BB962C8B-B14F-4D97-AF65-F5344CB8AC3E}">
        <p14:creationId xmlns:p14="http://schemas.microsoft.com/office/powerpoint/2010/main" val="2735770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Facteurs dans le milieu informatique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73</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noProof="0" dirty="0"/>
              <a:t>Risque et couts parfois presque nuls pour l’auteur</a:t>
            </a:r>
          </a:p>
          <a:p>
            <a:pPr lvl="1"/>
            <a:r>
              <a:rPr lang="fr-CA" dirty="0"/>
              <a:t>Surtout s’il réside dans un autre pays</a:t>
            </a:r>
            <a:endParaRPr lang="fr-CA" noProof="0" dirty="0"/>
          </a:p>
          <a:p>
            <a:r>
              <a:rPr lang="fr-CA" noProof="0" dirty="0"/>
              <a:t>Chaque victime peut accepter un petit risque (comme dans un jeu …),  mais étant donné le très grand nombre de personnes ciblées, ceci peut encore résulter dans des grands gains pour les </a:t>
            </a:r>
            <a:r>
              <a:rPr lang="fr-CA" dirty="0"/>
              <a:t>malfaiteurs</a:t>
            </a:r>
            <a:endParaRPr lang="fr-CA" noProof="0" dirty="0"/>
          </a:p>
          <a:p>
            <a:r>
              <a:rPr lang="fr-CA" noProof="0" dirty="0"/>
              <a:t>Facilité pour les auteurs de se faire passer par légitimes</a:t>
            </a:r>
          </a:p>
          <a:p>
            <a:r>
              <a:rPr lang="fr-CA" noProof="0" dirty="0"/>
              <a:t>Difficulté d’arriver aux véritables responsables</a:t>
            </a:r>
          </a:p>
          <a:p>
            <a:r>
              <a:rPr lang="fr-CA" noProof="0" dirty="0"/>
              <a:t>Récemment le problème a été compliqué par l’invention du ‘bitcoin’ une manière de paiement non-traçable</a:t>
            </a:r>
          </a:p>
          <a:p>
            <a:endParaRPr lang="fr-CA" noProof="0" dirty="0"/>
          </a:p>
        </p:txBody>
      </p:sp>
    </p:spTree>
    <p:extLst>
      <p:ext uri="{BB962C8B-B14F-4D97-AF65-F5344CB8AC3E}">
        <p14:creationId xmlns:p14="http://schemas.microsoft.com/office/powerpoint/2010/main" val="2913605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a:t>Cybervol</a:t>
            </a:r>
            <a:r>
              <a:rPr lang="fr-CA" dirty="0"/>
              <a:t>: existe-t-il vraiment?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74</a:t>
            </a:fld>
            <a:endParaRPr lang="fr-CA">
              <a:solidFill>
                <a:srgbClr val="FFFFFF"/>
              </a:solidFill>
            </a:endParaRPr>
          </a:p>
        </p:txBody>
      </p:sp>
      <p:sp>
        <p:nvSpPr>
          <p:cNvPr id="4" name="Espace réservé du contenu 3"/>
          <p:cNvSpPr>
            <a:spLocks noGrp="1"/>
          </p:cNvSpPr>
          <p:nvPr>
            <p:ph sz="quarter" idx="1"/>
          </p:nvPr>
        </p:nvSpPr>
        <p:spPr/>
        <p:txBody>
          <a:bodyPr>
            <a:normAutofit fontScale="25000" lnSpcReduction="20000"/>
          </a:bodyPr>
          <a:lstStyle/>
          <a:p>
            <a:r>
              <a:rPr lang="fr-CA" sz="9600" dirty="0"/>
              <a:t>Tant fraude que vol concernent la prise de possession sans permission </a:t>
            </a:r>
          </a:p>
          <a:p>
            <a:r>
              <a:rPr lang="fr-CA" sz="9600" dirty="0"/>
              <a:t>La différence est mineure</a:t>
            </a:r>
          </a:p>
          <a:p>
            <a:pPr lvl="1"/>
            <a:r>
              <a:rPr lang="fr-CA" sz="7200" dirty="0"/>
              <a:t>Dans le </a:t>
            </a:r>
            <a:r>
              <a:rPr lang="fr-CA" sz="7200" b="1" dirty="0"/>
              <a:t>vol</a:t>
            </a:r>
            <a:r>
              <a:rPr lang="fr-CA" sz="7200" dirty="0"/>
              <a:t> une personne prend ou détourne une chose </a:t>
            </a:r>
            <a:r>
              <a:rPr lang="fr-CA" sz="7200" i="1" dirty="0"/>
              <a:t>sans le consentement </a:t>
            </a:r>
            <a:r>
              <a:rPr lang="fr-CA" sz="7200" dirty="0"/>
              <a:t>de la victime</a:t>
            </a:r>
          </a:p>
          <a:p>
            <a:pPr lvl="1"/>
            <a:r>
              <a:rPr lang="fr-CA" sz="7200" dirty="0"/>
              <a:t>Dans la </a:t>
            </a:r>
            <a:r>
              <a:rPr lang="fr-CA" sz="7200" b="1" dirty="0"/>
              <a:t>fraude</a:t>
            </a:r>
            <a:r>
              <a:rPr lang="fr-CA" sz="7200" dirty="0"/>
              <a:t> une personne prive une autre d’un bien sans que la victime en soit consciente</a:t>
            </a:r>
          </a:p>
          <a:p>
            <a:r>
              <a:rPr lang="fr-CA" sz="9600" dirty="0"/>
              <a:t>Il est difficile de penser qu’un vol de données soit un véritable vol dans le sens du Code, car les même données peuvent être partagées par un grand nombre de personnes,</a:t>
            </a:r>
          </a:p>
          <a:p>
            <a:pPr lvl="1"/>
            <a:r>
              <a:rPr lang="fr-CA" sz="9600" dirty="0"/>
              <a:t> donc le vol de données ne prive pas la victime </a:t>
            </a:r>
          </a:p>
          <a:p>
            <a:r>
              <a:rPr lang="fr-CA" sz="9600" dirty="0"/>
              <a:t>Le Code n’a pas d’article pour le vol de données </a:t>
            </a:r>
          </a:p>
          <a:p>
            <a:pPr lvl="1"/>
            <a:r>
              <a:rPr lang="fr-CA" sz="9600" dirty="0"/>
              <a:t>Il y a plusieurs lois et articles sur l’utilisation illégale d’ordis ou données</a:t>
            </a:r>
          </a:p>
          <a:p>
            <a:endParaRPr lang="fr-CA" dirty="0"/>
          </a:p>
        </p:txBody>
      </p:sp>
    </p:spTree>
    <p:extLst>
      <p:ext uri="{BB962C8B-B14F-4D97-AF65-F5344CB8AC3E}">
        <p14:creationId xmlns:p14="http://schemas.microsoft.com/office/powerpoint/2010/main" val="3961085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8500E-F24C-43AD-B07A-A5AD9B5942F8}"/>
              </a:ext>
            </a:extLst>
          </p:cNvPr>
          <p:cNvSpPr>
            <a:spLocks noGrp="1"/>
          </p:cNvSpPr>
          <p:nvPr>
            <p:ph type="title"/>
          </p:nvPr>
        </p:nvSpPr>
        <p:spPr/>
        <p:txBody>
          <a:bodyPr/>
          <a:lstStyle/>
          <a:p>
            <a:r>
              <a:rPr lang="fr-CA" dirty="0"/>
              <a:t>Le vol dans le code criminel</a:t>
            </a:r>
          </a:p>
        </p:txBody>
      </p:sp>
      <p:sp>
        <p:nvSpPr>
          <p:cNvPr id="3" name="Espace réservé du numéro de diapositive 2">
            <a:extLst>
              <a:ext uri="{FF2B5EF4-FFF2-40B4-BE49-F238E27FC236}">
                <a16:creationId xmlns:a16="http://schemas.microsoft.com/office/drawing/2014/main" id="{8805BF23-B5DF-4509-B68B-9C06718B6611}"/>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75</a:t>
            </a:fld>
            <a:endParaRPr lang="fr-CA">
              <a:solidFill>
                <a:srgbClr val="FFFFFF"/>
              </a:solidFill>
            </a:endParaRPr>
          </a:p>
        </p:txBody>
      </p:sp>
      <p:sp>
        <p:nvSpPr>
          <p:cNvPr id="4" name="Espace réservé du contenu 3">
            <a:extLst>
              <a:ext uri="{FF2B5EF4-FFF2-40B4-BE49-F238E27FC236}">
                <a16:creationId xmlns:a16="http://schemas.microsoft.com/office/drawing/2014/main" id="{7D98451E-3174-4BBA-9CBD-6F3C0A0444E1}"/>
              </a:ext>
            </a:extLst>
          </p:cNvPr>
          <p:cNvSpPr>
            <a:spLocks noGrp="1"/>
          </p:cNvSpPr>
          <p:nvPr>
            <p:ph sz="quarter" idx="1"/>
          </p:nvPr>
        </p:nvSpPr>
        <p:spPr/>
        <p:txBody>
          <a:bodyPr>
            <a:normAutofit fontScale="77500" lnSpcReduction="20000"/>
          </a:bodyPr>
          <a:lstStyle/>
          <a:p>
            <a:pPr marL="0" indent="0" algn="l">
              <a:buNone/>
            </a:pPr>
            <a:r>
              <a:rPr lang="fr-CA" b="1" i="0" u="none" strike="noStrike" dirty="0">
                <a:solidFill>
                  <a:srgbClr val="000000"/>
                </a:solidFill>
                <a:effectLst/>
                <a:latin typeface="Helvetica Neue"/>
              </a:rPr>
              <a:t>322</a:t>
            </a:r>
            <a:r>
              <a:rPr lang="fr-CA" b="0" i="0" dirty="0">
                <a:solidFill>
                  <a:srgbClr val="333333"/>
                </a:solidFill>
                <a:effectLst/>
                <a:latin typeface="Helvetica Neue"/>
              </a:rPr>
              <a:t> </a:t>
            </a:r>
            <a:r>
              <a:rPr lang="fr-CA" b="1" i="0" dirty="0">
                <a:solidFill>
                  <a:srgbClr val="000000"/>
                </a:solidFill>
                <a:effectLst/>
                <a:latin typeface="Helvetica Neue"/>
              </a:rPr>
              <a:t>(1)</a:t>
            </a:r>
            <a:r>
              <a:rPr lang="fr-CA" b="0" i="0" dirty="0">
                <a:solidFill>
                  <a:srgbClr val="333333"/>
                </a:solidFill>
                <a:effectLst/>
                <a:latin typeface="Helvetica Neue"/>
              </a:rPr>
              <a:t> Commet un vol quiconque </a:t>
            </a:r>
            <a:r>
              <a:rPr lang="fr-CA" b="0" i="1" dirty="0">
                <a:solidFill>
                  <a:srgbClr val="333333"/>
                </a:solidFill>
                <a:effectLst/>
                <a:latin typeface="Helvetica Neue"/>
              </a:rPr>
              <a:t>prend frauduleusement </a:t>
            </a:r>
            <a:r>
              <a:rPr lang="fr-CA" b="0" i="0" dirty="0">
                <a:solidFill>
                  <a:srgbClr val="333333"/>
                </a:solidFill>
                <a:effectLst/>
                <a:latin typeface="Helvetica Neue"/>
              </a:rPr>
              <a:t>et sans apparence de droit, ou </a:t>
            </a:r>
            <a:r>
              <a:rPr lang="fr-CA" b="0" i="1" dirty="0">
                <a:solidFill>
                  <a:srgbClr val="333333"/>
                </a:solidFill>
                <a:effectLst/>
                <a:latin typeface="Helvetica Neue"/>
              </a:rPr>
              <a:t>détourne à son propre usage </a:t>
            </a:r>
            <a:r>
              <a:rPr lang="fr-CA" b="0" i="0" dirty="0">
                <a:solidFill>
                  <a:srgbClr val="333333"/>
                </a:solidFill>
                <a:effectLst/>
                <a:latin typeface="Helvetica Neue"/>
              </a:rPr>
              <a:t>ou à l’usage d’une autre personne, frauduleusement et sans apparence de droit, une chose quelconque, animée ou inanimée, avec l’intention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soit de priver, temporairement ou absolument, son propriétaire, ou une personne y ayant un droit de propriété spécial ou un intérêt spécial, de cette chose ou de son droit ou intérêt dans cette chose;</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 . .</a:t>
            </a:r>
          </a:p>
          <a:p>
            <a:pPr marL="742950" lvl="1" indent="-285750" algn="l">
              <a:buFont typeface="Arial" panose="020B0604020202020204" pitchFamily="34" charset="0"/>
              <a:buChar char="•"/>
            </a:pPr>
            <a:r>
              <a:rPr lang="fr-CA" b="1" i="0" dirty="0">
                <a:solidFill>
                  <a:srgbClr val="000000"/>
                </a:solidFill>
                <a:effectLst/>
                <a:latin typeface="Helvetica Neue"/>
              </a:rPr>
              <a:t>c)</a:t>
            </a:r>
            <a:r>
              <a:rPr lang="fr-CA" b="0" i="0" dirty="0">
                <a:solidFill>
                  <a:srgbClr val="333333"/>
                </a:solidFill>
                <a:effectLst/>
                <a:latin typeface="Helvetica Neue"/>
              </a:rPr>
              <a:t> soit de s’en dessaisir à une condition, pour son retour, que celui qui s’en dessaisit peut être incapable de remplir;</a:t>
            </a:r>
          </a:p>
          <a:p>
            <a:pPr marL="742950" lvl="1" indent="-285750" algn="l">
              <a:buFont typeface="Arial" panose="020B0604020202020204" pitchFamily="34" charset="0"/>
              <a:buChar char="•"/>
            </a:pPr>
            <a:r>
              <a:rPr lang="fr-CA" b="1" i="0" dirty="0">
                <a:solidFill>
                  <a:srgbClr val="000000"/>
                </a:solidFill>
                <a:effectLst/>
                <a:latin typeface="Helvetica Neue"/>
              </a:rPr>
              <a:t>d)</a:t>
            </a:r>
            <a:r>
              <a:rPr lang="fr-CA" b="0" i="0" dirty="0">
                <a:solidFill>
                  <a:srgbClr val="333333"/>
                </a:solidFill>
                <a:effectLst/>
                <a:latin typeface="Helvetica Neue"/>
              </a:rPr>
              <a:t> soit d’agir à son égard de telle manière qu’il soit impossible de la remettre dans l’état où elle était au moment où elle a été prise ou détournée.</a:t>
            </a:r>
          </a:p>
          <a:p>
            <a:pPr marL="0" indent="0">
              <a:buNone/>
            </a:pPr>
            <a:endParaRPr lang="fr-CA" dirty="0"/>
          </a:p>
        </p:txBody>
      </p:sp>
    </p:spTree>
    <p:extLst>
      <p:ext uri="{BB962C8B-B14F-4D97-AF65-F5344CB8AC3E}">
        <p14:creationId xmlns:p14="http://schemas.microsoft.com/office/powerpoint/2010/main" val="165343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C4E49-F16A-03E3-7D71-6C463CA822B2}"/>
              </a:ext>
            </a:extLst>
          </p:cNvPr>
          <p:cNvSpPr>
            <a:spLocks noGrp="1"/>
          </p:cNvSpPr>
          <p:nvPr>
            <p:ph type="title"/>
          </p:nvPr>
        </p:nvSpPr>
        <p:spPr/>
        <p:txBody>
          <a:bodyPr/>
          <a:lstStyle/>
          <a:p>
            <a:r>
              <a:rPr lang="fr-CA" dirty="0"/>
              <a:t>Nouvelle utilisation du mot ‘vol’</a:t>
            </a:r>
          </a:p>
        </p:txBody>
      </p:sp>
      <p:sp>
        <p:nvSpPr>
          <p:cNvPr id="3" name="Espace réservé du numéro de diapositive 2">
            <a:extLst>
              <a:ext uri="{FF2B5EF4-FFF2-40B4-BE49-F238E27FC236}">
                <a16:creationId xmlns:a16="http://schemas.microsoft.com/office/drawing/2014/main" id="{6032501F-399D-A5DE-2D61-AC81E7E86024}"/>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76</a:t>
            </a:fld>
            <a:endParaRPr lang="fr-CA">
              <a:solidFill>
                <a:srgbClr val="FFFFFF"/>
              </a:solidFill>
            </a:endParaRPr>
          </a:p>
        </p:txBody>
      </p:sp>
      <p:sp>
        <p:nvSpPr>
          <p:cNvPr id="4" name="Espace réservé du contenu 3">
            <a:extLst>
              <a:ext uri="{FF2B5EF4-FFF2-40B4-BE49-F238E27FC236}">
                <a16:creationId xmlns:a16="http://schemas.microsoft.com/office/drawing/2014/main" id="{192BD89D-80DF-FF55-F1AA-4483C4826F69}"/>
              </a:ext>
            </a:extLst>
          </p:cNvPr>
          <p:cNvSpPr>
            <a:spLocks noGrp="1"/>
          </p:cNvSpPr>
          <p:nvPr>
            <p:ph sz="quarter" idx="1"/>
          </p:nvPr>
        </p:nvSpPr>
        <p:spPr/>
        <p:txBody>
          <a:bodyPr>
            <a:normAutofit fontScale="40000" lnSpcReduction="20000"/>
          </a:bodyPr>
          <a:lstStyle/>
          <a:p>
            <a:r>
              <a:rPr lang="fr-CA" sz="7200" dirty="0"/>
              <a:t>Enfin, il paraît que l’utilisation du terme ‘vol’ dans le cas de données, ou identité, etc. a peu à faire avec le vol traditionnel</a:t>
            </a:r>
          </a:p>
          <a:p>
            <a:pPr lvl="1"/>
            <a:r>
              <a:rPr lang="fr-CA" sz="7200" dirty="0"/>
              <a:t>Ce n’est pas comme un ‘vol de bicyclette’ …</a:t>
            </a:r>
          </a:p>
          <a:p>
            <a:pPr lvl="1"/>
            <a:r>
              <a:rPr lang="fr-CA" sz="7200" dirty="0"/>
              <a:t>C’est réutilisation d’un mot avec une signification différente</a:t>
            </a:r>
          </a:p>
          <a:p>
            <a:r>
              <a:rPr lang="fr-CA" sz="7200" dirty="0"/>
              <a:t>À noter que le code criminel a, dans la partie IX, une section intitulée: </a:t>
            </a:r>
            <a:r>
              <a:rPr lang="fr-CA" sz="7200" b="1" dirty="0"/>
              <a:t>Infractions ressemblant le vol</a:t>
            </a:r>
            <a:r>
              <a:rPr lang="fr-CA" sz="7200" dirty="0"/>
              <a:t>, qui considère différentes infractions qu’on a vu et on verra</a:t>
            </a:r>
          </a:p>
          <a:p>
            <a:endParaRPr lang="fr-CA" dirty="0"/>
          </a:p>
        </p:txBody>
      </p:sp>
    </p:spTree>
    <p:extLst>
      <p:ext uri="{BB962C8B-B14F-4D97-AF65-F5344CB8AC3E}">
        <p14:creationId xmlns:p14="http://schemas.microsoft.com/office/powerpoint/2010/main" val="8265147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Types de fraude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77</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noProof="0" dirty="0"/>
              <a:t>Ventes frauduleuses</a:t>
            </a:r>
          </a:p>
          <a:p>
            <a:r>
              <a:rPr lang="fr-CA" noProof="0" dirty="0"/>
              <a:t>Avances de fonds</a:t>
            </a:r>
          </a:p>
          <a:p>
            <a:r>
              <a:rPr lang="fr-CA" noProof="0" dirty="0"/>
              <a:t>Transferts de fonds </a:t>
            </a:r>
          </a:p>
          <a:p>
            <a:r>
              <a:rPr lang="fr-CA" noProof="0" dirty="0"/>
              <a:t>Investissement frauduleux</a:t>
            </a:r>
          </a:p>
          <a:p>
            <a:r>
              <a:rPr lang="fr-CA" noProof="0" dirty="0"/>
              <a:t>Infractions </a:t>
            </a:r>
            <a:r>
              <a:rPr lang="fr-CA" dirty="0"/>
              <a:t>d’identité, Cartes de crédits</a:t>
            </a:r>
            <a:endParaRPr lang="fr-CA" noProof="0" dirty="0"/>
          </a:p>
          <a:p>
            <a:r>
              <a:rPr lang="fr-CA" noProof="0" dirty="0"/>
              <a:t>Hameçonnage (</a:t>
            </a:r>
            <a:r>
              <a:rPr lang="fr-CA" noProof="0" dirty="0" err="1"/>
              <a:t>Phishing</a:t>
            </a:r>
            <a:r>
              <a:rPr lang="fr-CA" noProof="0" dirty="0"/>
              <a:t>)</a:t>
            </a:r>
          </a:p>
          <a:p>
            <a:pPr lvl="1"/>
            <a:r>
              <a:rPr lang="fr-CA" noProof="0" dirty="0"/>
              <a:t>Redirections à sites malveillants (</a:t>
            </a:r>
            <a:r>
              <a:rPr lang="fr-CA" noProof="0" dirty="0" err="1"/>
              <a:t>Pharming</a:t>
            </a:r>
            <a:r>
              <a:rPr lang="fr-CA" noProof="0" dirty="0"/>
              <a:t>)</a:t>
            </a:r>
          </a:p>
          <a:p>
            <a:r>
              <a:rPr lang="fr-CA" noProof="0" dirty="0"/>
              <a:t>………..</a:t>
            </a:r>
          </a:p>
          <a:p>
            <a:r>
              <a:rPr lang="fr-CA" dirty="0"/>
              <a:t>Voir Chap. 11 du livre de Fortin qui a un grand tableau détaillant les différents types de fraude</a:t>
            </a:r>
            <a:endParaRPr lang="fr-CA" noProof="0" dirty="0"/>
          </a:p>
        </p:txBody>
      </p:sp>
    </p:spTree>
    <p:extLst>
      <p:ext uri="{BB962C8B-B14F-4D97-AF65-F5344CB8AC3E}">
        <p14:creationId xmlns:p14="http://schemas.microsoft.com/office/powerpoint/2010/main" val="2576424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Types reliés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78</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Infractions contre les droits d’auteur</a:t>
            </a:r>
          </a:p>
          <a:p>
            <a:r>
              <a:rPr lang="fr-CA" dirty="0"/>
              <a:t>Pourriels – Spam</a:t>
            </a:r>
          </a:p>
        </p:txBody>
      </p:sp>
    </p:spTree>
    <p:extLst>
      <p:ext uri="{BB962C8B-B14F-4D97-AF65-F5344CB8AC3E}">
        <p14:creationId xmlns:p14="http://schemas.microsoft.com/office/powerpoint/2010/main" val="1252771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3.1 Ventes frauduleuses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79</a:t>
            </a:fld>
            <a:endParaRPr lang="fr-CA">
              <a:solidFill>
                <a:srgbClr val="FFFFFF"/>
              </a:solidFill>
            </a:endParaRPr>
          </a:p>
        </p:txBody>
      </p:sp>
      <p:sp>
        <p:nvSpPr>
          <p:cNvPr id="4" name="Espace réservé du contenu 3"/>
          <p:cNvSpPr>
            <a:spLocks noGrp="1"/>
          </p:cNvSpPr>
          <p:nvPr>
            <p:ph sz="quarter" idx="1"/>
          </p:nvPr>
        </p:nvSpPr>
        <p:spPr>
          <a:xfrm>
            <a:off x="612648" y="1600200"/>
            <a:ext cx="8153400" cy="4781128"/>
          </a:xfrm>
        </p:spPr>
        <p:txBody>
          <a:bodyPr>
            <a:normAutofit fontScale="92500" lnSpcReduction="10000"/>
          </a:bodyPr>
          <a:lstStyle/>
          <a:p>
            <a:r>
              <a:rPr lang="fr-CA" noProof="0" dirty="0"/>
              <a:t>Le marchand, livrera-t-il?</a:t>
            </a:r>
          </a:p>
          <a:p>
            <a:r>
              <a:rPr lang="fr-CA" noProof="0" dirty="0"/>
              <a:t>Le client, payera-t-il?</a:t>
            </a:r>
          </a:p>
          <a:p>
            <a:r>
              <a:rPr lang="fr-CA" noProof="0" dirty="0"/>
              <a:t>Ces risques sont présents dans le commerce traditionnel, mais dans le temps ils ont été réduits par des mécanismes bien rôdés</a:t>
            </a:r>
          </a:p>
          <a:p>
            <a:pPr lvl="1"/>
            <a:r>
              <a:rPr lang="fr-CA" noProof="0" dirty="0"/>
              <a:t>Payements à la poste sur livraison </a:t>
            </a:r>
          </a:p>
          <a:p>
            <a:pPr lvl="1"/>
            <a:r>
              <a:rPr lang="fr-CA" noProof="0" dirty="0"/>
              <a:t>Dépôts fiduciaires, p.ex. à travers banques</a:t>
            </a:r>
          </a:p>
          <a:p>
            <a:r>
              <a:rPr lang="fr-CA" noProof="0" dirty="0"/>
              <a:t>Dans le monde informatique, nous sommes en train d’établir des mécanismes qui ont développé une renommée de confiance</a:t>
            </a:r>
          </a:p>
          <a:p>
            <a:pPr lvl="1"/>
            <a:r>
              <a:rPr lang="fr-CA" noProof="0" dirty="0" err="1"/>
              <a:t>Ebay</a:t>
            </a:r>
            <a:r>
              <a:rPr lang="fr-CA" noProof="0" dirty="0"/>
              <a:t>, Amazon …</a:t>
            </a:r>
          </a:p>
        </p:txBody>
      </p:sp>
      <p:pic>
        <p:nvPicPr>
          <p:cNvPr id="1026" name="Picture 2" descr="Image result for postal deli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43872"/>
            <a:ext cx="2103318" cy="15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1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Catégories principales </a:t>
            </a:r>
            <a:br>
              <a:rPr lang="fr-CA" noProof="0" dirty="0"/>
            </a:br>
            <a:r>
              <a:rPr lang="fr-CA" sz="2200" noProof="0" dirty="0"/>
              <a:t>(classification basée sur celle du manuel de </a:t>
            </a:r>
            <a:r>
              <a:rPr lang="fr-CA" sz="2200" noProof="0" dirty="0" err="1"/>
              <a:t>Clough</a:t>
            </a:r>
            <a:r>
              <a:rPr lang="fr-CA" sz="2200" noProof="0" dirty="0"/>
              <a:t>)</a:t>
            </a:r>
          </a:p>
        </p:txBody>
      </p:sp>
      <p:sp>
        <p:nvSpPr>
          <p:cNvPr id="3" name="Espace réservé du numéro de diapositive 2"/>
          <p:cNvSpPr>
            <a:spLocks noGrp="1"/>
          </p:cNvSpPr>
          <p:nvPr>
            <p:ph type="sldNum" sz="quarter" idx="12"/>
          </p:nvPr>
        </p:nvSpPr>
        <p:spPr>
          <a:xfrm>
            <a:off x="0" y="1268760"/>
            <a:ext cx="533400" cy="244476"/>
          </a:xfrm>
        </p:spPr>
        <p:txBody>
          <a:bodyPr>
            <a:normAutofit fontScale="85000" lnSpcReduction="20000"/>
          </a:bodyPr>
          <a:lstStyle/>
          <a:p>
            <a:fld id="{1AD93096-5B34-4342-9326-69289CEAE4C2}" type="slidenum">
              <a:rPr lang="fr-CA" smtClean="0"/>
              <a:pPr/>
              <a:t>8</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noProof="0" dirty="0"/>
              <a:t>1)</a:t>
            </a:r>
            <a:r>
              <a:rPr lang="fr-CA" b="1" noProof="0" dirty="0"/>
              <a:t> </a:t>
            </a:r>
            <a:r>
              <a:rPr lang="fr-CA" noProof="0" dirty="0"/>
              <a:t>L’ordinateur </a:t>
            </a:r>
            <a:r>
              <a:rPr lang="fr-CA" dirty="0"/>
              <a:t>cible d’infractions</a:t>
            </a:r>
            <a:r>
              <a:rPr lang="fr-CA" noProof="0" dirty="0"/>
              <a:t> </a:t>
            </a:r>
          </a:p>
          <a:p>
            <a:r>
              <a:rPr lang="fr-CA" noProof="0" dirty="0"/>
              <a:t>2) Les données dans l’ordi cible d’infraction</a:t>
            </a:r>
          </a:p>
          <a:p>
            <a:r>
              <a:rPr lang="fr-CA" dirty="0"/>
              <a:t>3</a:t>
            </a:r>
            <a:r>
              <a:rPr lang="fr-CA" noProof="0" dirty="0"/>
              <a:t>) La fraude, le vol et les infractions reliées</a:t>
            </a:r>
          </a:p>
          <a:p>
            <a:r>
              <a:rPr lang="fr-CA" dirty="0"/>
              <a:t>4) Les extorsions, le chantage </a:t>
            </a:r>
          </a:p>
          <a:p>
            <a:r>
              <a:rPr lang="fr-CA" noProof="0" dirty="0"/>
              <a:t>5) Contenu défendu</a:t>
            </a:r>
          </a:p>
          <a:p>
            <a:r>
              <a:rPr lang="fr-CA" noProof="0" dirty="0"/>
              <a:t>6) Infractions contre la personne</a:t>
            </a:r>
          </a:p>
          <a:p>
            <a:r>
              <a:rPr lang="fr-CA" dirty="0"/>
              <a:t>7) Infractions contre les organisations</a:t>
            </a:r>
            <a:endParaRPr lang="fr-CA" noProof="0" dirty="0"/>
          </a:p>
          <a:p>
            <a:r>
              <a:rPr lang="fr-CA" noProof="0" dirty="0"/>
              <a:t>8) La criminalité organisée</a:t>
            </a:r>
          </a:p>
          <a:p>
            <a:r>
              <a:rPr lang="fr-CA" dirty="0"/>
              <a:t>9) Crimes politiques</a:t>
            </a:r>
            <a:endParaRPr lang="fr-CA" noProof="0" dirty="0"/>
          </a:p>
          <a:p>
            <a:r>
              <a:rPr lang="fr-CA" noProof="0" dirty="0"/>
              <a:t>10) Crimes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29948602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Civil et pénal</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80</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dirty="0"/>
              <a:t>La fraude est considérée tant dans le code civil que dans le pénal</a:t>
            </a:r>
          </a:p>
          <a:p>
            <a:pPr lvl="1"/>
            <a:r>
              <a:rPr lang="fr-CA" dirty="0"/>
              <a:t>Le cas civil doit être poursuivi par la partie lésée qui peut demander un redressement (délit civil ou ‘tort)</a:t>
            </a:r>
          </a:p>
          <a:p>
            <a:pPr lvl="1"/>
            <a:r>
              <a:rPr lang="fr-CA" dirty="0"/>
              <a:t>Dans le cas pénal, l’État se charge de l’accusation et en plus de la compensation, il y aura amende, incarcération etc.</a:t>
            </a:r>
          </a:p>
          <a:p>
            <a:pPr lvl="2"/>
            <a:r>
              <a:rPr lang="fr-CA" dirty="0"/>
              <a:t>La preuve est plus rigoureuse, faut prouver l’intention criminelle</a:t>
            </a:r>
          </a:p>
        </p:txBody>
      </p:sp>
    </p:spTree>
    <p:extLst>
      <p:ext uri="{BB962C8B-B14F-4D97-AF65-F5344CB8AC3E}">
        <p14:creationId xmlns:p14="http://schemas.microsoft.com/office/powerpoint/2010/main" val="9214545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noProof="0" dirty="0"/>
              <a:t>Fraude commise par le vendeur</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81</a:t>
            </a:fld>
            <a:endParaRPr lang="fr-CA">
              <a:solidFill>
                <a:srgbClr val="FFFFFF"/>
              </a:solidFill>
            </a:endParaRPr>
          </a:p>
        </p:txBody>
      </p:sp>
      <p:sp>
        <p:nvSpPr>
          <p:cNvPr id="4" name="Espace réservé du contenu 3"/>
          <p:cNvSpPr>
            <a:spLocks noGrp="1"/>
          </p:cNvSpPr>
          <p:nvPr>
            <p:ph sz="quarter" idx="1"/>
          </p:nvPr>
        </p:nvSpPr>
        <p:spPr/>
        <p:txBody>
          <a:bodyPr>
            <a:normAutofit fontScale="85000" lnSpcReduction="20000"/>
          </a:bodyPr>
          <a:lstStyle/>
          <a:p>
            <a:r>
              <a:rPr lang="fr-CA" noProof="0" dirty="0"/>
              <a:t>Article vendu et pas livré </a:t>
            </a:r>
          </a:p>
          <a:p>
            <a:r>
              <a:rPr lang="fr-CA" noProof="0" dirty="0"/>
              <a:t>Ou </a:t>
            </a:r>
            <a:r>
              <a:rPr lang="fr-CA" dirty="0"/>
              <a:t>article contrefait ou sans valeur</a:t>
            </a:r>
            <a:endParaRPr lang="fr-CA" noProof="0" dirty="0"/>
          </a:p>
          <a:p>
            <a:r>
              <a:rPr lang="fr-CA" noProof="0" dirty="0"/>
              <a:t>Dans l’Union Européenne, les bureaucrates se sont attardés à définir formellement les caractéristiques de plusieurs produits afin de vente:</a:t>
            </a:r>
          </a:p>
          <a:p>
            <a:pPr lvl="1"/>
            <a:r>
              <a:rPr lang="fr-CA" noProof="0" dirty="0">
                <a:hlinkClick r:id="rId2"/>
              </a:rPr>
              <a:t>https://ec.europa.eu/agriculture/fruit-and-vegetables/marketing-standards_fr</a:t>
            </a:r>
            <a:endParaRPr lang="fr-CA" noProof="0" dirty="0"/>
          </a:p>
          <a:p>
            <a:r>
              <a:rPr lang="fr-CA" noProof="0" dirty="0"/>
              <a:t>Pour les </a:t>
            </a:r>
            <a:r>
              <a:rPr lang="fr-CA" dirty="0"/>
              <a:t>bananes</a:t>
            </a:r>
            <a:r>
              <a:rPr lang="fr-CA" noProof="0" dirty="0"/>
              <a:t>, faire une recherche:</a:t>
            </a:r>
          </a:p>
          <a:p>
            <a:pPr lvl="1"/>
            <a:r>
              <a:rPr lang="fr-CA" noProof="0" dirty="0"/>
              <a:t>Union européenne normes commercialisation bananes</a:t>
            </a:r>
          </a:p>
          <a:p>
            <a:pPr lvl="1"/>
            <a:r>
              <a:rPr lang="fr-CA" dirty="0">
                <a:hlinkClick r:id="rId3"/>
              </a:rPr>
              <a:t>http://eur-lex.europa.eu/legal-content/FR/TXT/HTML/?uri=CELEX:32011R1333&amp;from=FR</a:t>
            </a:r>
            <a:endParaRPr lang="fr-CA" dirty="0"/>
          </a:p>
          <a:p>
            <a:pPr lvl="2"/>
            <a:r>
              <a:rPr lang="fr-CA" dirty="0"/>
              <a:t>Il </a:t>
            </a:r>
            <a:r>
              <a:rPr lang="fr-CA" noProof="0" dirty="0"/>
              <a:t>y a question jusqu’à quel point ils peuvent continuer dans cette direction sans causer d’ultérieures sécessions de l’UE …. </a:t>
            </a:r>
            <a:r>
              <a:rPr lang="fr-CA" noProof="0">
                <a:sym typeface="Wingdings" panose="05000000000000000000" pitchFamily="2" charset="2"/>
              </a:rPr>
              <a:t></a:t>
            </a:r>
            <a:endParaRPr lang="fr-CA" noProof="0" dirty="0"/>
          </a:p>
        </p:txBody>
      </p:sp>
    </p:spTree>
    <p:extLst>
      <p:ext uri="{BB962C8B-B14F-4D97-AF65-F5344CB8AC3E}">
        <p14:creationId xmlns:p14="http://schemas.microsoft.com/office/powerpoint/2010/main" val="23290770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Fraude commise par l’acheteur</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82</a:t>
            </a:fld>
            <a:endParaRPr lang="en-CA">
              <a:solidFill>
                <a:srgbClr val="FFFFFF"/>
              </a:solidFill>
            </a:endParaRPr>
          </a:p>
        </p:txBody>
      </p:sp>
      <p:sp>
        <p:nvSpPr>
          <p:cNvPr id="4" name="Content Placeholder 3"/>
          <p:cNvSpPr>
            <a:spLocks noGrp="1"/>
          </p:cNvSpPr>
          <p:nvPr>
            <p:ph sz="quarter" idx="1"/>
          </p:nvPr>
        </p:nvSpPr>
        <p:spPr/>
        <p:txBody>
          <a:bodyPr>
            <a:normAutofit/>
          </a:bodyPr>
          <a:lstStyle/>
          <a:p>
            <a:r>
              <a:rPr lang="fr-CA" noProof="0" dirty="0"/>
              <a:t>Paiement frauduleux:</a:t>
            </a:r>
          </a:p>
          <a:p>
            <a:pPr lvl="1"/>
            <a:r>
              <a:rPr lang="fr-CA" noProof="0" dirty="0"/>
              <a:t>Aujourd’hui souvent lié aux cartes de crédit</a:t>
            </a:r>
          </a:p>
          <a:p>
            <a:pPr lvl="2"/>
            <a:r>
              <a:rPr lang="fr-CA" noProof="0" dirty="0"/>
              <a:t>Fausse carte</a:t>
            </a:r>
          </a:p>
          <a:p>
            <a:pPr lvl="2"/>
            <a:r>
              <a:rPr lang="fr-CA" noProof="0" dirty="0"/>
              <a:t>Carte volée ou ‘usurpation d’identité’</a:t>
            </a:r>
          </a:p>
          <a:p>
            <a:endParaRPr lang="fr-CA" noProof="0" dirty="0"/>
          </a:p>
          <a:p>
            <a:endParaRPr lang="fr-CA" noProof="0" dirty="0"/>
          </a:p>
        </p:txBody>
      </p:sp>
    </p:spTree>
    <p:extLst>
      <p:ext uri="{BB962C8B-B14F-4D97-AF65-F5344CB8AC3E}">
        <p14:creationId xmlns:p14="http://schemas.microsoft.com/office/powerpoint/2010/main" val="19626928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3.2 Paiement de fonds</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83</a:t>
            </a:fld>
            <a:endParaRPr lang="en-CA">
              <a:solidFill>
                <a:srgbClr val="FFFFFF"/>
              </a:solidFill>
            </a:endParaRPr>
          </a:p>
        </p:txBody>
      </p:sp>
      <p:sp>
        <p:nvSpPr>
          <p:cNvPr id="4" name="Content Placeholder 3"/>
          <p:cNvSpPr>
            <a:spLocks noGrp="1"/>
          </p:cNvSpPr>
          <p:nvPr>
            <p:ph sz="quarter" idx="1"/>
          </p:nvPr>
        </p:nvSpPr>
        <p:spPr/>
        <p:txBody>
          <a:bodyPr>
            <a:normAutofit fontScale="62500" lnSpcReduction="20000"/>
          </a:bodyPr>
          <a:lstStyle/>
          <a:p>
            <a:r>
              <a:rPr lang="fr-CA" noProof="0" dirty="0"/>
              <a:t>La victime est persuadée à payer un montant pour recevoir, ou faire recevoir à autres, un avantage qui n’existe pas</a:t>
            </a:r>
          </a:p>
          <a:p>
            <a:pPr lvl="1"/>
            <a:r>
              <a:rPr lang="fr-CA" noProof="0" dirty="0"/>
              <a:t>‘</a:t>
            </a:r>
            <a:r>
              <a:rPr lang="fr-CA" noProof="0"/>
              <a:t>Fraude Nigériane</a:t>
            </a:r>
            <a:r>
              <a:rPr lang="fr-CA" noProof="0" dirty="0"/>
              <a:t>’ en est un exemple original, qui ne cesse pas de se répéter (v. hameçonnage plus loin)</a:t>
            </a:r>
          </a:p>
          <a:p>
            <a:pPr lvl="2"/>
            <a:r>
              <a:rPr lang="fr-CA" dirty="0"/>
              <a:t>Appels de détresse qui comportent des avantages pour la personne ciblée </a:t>
            </a:r>
          </a:p>
          <a:p>
            <a:pPr lvl="3"/>
            <a:r>
              <a:rPr lang="fr-CA" dirty="0"/>
              <a:t>http://www.rcmp-grc.gc.ca/scams-fraudes/west-ouest-africa-fra.htm</a:t>
            </a:r>
          </a:p>
          <a:p>
            <a:pPr lvl="1"/>
            <a:r>
              <a:rPr lang="fr-CA" dirty="0"/>
              <a:t>Fraude amoureuse …</a:t>
            </a:r>
            <a:endParaRPr lang="fr-CA" noProof="0" dirty="0"/>
          </a:p>
          <a:p>
            <a:pPr lvl="1"/>
            <a:r>
              <a:rPr lang="fr-CA" noProof="0" dirty="0"/>
              <a:t>‘Ton ordi est infecté, achète notre anti-virus’, ou ‘appelle tel no de téléphone’</a:t>
            </a:r>
          </a:p>
          <a:p>
            <a:pPr lvl="1"/>
            <a:r>
              <a:rPr lang="fr-CA" noProof="0" dirty="0"/>
              <a:t>On cite un taux de réponse de 5% avec un taux de réussite de 2% (</a:t>
            </a:r>
            <a:r>
              <a:rPr lang="fr-CA" noProof="0" dirty="0" err="1"/>
              <a:t>Clough</a:t>
            </a:r>
            <a:r>
              <a:rPr lang="fr-CA" noProof="0" dirty="0"/>
              <a:t> p. 187)</a:t>
            </a:r>
          </a:p>
          <a:p>
            <a:pPr lvl="1"/>
            <a:r>
              <a:rPr lang="fr-CA" noProof="0" dirty="0"/>
              <a:t>En ordre de taux de succès:</a:t>
            </a:r>
          </a:p>
          <a:p>
            <a:pPr lvl="2"/>
            <a:r>
              <a:rPr lang="fr-CA" noProof="0" dirty="0" err="1"/>
              <a:t>Lotteries</a:t>
            </a:r>
            <a:endParaRPr lang="fr-CA" noProof="0" dirty="0"/>
          </a:p>
          <a:p>
            <a:pPr lvl="2"/>
            <a:r>
              <a:rPr lang="fr-CA" noProof="0" dirty="0"/>
              <a:t>Pyramides</a:t>
            </a:r>
          </a:p>
          <a:p>
            <a:pPr lvl="2"/>
            <a:r>
              <a:rPr lang="fr-CA" noProof="0" dirty="0"/>
              <a:t>…</a:t>
            </a:r>
          </a:p>
          <a:p>
            <a:pPr lvl="1"/>
            <a:r>
              <a:rPr lang="fr-CA" noProof="0" dirty="0"/>
              <a:t>Moyens, en ordre de fréquence:</a:t>
            </a:r>
          </a:p>
          <a:p>
            <a:pPr lvl="2"/>
            <a:r>
              <a:rPr lang="fr-CA" noProof="0" dirty="0"/>
              <a:t>Courriels</a:t>
            </a:r>
          </a:p>
          <a:p>
            <a:pPr lvl="2"/>
            <a:r>
              <a:rPr lang="fr-CA" noProof="0" dirty="0"/>
              <a:t>Pages web</a:t>
            </a:r>
          </a:p>
          <a:p>
            <a:pPr lvl="2"/>
            <a:r>
              <a:rPr lang="fr-CA" noProof="0" dirty="0"/>
              <a:t>Réseaux sociaux</a:t>
            </a:r>
          </a:p>
          <a:p>
            <a:pPr lvl="2"/>
            <a:r>
              <a:rPr lang="fr-CA" noProof="0" dirty="0"/>
              <a:t>….</a:t>
            </a:r>
          </a:p>
        </p:txBody>
      </p:sp>
    </p:spTree>
    <p:extLst>
      <p:ext uri="{BB962C8B-B14F-4D97-AF65-F5344CB8AC3E}">
        <p14:creationId xmlns:p14="http://schemas.microsoft.com/office/powerpoint/2010/main" val="29922543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Exemple de fraude dite ‘nigériane’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84</a:t>
            </a:fld>
            <a:endParaRPr lang="fr-CA">
              <a:solidFill>
                <a:srgbClr val="FFFFFF"/>
              </a:solidFill>
            </a:endParaRPr>
          </a:p>
        </p:txBody>
      </p:sp>
      <p:sp>
        <p:nvSpPr>
          <p:cNvPr id="4" name="Espace réservé du contenu 3"/>
          <p:cNvSpPr>
            <a:spLocks noGrp="1"/>
          </p:cNvSpPr>
          <p:nvPr>
            <p:ph sz="quarter" idx="1"/>
          </p:nvPr>
        </p:nvSpPr>
        <p:spPr>
          <a:xfrm>
            <a:off x="533400" y="1628800"/>
            <a:ext cx="8153400" cy="4752528"/>
          </a:xfrm>
        </p:spPr>
        <p:txBody>
          <a:bodyPr>
            <a:normAutofit fontScale="47500" lnSpcReduction="20000"/>
          </a:bodyPr>
          <a:lstStyle/>
          <a:p>
            <a:r>
              <a:rPr lang="fr-CA" sz="5900" dirty="0"/>
              <a:t>Appelée comme ça car apparemment fut inventée au Nigéria</a:t>
            </a:r>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pPr marL="0" indent="0">
              <a:buNone/>
            </a:pPr>
            <a:endParaRPr lang="fr-CA" dirty="0"/>
          </a:p>
          <a:p>
            <a:endParaRPr lang="fr-CA" dirty="0"/>
          </a:p>
          <a:p>
            <a:endParaRPr lang="fr-CA" dirty="0"/>
          </a:p>
          <a:p>
            <a:endParaRPr lang="fr-CA" sz="4200" dirty="0"/>
          </a:p>
          <a:p>
            <a:r>
              <a:rPr lang="fr-CA" sz="4200" dirty="0"/>
              <a:t>Ceux qui répondent peuvent s’attendre à des messages lui demandant des fonds ou autres prestations ou informations pour raisons dites ‘urgentes’.</a:t>
            </a:r>
          </a:p>
          <a:p>
            <a:endParaRPr lang="fr-CA" sz="4200" dirty="0"/>
          </a:p>
          <a:p>
            <a:endParaRPr lang="fr-CA" sz="4200" dirty="0"/>
          </a:p>
          <a:p>
            <a:endParaRPr lang="fr-CA" dirty="0"/>
          </a:p>
          <a:p>
            <a:endParaRPr lang="fr-CA" dirty="0"/>
          </a:p>
          <a:p>
            <a:endParaRPr lang="fr-CA" dirty="0"/>
          </a:p>
          <a:p>
            <a:endParaRPr lang="fr-CA" dirty="0"/>
          </a:p>
          <a:p>
            <a:endParaRPr lang="fr-CA" dirty="0"/>
          </a:p>
          <a:p>
            <a:endParaRPr lang="fr-CA" dirty="0"/>
          </a:p>
          <a:p>
            <a:endParaRPr lang="fr-CA" dirty="0"/>
          </a:p>
        </p:txBody>
      </p:sp>
      <p:sp>
        <p:nvSpPr>
          <p:cNvPr id="5" name="ZoneTexte 4"/>
          <p:cNvSpPr txBox="1"/>
          <p:nvPr/>
        </p:nvSpPr>
        <p:spPr>
          <a:xfrm>
            <a:off x="971600" y="2635458"/>
            <a:ext cx="6552728" cy="2523768"/>
          </a:xfrm>
          <a:prstGeom prst="rect">
            <a:avLst/>
          </a:prstGeom>
          <a:solidFill>
            <a:schemeClr val="bg2"/>
          </a:solidFill>
        </p:spPr>
        <p:txBody>
          <a:bodyPr wrap="square" rtlCol="0">
            <a:spAutoFit/>
          </a:bodyPr>
          <a:lstStyle/>
          <a:p>
            <a:endParaRPr lang="fr-CA" dirty="0"/>
          </a:p>
          <a:p>
            <a:r>
              <a:rPr lang="fr-CA" sz="1400" i="1" dirty="0"/>
              <a:t>Excusez-moi de cette manière de vous contacter, je viens d’apercevoir votre profil et je me suis dit que vous êtes la personne qu’il me faut.</a:t>
            </a:r>
          </a:p>
          <a:p>
            <a:r>
              <a:rPr lang="fr-CA" sz="1400" i="1" dirty="0"/>
              <a:t>Je me nomme Jeanne Boudreau, je vis actuellement en France. Je souffre d’un cancer de la gorge qui a atteint un stade critique qui me condamne à une mort certaine, et je dispose d’une somme de € 1, 895,000 placé sur un compte bancaire en France. Je voudrais faire une donation à une personne de confiance et honnête afin qu’il en fasse bon usage. Je suis propriétaire d’une entreprise d’import-export, j’ai perdu mon époux, il y a de cela 3 ans, ce qui m’a beaucoup affectée, nous n’avions pas d’enfants malheureusement.</a:t>
            </a:r>
          </a:p>
          <a:p>
            <a:r>
              <a:rPr lang="fr-CA" sz="1400" i="1" dirty="0"/>
              <a:t>Je voudrais faire de cette somme un don avant ma mort compte tenu de mon état de santé critique. J’attends impatiemment votre réponse, j’espère qu’elle sera positive.</a:t>
            </a:r>
          </a:p>
        </p:txBody>
      </p:sp>
    </p:spTree>
    <p:extLst>
      <p:ext uri="{BB962C8B-B14F-4D97-AF65-F5344CB8AC3E}">
        <p14:creationId xmlns:p14="http://schemas.microsoft.com/office/powerpoint/2010/main" val="1692087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noProof="0" dirty="0"/>
              <a:t>Cas où la victime peut recevoir des avantages</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85</a:t>
            </a:fld>
            <a:endParaRPr lang="en-CA">
              <a:solidFill>
                <a:srgbClr val="FFFFFF"/>
              </a:solidFill>
            </a:endParaRPr>
          </a:p>
        </p:txBody>
      </p:sp>
      <p:sp>
        <p:nvSpPr>
          <p:cNvPr id="4" name="Content Placeholder 3"/>
          <p:cNvSpPr>
            <a:spLocks noGrp="1"/>
          </p:cNvSpPr>
          <p:nvPr>
            <p:ph sz="quarter" idx="1"/>
          </p:nvPr>
        </p:nvSpPr>
        <p:spPr/>
        <p:txBody>
          <a:bodyPr/>
          <a:lstStyle/>
          <a:p>
            <a:r>
              <a:rPr lang="fr-CA" noProof="0" dirty="0"/>
              <a:t>Travail à la maison, où la victime fournit accès à son compte en banque qui peut être utilisé pour blanchiment de fonds </a:t>
            </a:r>
            <a:r>
              <a:rPr lang="fr-CA" sz="2400" noProof="0" dirty="0"/>
              <a:t>(à discuter)</a:t>
            </a:r>
          </a:p>
          <a:p>
            <a:pPr lvl="1"/>
            <a:r>
              <a:rPr lang="fr-CA" noProof="0" dirty="0"/>
              <a:t>Des fonds obtenus dans une activité illégale sont transférés à une autre activité apparemment légale pour en cacher l’origine</a:t>
            </a:r>
          </a:p>
          <a:p>
            <a:r>
              <a:rPr lang="fr-CA" noProof="0" dirty="0"/>
              <a:t>La victime peut se rendre responsable de complicité</a:t>
            </a:r>
          </a:p>
          <a:p>
            <a:pPr lvl="1"/>
            <a:endParaRPr lang="fr-CA" noProof="0" dirty="0"/>
          </a:p>
        </p:txBody>
      </p:sp>
    </p:spTree>
    <p:extLst>
      <p:ext uri="{BB962C8B-B14F-4D97-AF65-F5344CB8AC3E}">
        <p14:creationId xmlns:p14="http://schemas.microsoft.com/office/powerpoint/2010/main" val="2669400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3.3 Transfert de fonds électronique</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86</a:t>
            </a:fld>
            <a:endParaRPr lang="en-CA">
              <a:solidFill>
                <a:srgbClr val="FFFFFF"/>
              </a:solidFill>
            </a:endParaRPr>
          </a:p>
        </p:txBody>
      </p:sp>
      <p:sp>
        <p:nvSpPr>
          <p:cNvPr id="4" name="Content Placeholder 3"/>
          <p:cNvSpPr>
            <a:spLocks noGrp="1"/>
          </p:cNvSpPr>
          <p:nvPr>
            <p:ph sz="quarter" idx="1"/>
          </p:nvPr>
        </p:nvSpPr>
        <p:spPr/>
        <p:txBody>
          <a:bodyPr>
            <a:normAutofit/>
          </a:bodyPr>
          <a:lstStyle/>
          <a:p>
            <a:r>
              <a:rPr lang="fr-CA" noProof="0" dirty="0"/>
              <a:t>Plus que le vol en banque traditionnel, le vol électronique peut transférer des quantités énormes de fonds à travers juridictions, parfois sans être détecté tout de suite</a:t>
            </a:r>
          </a:p>
          <a:p>
            <a:pPr lvl="1"/>
            <a:r>
              <a:rPr lang="fr-CA" noProof="0" dirty="0"/>
              <a:t>Piratage de l’extérieur (hacking)</a:t>
            </a:r>
          </a:p>
          <a:p>
            <a:pPr lvl="1"/>
            <a:r>
              <a:rPr lang="fr-CA" noProof="0" dirty="0"/>
              <a:t>Ou de l’intérieur:</a:t>
            </a:r>
          </a:p>
          <a:p>
            <a:pPr lvl="2"/>
            <a:r>
              <a:rPr lang="fr-CA" noProof="0" dirty="0"/>
              <a:t>Retirer des montants minuscules des comptes d’un grand nombre de clients</a:t>
            </a:r>
          </a:p>
          <a:p>
            <a:pPr lvl="2"/>
            <a:r>
              <a:rPr lang="fr-CA" noProof="0" dirty="0"/>
              <a:t>Programmeur qui transfère à son compte les arrondis de pourcentages d’intérêts</a:t>
            </a:r>
          </a:p>
        </p:txBody>
      </p:sp>
    </p:spTree>
    <p:extLst>
      <p:ext uri="{BB962C8B-B14F-4D97-AF65-F5344CB8AC3E}">
        <p14:creationId xmlns:p14="http://schemas.microsoft.com/office/powerpoint/2010/main" val="2777407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Cryptomonnaies et semblables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87</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La caractéristique principale des monnaies cryptographiques est la non-traçabilité</a:t>
            </a:r>
          </a:p>
          <a:p>
            <a:pPr lvl="1"/>
            <a:r>
              <a:rPr lang="fr-CA" dirty="0"/>
              <a:t>Exemple: bitcoin</a:t>
            </a:r>
          </a:p>
          <a:p>
            <a:r>
              <a:rPr lang="fr-CA" dirty="0"/>
              <a:t>Un fraudeur exigera souvent paiement à un compte bitcoin dont il pourrait être impossible de déterminer le titulaire</a:t>
            </a:r>
          </a:p>
        </p:txBody>
      </p:sp>
      <p:pic>
        <p:nvPicPr>
          <p:cNvPr id="1026" name="Picture 2" descr="Bitcoin falls again, last down 4% | Reuters">
            <a:extLst>
              <a:ext uri="{FF2B5EF4-FFF2-40B4-BE49-F238E27FC236}">
                <a16:creationId xmlns:a16="http://schemas.microsoft.com/office/drawing/2014/main" id="{D2AF747F-CA0F-4289-B10B-C85478793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464" y="4581127"/>
            <a:ext cx="2357573" cy="154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71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Cumul de rôles</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88</a:t>
            </a:fld>
            <a:endParaRPr lang="en-CA">
              <a:solidFill>
                <a:srgbClr val="FFFFFF"/>
              </a:solidFill>
            </a:endParaRPr>
          </a:p>
        </p:txBody>
      </p:sp>
      <p:sp>
        <p:nvSpPr>
          <p:cNvPr id="4" name="Content Placeholder 3"/>
          <p:cNvSpPr>
            <a:spLocks noGrp="1"/>
          </p:cNvSpPr>
          <p:nvPr>
            <p:ph sz="quarter" idx="1"/>
          </p:nvPr>
        </p:nvSpPr>
        <p:spPr/>
        <p:txBody>
          <a:bodyPr>
            <a:normAutofit fontScale="92500" lnSpcReduction="10000"/>
          </a:bodyPr>
          <a:lstStyle/>
          <a:p>
            <a:r>
              <a:rPr lang="fr-CA" noProof="0" dirty="0"/>
              <a:t>La plupart des banques implémentent des systèmes de protection basés sur les rôles</a:t>
            </a:r>
          </a:p>
          <a:p>
            <a:pPr lvl="1"/>
            <a:r>
              <a:rPr lang="fr-CA" noProof="0" dirty="0"/>
              <a:t>RBAC, </a:t>
            </a:r>
            <a:r>
              <a:rPr lang="fr-CA" noProof="0" dirty="0" err="1"/>
              <a:t>Role</a:t>
            </a:r>
            <a:r>
              <a:rPr lang="fr-CA" noProof="0" dirty="0"/>
              <a:t> </a:t>
            </a:r>
            <a:r>
              <a:rPr lang="fr-CA" noProof="0" dirty="0" err="1"/>
              <a:t>Based</a:t>
            </a:r>
            <a:r>
              <a:rPr lang="fr-CA" noProof="0" dirty="0"/>
              <a:t> Access Control</a:t>
            </a:r>
          </a:p>
          <a:p>
            <a:r>
              <a:rPr lang="fr-CA" noProof="0" dirty="0"/>
              <a:t>Pour éviter les abus, les banques décident de garder certains rôles séparés</a:t>
            </a:r>
          </a:p>
          <a:p>
            <a:pPr lvl="1"/>
            <a:r>
              <a:rPr lang="fr-CA" noProof="0" dirty="0" err="1"/>
              <a:t>Separation</a:t>
            </a:r>
            <a:r>
              <a:rPr lang="fr-CA" noProof="0" dirty="0"/>
              <a:t> of </a:t>
            </a:r>
            <a:r>
              <a:rPr lang="fr-CA" noProof="0" dirty="0" err="1"/>
              <a:t>duties</a:t>
            </a:r>
            <a:r>
              <a:rPr lang="fr-CA" noProof="0" dirty="0"/>
              <a:t> </a:t>
            </a:r>
            <a:r>
              <a:rPr lang="fr-CA" noProof="0" dirty="0" err="1"/>
              <a:t>SoD</a:t>
            </a:r>
            <a:r>
              <a:rPr lang="fr-CA" noProof="0" dirty="0"/>
              <a:t>: p.ex. les rôles ‘signer les contrats’ et ‘contrôleur de contrats’ ne devraient jamais être affectés à la même personne</a:t>
            </a:r>
          </a:p>
          <a:p>
            <a:pPr lvl="1"/>
            <a:r>
              <a:rPr lang="fr-CA" noProof="0" dirty="0"/>
              <a:t>Mais une personne réussit à se faire affecter deux rôles en </a:t>
            </a:r>
            <a:r>
              <a:rPr lang="fr-CA" noProof="0" dirty="0" err="1"/>
              <a:t>SoD</a:t>
            </a:r>
            <a:endParaRPr lang="fr-CA" noProof="0" dirty="0"/>
          </a:p>
          <a:p>
            <a:pPr lvl="2"/>
            <a:r>
              <a:rPr lang="fr-CA" noProof="0" dirty="0"/>
              <a:t>Ceci pourrait être conséquence d’une délégation erronée</a:t>
            </a:r>
          </a:p>
        </p:txBody>
      </p:sp>
    </p:spTree>
    <p:extLst>
      <p:ext uri="{BB962C8B-B14F-4D97-AF65-F5344CB8AC3E}">
        <p14:creationId xmlns:p14="http://schemas.microsoft.com/office/powerpoint/2010/main" val="12570232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noProof="0" dirty="0"/>
              <a:t>3.4 Investissements frauduleux: Pyramides, fraudes de Ponzi</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89</a:t>
            </a:fld>
            <a:endParaRPr lang="en-CA">
              <a:solidFill>
                <a:srgbClr val="FFFFFF"/>
              </a:solidFill>
            </a:endParaRPr>
          </a:p>
        </p:txBody>
      </p:sp>
      <p:sp>
        <p:nvSpPr>
          <p:cNvPr id="4" name="Content Placeholder 3"/>
          <p:cNvSpPr>
            <a:spLocks noGrp="1"/>
          </p:cNvSpPr>
          <p:nvPr>
            <p:ph sz="quarter" idx="1"/>
          </p:nvPr>
        </p:nvSpPr>
        <p:spPr/>
        <p:txBody>
          <a:bodyPr>
            <a:normAutofit/>
          </a:bodyPr>
          <a:lstStyle/>
          <a:p>
            <a:r>
              <a:rPr lang="fr-CA" noProof="0" dirty="0"/>
              <a:t>Création de sites web promettant des retours d’investissement extrêmement favorables</a:t>
            </a:r>
          </a:p>
          <a:p>
            <a:r>
              <a:rPr lang="fr-CA" noProof="0" dirty="0"/>
              <a:t>Au début, les gains sont effectivement payés</a:t>
            </a:r>
          </a:p>
          <a:p>
            <a:r>
              <a:rPr lang="fr-CA" noProof="0" dirty="0"/>
              <a:t>L’information sur ces gains est rapidement distribuée sur l’internet et un grand nombre d’investisseurs envoie de l’argent, subventionnant d’autres paiements</a:t>
            </a:r>
          </a:p>
          <a:p>
            <a:r>
              <a:rPr lang="fr-CA" noProof="0" dirty="0"/>
              <a:t>Collapse du système quand le nombre de nouveaux investisseurs plafonne</a:t>
            </a:r>
          </a:p>
        </p:txBody>
      </p:sp>
    </p:spTree>
    <p:extLst>
      <p:ext uri="{BB962C8B-B14F-4D97-AF65-F5344CB8AC3E}">
        <p14:creationId xmlns:p14="http://schemas.microsoft.com/office/powerpoint/2010/main" val="262683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7229D-B7A6-8ACF-D207-79F5CC00DC1B}"/>
              </a:ext>
            </a:extLst>
          </p:cNvPr>
          <p:cNvSpPr>
            <a:spLocks noGrp="1"/>
          </p:cNvSpPr>
          <p:nvPr>
            <p:ph type="title"/>
          </p:nvPr>
        </p:nvSpPr>
        <p:spPr/>
        <p:txBody>
          <a:bodyPr/>
          <a:lstStyle/>
          <a:p>
            <a:r>
              <a:rPr lang="fr-CA" dirty="0"/>
              <a:t>Présentation ‘en spirale’</a:t>
            </a:r>
          </a:p>
        </p:txBody>
      </p:sp>
      <p:sp>
        <p:nvSpPr>
          <p:cNvPr id="3" name="Espace réservé du numéro de diapositive 2">
            <a:extLst>
              <a:ext uri="{FF2B5EF4-FFF2-40B4-BE49-F238E27FC236}">
                <a16:creationId xmlns:a16="http://schemas.microsoft.com/office/drawing/2014/main" id="{10F8113F-5706-AF9C-F37B-7BCE287A0D25}"/>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9</a:t>
            </a:fld>
            <a:endParaRPr lang="fr-CA">
              <a:solidFill>
                <a:srgbClr val="FFFFFF"/>
              </a:solidFill>
            </a:endParaRPr>
          </a:p>
        </p:txBody>
      </p:sp>
      <p:sp>
        <p:nvSpPr>
          <p:cNvPr id="4" name="Espace réservé du contenu 3">
            <a:extLst>
              <a:ext uri="{FF2B5EF4-FFF2-40B4-BE49-F238E27FC236}">
                <a16:creationId xmlns:a16="http://schemas.microsoft.com/office/drawing/2014/main" id="{C9F17AB1-576C-1604-AE5E-A8914E805852}"/>
              </a:ext>
            </a:extLst>
          </p:cNvPr>
          <p:cNvSpPr>
            <a:spLocks noGrp="1"/>
          </p:cNvSpPr>
          <p:nvPr>
            <p:ph sz="quarter" idx="1"/>
          </p:nvPr>
        </p:nvSpPr>
        <p:spPr/>
        <p:txBody>
          <a:bodyPr/>
          <a:lstStyle/>
          <a:p>
            <a:r>
              <a:rPr lang="fr-CA" dirty="0"/>
              <a:t>Selon l’approche de l’enseignement en spirale, nous reverrons les concepts plusieurs fois dans le cours</a:t>
            </a:r>
          </a:p>
          <a:p>
            <a:r>
              <a:rPr lang="fr-CA" dirty="0"/>
              <a:t>Débutant avec des visions à haut niveau et</a:t>
            </a:r>
          </a:p>
          <a:p>
            <a:r>
              <a:rPr lang="fr-CA" dirty="0"/>
              <a:t>Retournant plus tard avec des visions plus approfondies de certains sujets </a:t>
            </a:r>
          </a:p>
        </p:txBody>
      </p:sp>
    </p:spTree>
    <p:extLst>
      <p:ext uri="{BB962C8B-B14F-4D97-AF65-F5344CB8AC3E}">
        <p14:creationId xmlns:p14="http://schemas.microsoft.com/office/powerpoint/2010/main" val="30662550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le mot ‘pyramide’?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90</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Car ça commence avec peu de participants, grandit  et enfin plafonne et s’écrase</a:t>
            </a:r>
          </a:p>
        </p:txBody>
      </p:sp>
      <p:pic>
        <p:nvPicPr>
          <p:cNvPr id="5" name="Image 4" descr="File:Heptagonal pyramid.pn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74724" y="2996951"/>
            <a:ext cx="2744378" cy="2880321"/>
          </a:xfrm>
          <a:prstGeom prst="rect">
            <a:avLst/>
          </a:prstGeom>
        </p:spPr>
      </p:pic>
      <p:cxnSp>
        <p:nvCxnSpPr>
          <p:cNvPr id="7" name="Connecteur droit avec flèche 6"/>
          <p:cNvCxnSpPr/>
          <p:nvPr/>
        </p:nvCxnSpPr>
        <p:spPr>
          <a:xfrm flipH="1" flipV="1">
            <a:off x="4644008" y="2996951"/>
            <a:ext cx="72008" cy="28803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Forme libre 11"/>
          <p:cNvSpPr/>
          <p:nvPr/>
        </p:nvSpPr>
        <p:spPr>
          <a:xfrm>
            <a:off x="4649993" y="2986359"/>
            <a:ext cx="1755429" cy="1576018"/>
          </a:xfrm>
          <a:custGeom>
            <a:avLst/>
            <a:gdLst>
              <a:gd name="connsiteX0" fmla="*/ 0 w 1755429"/>
              <a:gd name="connsiteY0" fmla="*/ 0 h 1576018"/>
              <a:gd name="connsiteX1" fmla="*/ 914400 w 1755429"/>
              <a:gd name="connsiteY1" fmla="*/ 450376 h 1576018"/>
              <a:gd name="connsiteX2" fmla="*/ 1378424 w 1755429"/>
              <a:gd name="connsiteY2" fmla="*/ 1228299 h 1576018"/>
              <a:gd name="connsiteX3" fmla="*/ 1733266 w 1755429"/>
              <a:gd name="connsiteY3" fmla="*/ 1555845 h 1576018"/>
              <a:gd name="connsiteX4" fmla="*/ 1719618 w 1755429"/>
              <a:gd name="connsiteY4" fmla="*/ 1542197 h 1576018"/>
              <a:gd name="connsiteX5" fmla="*/ 1719618 w 1755429"/>
              <a:gd name="connsiteY5" fmla="*/ 1542197 h 157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429" h="1576018">
                <a:moveTo>
                  <a:pt x="0" y="0"/>
                </a:moveTo>
                <a:cubicBezTo>
                  <a:pt x="342331" y="122830"/>
                  <a:pt x="684663" y="245660"/>
                  <a:pt x="914400" y="450376"/>
                </a:cubicBezTo>
                <a:cubicBezTo>
                  <a:pt x="1144137" y="655092"/>
                  <a:pt x="1241946" y="1044054"/>
                  <a:pt x="1378424" y="1228299"/>
                </a:cubicBezTo>
                <a:cubicBezTo>
                  <a:pt x="1514902" y="1412544"/>
                  <a:pt x="1733266" y="1555845"/>
                  <a:pt x="1733266" y="1555845"/>
                </a:cubicBezTo>
                <a:cubicBezTo>
                  <a:pt x="1790132" y="1608161"/>
                  <a:pt x="1719618" y="1542197"/>
                  <a:pt x="1719618" y="1542197"/>
                </a:cubicBezTo>
                <a:lnTo>
                  <a:pt x="1719618" y="1542197"/>
                </a:lnTo>
              </a:path>
            </a:pathLst>
          </a:custGeom>
          <a:noFill/>
          <a:ln w="762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9723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3.5 Enchères électroniques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91</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Fraude très facile: l’enchérisseur intéressé est en compétition avec des autres qu’il ne voit pas et possiblement n’existent pas</a:t>
            </a:r>
          </a:p>
        </p:txBody>
      </p:sp>
    </p:spTree>
    <p:extLst>
      <p:ext uri="{BB962C8B-B14F-4D97-AF65-F5344CB8AC3E}">
        <p14:creationId xmlns:p14="http://schemas.microsoft.com/office/powerpoint/2010/main" val="23392923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noProof="0" dirty="0"/>
              <a:t>3.6 Investissement frauduleux:</a:t>
            </a:r>
            <a:br>
              <a:rPr lang="fr-CA" noProof="0" dirty="0"/>
            </a:br>
            <a:r>
              <a:rPr lang="fr-CA" noProof="0" dirty="0"/>
              <a:t>Bourse</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92</a:t>
            </a:fld>
            <a:endParaRPr lang="en-CA">
              <a:solidFill>
                <a:srgbClr val="FFFFFF"/>
              </a:solidFill>
            </a:endParaRPr>
          </a:p>
        </p:txBody>
      </p:sp>
      <p:sp>
        <p:nvSpPr>
          <p:cNvPr id="4" name="Content Placeholder 3"/>
          <p:cNvSpPr>
            <a:spLocks noGrp="1"/>
          </p:cNvSpPr>
          <p:nvPr>
            <p:ph sz="quarter" idx="1"/>
          </p:nvPr>
        </p:nvSpPr>
        <p:spPr/>
        <p:txBody>
          <a:bodyPr/>
          <a:lstStyle/>
          <a:p>
            <a:r>
              <a:rPr lang="fr-CA" noProof="0" dirty="0"/>
              <a:t>Les imposteurs achètent des actions d’une compagnie, </a:t>
            </a:r>
          </a:p>
          <a:p>
            <a:pPr lvl="1"/>
            <a:r>
              <a:rPr lang="fr-CA" noProof="0" dirty="0"/>
              <a:t>Avec de l’argent emprunté</a:t>
            </a:r>
          </a:p>
          <a:p>
            <a:r>
              <a:rPr lang="fr-CA" noProof="0" dirty="0"/>
              <a:t>Ils disséminent des informations sur l’internet p.ex. concernant une invention très prometteuse de la </a:t>
            </a:r>
            <a:r>
              <a:rPr lang="fr-CA" noProof="0" dirty="0" err="1"/>
              <a:t>cie</a:t>
            </a:r>
            <a:endParaRPr lang="fr-CA" noProof="0" dirty="0"/>
          </a:p>
          <a:p>
            <a:r>
              <a:rPr lang="fr-CA" noProof="0" dirty="0"/>
              <a:t>Le prix des actions monte</a:t>
            </a:r>
          </a:p>
          <a:p>
            <a:r>
              <a:rPr lang="fr-CA" noProof="0" dirty="0"/>
              <a:t>Les imposteurs vendent les actions, peuvent facilement payer leur dette et restent avec un gain</a:t>
            </a:r>
          </a:p>
          <a:p>
            <a:r>
              <a:rPr lang="fr-CA" noProof="0" dirty="0"/>
              <a:t>Très risqué cependant …. Pourquoi?</a:t>
            </a:r>
          </a:p>
        </p:txBody>
      </p:sp>
    </p:spTree>
    <p:extLst>
      <p:ext uri="{BB962C8B-B14F-4D97-AF65-F5344CB8AC3E}">
        <p14:creationId xmlns:p14="http://schemas.microsoft.com/office/powerpoint/2010/main" val="20135533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3.7 Infractions d’identité</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93</a:t>
            </a:fld>
            <a:endParaRPr lang="en-CA">
              <a:solidFill>
                <a:srgbClr val="FFFFFF"/>
              </a:solidFill>
            </a:endParaRPr>
          </a:p>
        </p:txBody>
      </p:sp>
      <p:sp>
        <p:nvSpPr>
          <p:cNvPr id="4" name="Content Placeholder 3"/>
          <p:cNvSpPr>
            <a:spLocks noGrp="1"/>
          </p:cNvSpPr>
          <p:nvPr>
            <p:ph sz="quarter" idx="1"/>
          </p:nvPr>
        </p:nvSpPr>
        <p:spPr/>
        <p:txBody>
          <a:bodyPr>
            <a:normAutofit fontScale="92500" lnSpcReduction="10000"/>
          </a:bodyPr>
          <a:lstStyle/>
          <a:p>
            <a:r>
              <a:rPr lang="fr-CA" noProof="0" dirty="0"/>
              <a:t>Infraction d’identité: nom générique pour toute une série d’infractions où une personne </a:t>
            </a:r>
          </a:p>
          <a:p>
            <a:pPr lvl="1"/>
            <a:r>
              <a:rPr lang="fr-CA" noProof="0" dirty="0"/>
              <a:t>assume une fausse identité à fins criminels ou </a:t>
            </a:r>
          </a:p>
          <a:p>
            <a:pPr lvl="1"/>
            <a:r>
              <a:rPr lang="fr-CA" noProof="0" dirty="0"/>
              <a:t>vole des informations personnelles </a:t>
            </a:r>
          </a:p>
          <a:p>
            <a:r>
              <a:rPr lang="fr-CA" noProof="0" dirty="0"/>
              <a:t>Fraude d’identité: usage trompeur de r</a:t>
            </a:r>
            <a:r>
              <a:rPr lang="fr-CA" dirty="0"/>
              <a:t>enseignements identificateurs d'une personne en relation à différentes fraudes</a:t>
            </a:r>
            <a:endParaRPr lang="fr-CA" noProof="0" dirty="0"/>
          </a:p>
          <a:p>
            <a:r>
              <a:rPr lang="fr-CA" noProof="0" dirty="0"/>
              <a:t>Usurpation d’identité: </a:t>
            </a:r>
          </a:p>
          <a:p>
            <a:pPr lvl="1"/>
            <a:r>
              <a:rPr lang="fr-CA" dirty="0"/>
              <a:t>Se faire passer pour une autre personne</a:t>
            </a:r>
            <a:endParaRPr lang="fr-CA" noProof="0" dirty="0"/>
          </a:p>
          <a:p>
            <a:pPr lvl="1"/>
            <a:r>
              <a:rPr lang="fr-CA" noProof="0" dirty="0"/>
              <a:t>Acquérir des données personnelles </a:t>
            </a:r>
            <a:r>
              <a:rPr lang="fr-CA" dirty="0"/>
              <a:t>à fins criminels</a:t>
            </a:r>
          </a:p>
          <a:p>
            <a:pPr lvl="2"/>
            <a:r>
              <a:rPr lang="fr-CA" dirty="0"/>
              <a:t>http://www.rcmp-grc.gc.ca/scams-fraudes/id-theft-vol-fra.htm</a:t>
            </a:r>
            <a:endParaRPr lang="fr-CA" noProof="0" dirty="0"/>
          </a:p>
        </p:txBody>
      </p:sp>
    </p:spTree>
    <p:extLst>
      <p:ext uri="{BB962C8B-B14F-4D97-AF65-F5344CB8AC3E}">
        <p14:creationId xmlns:p14="http://schemas.microsoft.com/office/powerpoint/2010/main" val="37980947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DD61C-93F7-4161-9245-54B613A10DE5}"/>
              </a:ext>
            </a:extLst>
          </p:cNvPr>
          <p:cNvSpPr>
            <a:spLocks noGrp="1"/>
          </p:cNvSpPr>
          <p:nvPr>
            <p:ph type="title"/>
          </p:nvPr>
        </p:nvSpPr>
        <p:spPr/>
        <p:txBody>
          <a:bodyPr>
            <a:normAutofit fontScale="90000"/>
          </a:bodyPr>
          <a:lstStyle/>
          <a:p>
            <a:r>
              <a:rPr lang="fr-CA" dirty="0"/>
              <a:t>Plus </a:t>
            </a:r>
            <a:r>
              <a:rPr lang="fr-CA"/>
              <a:t>simplement: Infraction</a:t>
            </a:r>
            <a:r>
              <a:rPr lang="fr-CA" dirty="0"/>
              <a:t>, fraude, vol </a:t>
            </a:r>
          </a:p>
        </p:txBody>
      </p:sp>
      <p:sp>
        <p:nvSpPr>
          <p:cNvPr id="3" name="Espace réservé du numéro de diapositive 2">
            <a:extLst>
              <a:ext uri="{FF2B5EF4-FFF2-40B4-BE49-F238E27FC236}">
                <a16:creationId xmlns:a16="http://schemas.microsoft.com/office/drawing/2014/main" id="{80052406-ACFB-479D-B727-94D917FBE7BD}"/>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94</a:t>
            </a:fld>
            <a:endParaRPr lang="fr-CA">
              <a:solidFill>
                <a:srgbClr val="FFFFFF"/>
              </a:solidFill>
            </a:endParaRPr>
          </a:p>
        </p:txBody>
      </p:sp>
      <p:sp>
        <p:nvSpPr>
          <p:cNvPr id="4" name="Espace réservé du contenu 3">
            <a:extLst>
              <a:ext uri="{FF2B5EF4-FFF2-40B4-BE49-F238E27FC236}">
                <a16:creationId xmlns:a16="http://schemas.microsoft.com/office/drawing/2014/main" id="{935821B6-5D5E-4B10-8F08-C87279257313}"/>
              </a:ext>
            </a:extLst>
          </p:cNvPr>
          <p:cNvSpPr>
            <a:spLocks noGrp="1"/>
          </p:cNvSpPr>
          <p:nvPr>
            <p:ph sz="quarter" idx="1"/>
          </p:nvPr>
        </p:nvSpPr>
        <p:spPr/>
        <p:txBody>
          <a:bodyPr/>
          <a:lstStyle/>
          <a:p>
            <a:r>
              <a:rPr lang="fr-CA" dirty="0"/>
              <a:t>Infraction d’identité:</a:t>
            </a:r>
          </a:p>
          <a:p>
            <a:pPr lvl="1"/>
            <a:r>
              <a:rPr lang="fr-CA" dirty="0"/>
              <a:t>Toute activité reliée à l’acquisition ou utilisation de données d’identité</a:t>
            </a:r>
          </a:p>
          <a:p>
            <a:r>
              <a:rPr lang="fr-CA" dirty="0"/>
              <a:t>Fraude d’identité:</a:t>
            </a:r>
          </a:p>
          <a:p>
            <a:pPr lvl="1"/>
            <a:r>
              <a:rPr lang="fr-CA" dirty="0"/>
              <a:t>Utilisation de données d’identité pour commettre une fraude</a:t>
            </a:r>
          </a:p>
          <a:p>
            <a:r>
              <a:rPr lang="fr-CA" dirty="0"/>
              <a:t>Usurpation d’identité (pas un véritable vol):</a:t>
            </a:r>
          </a:p>
          <a:p>
            <a:pPr lvl="1"/>
            <a:r>
              <a:rPr lang="fr-CA" dirty="0"/>
              <a:t>Se faire passer pour un autre</a:t>
            </a:r>
          </a:p>
          <a:p>
            <a:pPr lvl="1"/>
            <a:endParaRPr lang="fr-CA" dirty="0"/>
          </a:p>
        </p:txBody>
      </p:sp>
      <p:pic>
        <p:nvPicPr>
          <p:cNvPr id="5" name="Image 4">
            <a:extLst>
              <a:ext uri="{FF2B5EF4-FFF2-40B4-BE49-F238E27FC236}">
                <a16:creationId xmlns:a16="http://schemas.microsoft.com/office/drawing/2014/main" id="{61D7A888-C88A-4D23-B37B-53FFF8955CB3}"/>
              </a:ext>
            </a:extLst>
          </p:cNvPr>
          <p:cNvPicPr>
            <a:picLocks noChangeAspect="1"/>
          </p:cNvPicPr>
          <p:nvPr/>
        </p:nvPicPr>
        <p:blipFill>
          <a:blip r:embed="rId2"/>
          <a:stretch>
            <a:fillRect/>
          </a:stretch>
        </p:blipFill>
        <p:spPr>
          <a:xfrm>
            <a:off x="6512585" y="4249160"/>
            <a:ext cx="2265160" cy="2380240"/>
          </a:xfrm>
          <a:prstGeom prst="rect">
            <a:avLst/>
          </a:prstGeom>
        </p:spPr>
      </p:pic>
    </p:spTree>
    <p:extLst>
      <p:ext uri="{BB962C8B-B14F-4D97-AF65-F5344CB8AC3E}">
        <p14:creationId xmlns:p14="http://schemas.microsoft.com/office/powerpoint/2010/main" val="42562543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Structure d’inclusion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95</a:t>
            </a:fld>
            <a:endParaRPr lang="fr-CA">
              <a:solidFill>
                <a:srgbClr val="FFFFFF"/>
              </a:solidFill>
            </a:endParaRPr>
          </a:p>
        </p:txBody>
      </p:sp>
      <p:sp>
        <p:nvSpPr>
          <p:cNvPr id="5" name="Ellipse 4"/>
          <p:cNvSpPr/>
          <p:nvPr/>
        </p:nvSpPr>
        <p:spPr>
          <a:xfrm>
            <a:off x="3851920" y="3717032"/>
            <a:ext cx="2304256" cy="115212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Usurpation d’identité</a:t>
            </a:r>
          </a:p>
        </p:txBody>
      </p:sp>
      <p:sp>
        <p:nvSpPr>
          <p:cNvPr id="6" name="Ellipse 5"/>
          <p:cNvSpPr/>
          <p:nvPr/>
        </p:nvSpPr>
        <p:spPr>
          <a:xfrm>
            <a:off x="3563888" y="2852936"/>
            <a:ext cx="3024336" cy="30963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7" name="Ellipse 6"/>
          <p:cNvSpPr/>
          <p:nvPr/>
        </p:nvSpPr>
        <p:spPr>
          <a:xfrm>
            <a:off x="2915816" y="2060848"/>
            <a:ext cx="4320480" cy="45365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8" name="ZoneTexte 7"/>
          <p:cNvSpPr txBox="1"/>
          <p:nvPr/>
        </p:nvSpPr>
        <p:spPr>
          <a:xfrm>
            <a:off x="4103948" y="2449448"/>
            <a:ext cx="1944216" cy="369332"/>
          </a:xfrm>
          <a:prstGeom prst="rect">
            <a:avLst/>
          </a:prstGeom>
          <a:noFill/>
        </p:spPr>
        <p:txBody>
          <a:bodyPr wrap="square" rtlCol="0">
            <a:spAutoFit/>
          </a:bodyPr>
          <a:lstStyle/>
          <a:p>
            <a:r>
              <a:rPr lang="fr-CA" dirty="0"/>
              <a:t>Infraction d’identité</a:t>
            </a:r>
          </a:p>
        </p:txBody>
      </p:sp>
      <p:sp>
        <p:nvSpPr>
          <p:cNvPr id="9" name="ZoneTexte 8"/>
          <p:cNvSpPr txBox="1"/>
          <p:nvPr/>
        </p:nvSpPr>
        <p:spPr>
          <a:xfrm>
            <a:off x="4167696" y="3212976"/>
            <a:ext cx="1944216" cy="369332"/>
          </a:xfrm>
          <a:prstGeom prst="rect">
            <a:avLst/>
          </a:prstGeom>
          <a:noFill/>
        </p:spPr>
        <p:txBody>
          <a:bodyPr wrap="square" rtlCol="0">
            <a:spAutoFit/>
          </a:bodyPr>
          <a:lstStyle/>
          <a:p>
            <a:r>
              <a:rPr lang="fr-CA" dirty="0"/>
              <a:t>Fraude d’identité</a:t>
            </a:r>
          </a:p>
        </p:txBody>
      </p:sp>
    </p:spTree>
    <p:extLst>
      <p:ext uri="{BB962C8B-B14F-4D97-AF65-F5344CB8AC3E}">
        <p14:creationId xmlns:p14="http://schemas.microsoft.com/office/powerpoint/2010/main" val="7272214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Données d’identité</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96</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dirty="0"/>
              <a:t>Catégorie très large incluant toute information qui, </a:t>
            </a:r>
            <a:r>
              <a:rPr lang="fr-CA" i="1" dirty="0"/>
              <a:t>seule ou en combinaison</a:t>
            </a:r>
            <a:r>
              <a:rPr lang="fr-CA" dirty="0"/>
              <a:t>, peut conduire à identifier une personne</a:t>
            </a:r>
          </a:p>
          <a:p>
            <a:pPr lvl="1"/>
            <a:r>
              <a:rPr lang="fr-CA" dirty="0"/>
              <a:t>ADN, empruntes digitales …</a:t>
            </a:r>
          </a:p>
          <a:p>
            <a:pPr lvl="1"/>
            <a:r>
              <a:rPr lang="fr-CA" dirty="0"/>
              <a:t>NAS, Mots de passe, Profils d’usager</a:t>
            </a:r>
          </a:p>
          <a:p>
            <a:pPr lvl="1"/>
            <a:r>
              <a:rPr lang="fr-CA" dirty="0"/>
              <a:t>Habitudes, intérêts …</a:t>
            </a:r>
          </a:p>
          <a:p>
            <a:pPr lvl="1"/>
            <a:r>
              <a:rPr lang="fr-CA" dirty="0"/>
              <a:t>…</a:t>
            </a:r>
          </a:p>
          <a:p>
            <a:r>
              <a:rPr lang="fr-CA" dirty="0"/>
              <a:t>Toutes ces informations peuvent être utilisées à fins malicieux</a:t>
            </a:r>
          </a:p>
          <a:p>
            <a:r>
              <a:rPr lang="fr-CA" dirty="0"/>
              <a:t>Pas incluses les données déjà considérées publiques, comme no de téléphone publié dans un annuaire, etc.</a:t>
            </a:r>
          </a:p>
        </p:txBody>
      </p:sp>
    </p:spTree>
    <p:extLst>
      <p:ext uri="{BB962C8B-B14F-4D97-AF65-F5344CB8AC3E}">
        <p14:creationId xmlns:p14="http://schemas.microsoft.com/office/powerpoint/2010/main" val="33604862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noProof="0" dirty="0"/>
              <a:t>Moyens pour l’infraction d’identité</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97</a:t>
            </a:fld>
            <a:endParaRPr lang="en-CA">
              <a:solidFill>
                <a:srgbClr val="FFFFFF"/>
              </a:solidFill>
            </a:endParaRPr>
          </a:p>
        </p:txBody>
      </p:sp>
      <p:sp>
        <p:nvSpPr>
          <p:cNvPr id="4" name="Content Placeholder 3"/>
          <p:cNvSpPr>
            <a:spLocks noGrp="1"/>
          </p:cNvSpPr>
          <p:nvPr>
            <p:ph sz="quarter" idx="1"/>
          </p:nvPr>
        </p:nvSpPr>
        <p:spPr/>
        <p:txBody>
          <a:bodyPr>
            <a:normAutofit fontScale="92500" lnSpcReduction="10000"/>
          </a:bodyPr>
          <a:lstStyle/>
          <a:p>
            <a:r>
              <a:rPr lang="fr-CA" noProof="0" dirty="0"/>
              <a:t>Bris de sites contenants informations personnelles</a:t>
            </a:r>
          </a:p>
          <a:p>
            <a:r>
              <a:rPr lang="fr-CA" noProof="0" dirty="0"/>
              <a:t>Vol ou utilisation illégale de matériel (</a:t>
            </a:r>
            <a:r>
              <a:rPr lang="fr-CA" noProof="0" dirty="0" err="1"/>
              <a:t>p.ex</a:t>
            </a:r>
            <a:r>
              <a:rPr lang="fr-CA" noProof="0" dirty="0"/>
              <a:t> disques durs) contenant des informations personnelles</a:t>
            </a:r>
          </a:p>
          <a:p>
            <a:pPr lvl="1"/>
            <a:r>
              <a:rPr lang="fr-CA" noProof="0" dirty="0"/>
              <a:t>Mauvais nettoyage de disques recyclés</a:t>
            </a:r>
          </a:p>
          <a:p>
            <a:pPr lvl="1"/>
            <a:r>
              <a:rPr lang="fr-CA" noProof="0" dirty="0"/>
              <a:t>Signatures électroniques copiées et réutilisées</a:t>
            </a:r>
          </a:p>
          <a:p>
            <a:r>
              <a:rPr lang="fr-CA" noProof="0" dirty="0"/>
              <a:t>Utilisation d’information rendue disponible en bonne foi</a:t>
            </a:r>
          </a:p>
          <a:p>
            <a:pPr lvl="1"/>
            <a:r>
              <a:rPr lang="fr-CA" noProof="0" dirty="0"/>
              <a:t>Je met dans un réseau social le nom de ma mère et ma date de naissance, qui peuvent être utilisés pour </a:t>
            </a:r>
            <a:r>
              <a:rPr lang="fr-CA" dirty="0"/>
              <a:t>m’identifier</a:t>
            </a:r>
          </a:p>
          <a:p>
            <a:pPr lvl="1"/>
            <a:r>
              <a:rPr lang="fr-CA" dirty="0"/>
              <a:t>Forage de mes données disponibles aux réseaux sociaux, fureteurs etc.</a:t>
            </a:r>
            <a:endParaRPr lang="fr-CA" noProof="0" dirty="0"/>
          </a:p>
          <a:p>
            <a:pPr lvl="1"/>
            <a:r>
              <a:rPr lang="fr-CA" noProof="0" dirty="0"/>
              <a:t>On me demande de répondre à un sondage…</a:t>
            </a:r>
          </a:p>
        </p:txBody>
      </p:sp>
    </p:spTree>
    <p:extLst>
      <p:ext uri="{BB962C8B-B14F-4D97-AF65-F5344CB8AC3E}">
        <p14:creationId xmlns:p14="http://schemas.microsoft.com/office/powerpoint/2010/main" val="27760280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Création d’identités non-existantes</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98</a:t>
            </a:fld>
            <a:endParaRPr lang="en-CA">
              <a:solidFill>
                <a:srgbClr val="FFFFFF"/>
              </a:solidFill>
            </a:endParaRPr>
          </a:p>
        </p:txBody>
      </p:sp>
      <p:sp>
        <p:nvSpPr>
          <p:cNvPr id="4" name="Content Placeholder 3"/>
          <p:cNvSpPr>
            <a:spLocks noGrp="1"/>
          </p:cNvSpPr>
          <p:nvPr>
            <p:ph sz="quarter" idx="1"/>
          </p:nvPr>
        </p:nvSpPr>
        <p:spPr/>
        <p:txBody>
          <a:bodyPr/>
          <a:lstStyle/>
          <a:p>
            <a:r>
              <a:rPr lang="fr-CA" noProof="0" dirty="0"/>
              <a:t>Falsification de certificats de naissance</a:t>
            </a:r>
          </a:p>
          <a:p>
            <a:pPr lvl="1"/>
            <a:r>
              <a:rPr lang="fr-CA" noProof="0" dirty="0"/>
              <a:t>Créant des identités qui peuvent être attribuées à des malfaiteurs ou vendues à des personnes qui en ont besoin</a:t>
            </a:r>
          </a:p>
          <a:p>
            <a:pPr lvl="1"/>
            <a:r>
              <a:rPr lang="fr-CA" noProof="0" dirty="0"/>
              <a:t>Obtention de permis de conduire, comptes en banque …</a:t>
            </a:r>
          </a:p>
        </p:txBody>
      </p:sp>
    </p:spTree>
    <p:extLst>
      <p:ext uri="{BB962C8B-B14F-4D97-AF65-F5344CB8AC3E}">
        <p14:creationId xmlns:p14="http://schemas.microsoft.com/office/powerpoint/2010/main" val="1385767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noProof="0" dirty="0"/>
              <a:t>Usurpation d’identité </a:t>
            </a:r>
            <a:r>
              <a:rPr lang="fr-CA" sz="3200" noProof="0" dirty="0"/>
              <a:t>(vol d’identité)</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99</a:t>
            </a:fld>
            <a:endParaRPr lang="en-CA">
              <a:solidFill>
                <a:srgbClr val="FFFFFF"/>
              </a:solidFill>
            </a:endParaRPr>
          </a:p>
        </p:txBody>
      </p:sp>
      <p:sp>
        <p:nvSpPr>
          <p:cNvPr id="4" name="Content Placeholder 3"/>
          <p:cNvSpPr>
            <a:spLocks noGrp="1"/>
          </p:cNvSpPr>
          <p:nvPr>
            <p:ph sz="quarter" idx="1"/>
          </p:nvPr>
        </p:nvSpPr>
        <p:spPr/>
        <p:txBody>
          <a:bodyPr/>
          <a:lstStyle/>
          <a:p>
            <a:r>
              <a:rPr lang="fr-CA" sz="2800" noProof="0" dirty="0"/>
              <a:t>Une personne réussit à se faire passer pour une autre qui pourrait avoir une meilleure évaluation bancaire, réussit à se faire donner des cartes de crédits, faire des achats et assumer des dettes au nom de l’autre</a:t>
            </a:r>
          </a:p>
          <a:p>
            <a:r>
              <a:rPr lang="fr-CA" sz="2800" noProof="0" dirty="0"/>
              <a:t>Ceci peut créer une situation extrêmement difficile pour la victime, qui découvrira au fur et à mesure ce qui a été fait à son nom et devra chercher à le faire annuler, soumettant chaque fois des preuves </a:t>
            </a:r>
          </a:p>
        </p:txBody>
      </p:sp>
    </p:spTree>
    <p:extLst>
      <p:ext uri="{BB962C8B-B14F-4D97-AF65-F5344CB8AC3E}">
        <p14:creationId xmlns:p14="http://schemas.microsoft.com/office/powerpoint/2010/main" val="19177678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786E968-A0F2-47D4-8CE8-3393AEDB07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scolaire</Template>
  <TotalTime>0</TotalTime>
  <Words>9740</Words>
  <Application>Microsoft Office PowerPoint</Application>
  <PresentationFormat>Affichage à l'écran (4:3)</PresentationFormat>
  <Paragraphs>1028</Paragraphs>
  <Slides>139</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139</vt:i4>
      </vt:variant>
    </vt:vector>
  </HeadingPairs>
  <TitlesOfParts>
    <vt:vector size="147" baseType="lpstr">
      <vt:lpstr>Arial</vt:lpstr>
      <vt:lpstr>Calibri</vt:lpstr>
      <vt:lpstr>Helvetica Neue</vt:lpstr>
      <vt:lpstr>Tw Cen MT</vt:lpstr>
      <vt:lpstr>Verdana</vt:lpstr>
      <vt:lpstr>Wingdings</vt:lpstr>
      <vt:lpstr>Wingdings 2</vt:lpstr>
      <vt:lpstr>Médian</vt:lpstr>
      <vt:lpstr>CYB1033:  Aspects légaux de la cybersécurité  Chapitre 3, Partie 1: Typologie des Infractions informatiques 1</vt:lpstr>
      <vt:lpstr>Comment caractériser les infractions informatiques?</vt:lpstr>
      <vt:lpstr>Comment caractériser les infractions informatiques?</vt:lpstr>
      <vt:lpstr>Infractions informatiques spécifiques et non</vt:lpstr>
      <vt:lpstr>Comment caractériser les infractions informatiques?</vt:lpstr>
      <vt:lpstr>3 Catégories</vt:lpstr>
      <vt:lpstr>Comment classifier les infractions informatiques?</vt:lpstr>
      <vt:lpstr>Catégories principales  (classification basée sur celle du manuel de Clough)</vt:lpstr>
      <vt:lpstr>Présentation ‘en spirale’</vt:lpstr>
      <vt:lpstr>Survol des catégories principales </vt:lpstr>
      <vt:lpstr>Classification des infractions 1)</vt:lpstr>
      <vt:lpstr>Classification des infractions 2)</vt:lpstr>
      <vt:lpstr>Classification des infractions 3)</vt:lpstr>
      <vt:lpstr>Classification des infractions 4)</vt:lpstr>
      <vt:lpstr>Classification des infractions 5)</vt:lpstr>
      <vt:lpstr>Classification des infractions 6)</vt:lpstr>
      <vt:lpstr>Classification des infractions 7) </vt:lpstr>
      <vt:lpstr>Classification des infractions 8) </vt:lpstr>
      <vt:lpstr>Classification des infractions 9)</vt:lpstr>
      <vt:lpstr>Classification des infractions 10)</vt:lpstr>
      <vt:lpstr>Détails sur les catégories</vt:lpstr>
      <vt:lpstr>De retour aux catégories principales</vt:lpstr>
      <vt:lpstr>Classification</vt:lpstr>
      <vt:lpstr>Utilisation non autorisée d’ordi, mots de passe …</vt:lpstr>
      <vt:lpstr>1. Infractions visant l’ordi, l’équipement (piratage, hacking)</vt:lpstr>
      <vt:lpstr>Définition d’ordinateur</vt:lpstr>
      <vt:lpstr>Déf d’ordi dans code criminel</vt:lpstr>
      <vt:lpstr>Point de réflexion</vt:lpstr>
      <vt:lpstr>Possession d’un dispositif</vt:lpstr>
      <vt:lpstr>Catégories visant l’équipement</vt:lpstr>
      <vt:lpstr>1.1: Accès non autorisé </vt:lpstr>
      <vt:lpstr>Buts de l’accès non autorisé</vt:lpstr>
      <vt:lpstr>Utiliser un ordinateur ou réseau</vt:lpstr>
      <vt:lpstr>1.2 Abus d’équipement et Maliciels</vt:lpstr>
      <vt:lpstr>Pour endommager de l’équipement relié</vt:lpstr>
      <vt:lpstr>Utilisation non autorisée d’ordi, mots de passe …</vt:lpstr>
      <vt:lpstr>Autorisation et droit </vt:lpstr>
      <vt:lpstr>Tests de pénétration, port scanning</vt:lpstr>
      <vt:lpstr>1.3 Déni de service (Denial of Service)</vt:lpstr>
      <vt:lpstr>Une variante: dégradation de service</vt:lpstr>
      <vt:lpstr>Un exemple impressionnant</vt:lpstr>
      <vt:lpstr>Pourquoi ce cas est important et grave</vt:lpstr>
      <vt:lpstr>Remèdes</vt:lpstr>
      <vt:lpstr>De retour aux catégories principales</vt:lpstr>
      <vt:lpstr>2. Infractions visant les données</vt:lpstr>
      <vt:lpstr>Rappel de la théorie de sécurité des données</vt:lpstr>
      <vt:lpstr>Relations</vt:lpstr>
      <vt:lpstr>2.1 Atteinte à la confidentialité, le secret </vt:lpstr>
      <vt:lpstr>Revente de contenus ou extorsion</vt:lpstr>
      <vt:lpstr>Possession passive</vt:lpstr>
      <vt:lpstr>La protection de la vie privée</vt:lpstr>
      <vt:lpstr>Caisses Desjardins</vt:lpstr>
      <vt:lpstr>L’usurpation (vol) d’identité</vt:lpstr>
      <vt:lpstr>Données et métadonnées</vt:lpstr>
      <vt:lpstr>Code criminel: Méfait à l’égard de données informatiques (intégrité et disponibilité)</vt:lpstr>
      <vt:lpstr>2.2 Atteinte à l’intégrité des données</vt:lpstr>
      <vt:lpstr>2.3 Atteinte à la disponibilité</vt:lpstr>
      <vt:lpstr>La rétention des métadonnées</vt:lpstr>
      <vt:lpstr>Protection des métadonnées</vt:lpstr>
      <vt:lpstr>Rapport détaillé dans:</vt:lpstr>
      <vt:lpstr>2.4 Interception de données</vt:lpstr>
      <vt:lpstr>Moyens et lieux d’interception</vt:lpstr>
      <vt:lpstr>Caractéristiques</vt:lpstr>
      <vt:lpstr>Code criminel: Interception</vt:lpstr>
      <vt:lpstr>Distinctions</vt:lpstr>
      <vt:lpstr>Lois administratives</vt:lpstr>
      <vt:lpstr>Un cas intéressant: Capital One 2019</vt:lpstr>
      <vt:lpstr>Questions de révision</vt:lpstr>
      <vt:lpstr>De retour aux catégories principales</vt:lpstr>
      <vt:lpstr>3) La fraude informatique</vt:lpstr>
      <vt:lpstr>Caractéristiques de la fraude</vt:lpstr>
      <vt:lpstr>La fraude informatique</vt:lpstr>
      <vt:lpstr>Facteurs dans le milieu informatique</vt:lpstr>
      <vt:lpstr>Cybervol: existe-t-il vraiment?</vt:lpstr>
      <vt:lpstr>Le vol dans le code criminel</vt:lpstr>
      <vt:lpstr>Nouvelle utilisation du mot ‘vol’</vt:lpstr>
      <vt:lpstr>Types de fraude</vt:lpstr>
      <vt:lpstr>Types reliés</vt:lpstr>
      <vt:lpstr>3.1 Ventes frauduleuses</vt:lpstr>
      <vt:lpstr>Civil et pénal</vt:lpstr>
      <vt:lpstr>Fraude commise par le vendeur</vt:lpstr>
      <vt:lpstr>Fraude commise par l’acheteur</vt:lpstr>
      <vt:lpstr>3.2 Paiement de fonds</vt:lpstr>
      <vt:lpstr>Exemple de fraude dite ‘nigériane’</vt:lpstr>
      <vt:lpstr>Cas où la victime peut recevoir des avantages</vt:lpstr>
      <vt:lpstr>3.3 Transfert de fonds électronique</vt:lpstr>
      <vt:lpstr>Cryptomonnaies et semblables</vt:lpstr>
      <vt:lpstr>Cumul de rôles</vt:lpstr>
      <vt:lpstr>3.4 Investissements frauduleux: Pyramides, fraudes de Ponzi</vt:lpstr>
      <vt:lpstr>Pourquoi le mot ‘pyramide’?</vt:lpstr>
      <vt:lpstr>3.5 Enchères électroniques</vt:lpstr>
      <vt:lpstr>3.6 Investissement frauduleux: Bourse</vt:lpstr>
      <vt:lpstr>3.7 Infractions d’identité</vt:lpstr>
      <vt:lpstr>Plus simplement: Infraction, fraude, vol </vt:lpstr>
      <vt:lpstr>Structure d’inclusion</vt:lpstr>
      <vt:lpstr>Données d’identité</vt:lpstr>
      <vt:lpstr>Moyens pour l’infraction d’identité</vt:lpstr>
      <vt:lpstr>Création d’identités non-existantes</vt:lpstr>
      <vt:lpstr>Usurpation d’identité (vol d’identité)</vt:lpstr>
      <vt:lpstr>Crimes reliés (Livre de Clough)</vt:lpstr>
      <vt:lpstr>Code criminel: Documents d’identité </vt:lpstr>
      <vt:lpstr>Code criminel: Renseign. identificateurs</vt:lpstr>
      <vt:lpstr>Code criminel:  Usurpation d’identité et reliés</vt:lpstr>
      <vt:lpstr>Vol ou falsification de carte de crédit</vt:lpstr>
      <vt:lpstr>Falsification de cartes de crédit</vt:lpstr>
      <vt:lpstr>À noter</vt:lpstr>
      <vt:lpstr>Présentation PowerPoint</vt:lpstr>
      <vt:lpstr>3.8 Hameçonnage, filoutage (Phishing)</vt:lpstr>
      <vt:lpstr>Harponnage</vt:lpstr>
      <vt:lpstr>« Chasse à la baleine » ou « whaling »</vt:lpstr>
      <vt:lpstr>Interception </vt:lpstr>
      <vt:lpstr>Variation: Fraude du ‘pop up’</vt:lpstr>
      <vt:lpstr>La fraude du pop-up continuation</vt:lpstr>
      <vt:lpstr>Comportement du malfaiteur</vt:lpstr>
      <vt:lpstr>3.9 Infractions contre les droits d’auteur (copyrights)</vt:lpstr>
      <vt:lpstr>Droits d’auteurs sur matériaux électroniques</vt:lpstr>
      <vt:lpstr>Poursuite civile et pénale</vt:lpstr>
      <vt:lpstr>L’article principal sur les recours civils</vt:lpstr>
      <vt:lpstr> L’article principal sur les recours criminels </vt:lpstr>
      <vt:lpstr>Un moyen important: peer to peer p2p</vt:lpstr>
      <vt:lpstr>Infractions contre la propriété intellectuelle </vt:lpstr>
      <vt:lpstr>De retour aux catégories principales</vt:lpstr>
      <vt:lpstr>4. Les extorsions, le chantage</vt:lpstr>
      <vt:lpstr>Caractéristiques de l’extorsion</vt:lpstr>
      <vt:lpstr>4.1 Rançongiciel, ransomware</vt:lpstr>
      <vt:lpstr>Rançongiciel, ransomware</vt:lpstr>
      <vt:lpstr>Présentation PowerPoint</vt:lpstr>
      <vt:lpstr>Information canadienne</vt:lpstr>
      <vt:lpstr>Cas local</vt:lpstr>
      <vt:lpstr>Infractions reliées</vt:lpstr>
      <vt:lpstr>Défenses</vt:lpstr>
      <vt:lpstr>Chantage</vt:lpstr>
      <vt:lpstr>Film animation de la police de Gatineau</vt:lpstr>
      <vt:lpstr>Autres cas de chantage ou harcèlement</vt:lpstr>
      <vt:lpstr>Le code criminel</vt:lpstr>
      <vt:lpstr>Questions de révision</vt:lpstr>
      <vt:lpstr>Points de réflexion et révision </vt:lpstr>
      <vt:lpstr>De retour aux catégories principales</vt:lpstr>
      <vt:lpstr>Point de réflexion et révision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2016-12-14T20:23:27Z</dcterms:created>
  <dcterms:modified xsi:type="dcterms:W3CDTF">2023-01-09T21:41:43Z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