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1"/>
  </p:notesMasterIdLst>
  <p:sldIdLst>
    <p:sldId id="256" r:id="rId3"/>
    <p:sldId id="281" r:id="rId4"/>
    <p:sldId id="283" r:id="rId5"/>
    <p:sldId id="282" r:id="rId6"/>
    <p:sldId id="286" r:id="rId7"/>
    <p:sldId id="305" r:id="rId8"/>
    <p:sldId id="304" r:id="rId9"/>
    <p:sldId id="293" r:id="rId10"/>
    <p:sldId id="258" r:id="rId11"/>
    <p:sldId id="259" r:id="rId12"/>
    <p:sldId id="260" r:id="rId13"/>
    <p:sldId id="261" r:id="rId14"/>
    <p:sldId id="262" r:id="rId15"/>
    <p:sldId id="300" r:id="rId16"/>
    <p:sldId id="294" r:id="rId17"/>
    <p:sldId id="263" r:id="rId18"/>
    <p:sldId id="303" r:id="rId19"/>
    <p:sldId id="301" r:id="rId20"/>
    <p:sldId id="264" r:id="rId21"/>
    <p:sldId id="267" r:id="rId22"/>
    <p:sldId id="268" r:id="rId23"/>
    <p:sldId id="265" r:id="rId24"/>
    <p:sldId id="297" r:id="rId25"/>
    <p:sldId id="298" r:id="rId26"/>
    <p:sldId id="299" r:id="rId27"/>
    <p:sldId id="392" r:id="rId28"/>
    <p:sldId id="391" r:id="rId29"/>
    <p:sldId id="315" r:id="rId30"/>
    <p:sldId id="388" r:id="rId31"/>
    <p:sldId id="386" r:id="rId32"/>
    <p:sldId id="266" r:id="rId33"/>
    <p:sldId id="302" r:id="rId34"/>
    <p:sldId id="269" r:id="rId35"/>
    <p:sldId id="271" r:id="rId36"/>
    <p:sldId id="270" r:id="rId37"/>
    <p:sldId id="272" r:id="rId38"/>
    <p:sldId id="394" r:id="rId39"/>
    <p:sldId id="395" r:id="rId40"/>
    <p:sldId id="273" r:id="rId41"/>
    <p:sldId id="390" r:id="rId42"/>
    <p:sldId id="274" r:id="rId43"/>
    <p:sldId id="275" r:id="rId44"/>
    <p:sldId id="389" r:id="rId45"/>
    <p:sldId id="393" r:id="rId46"/>
    <p:sldId id="295" r:id="rId47"/>
    <p:sldId id="387" r:id="rId48"/>
    <p:sldId id="276" r:id="rId49"/>
    <p:sldId id="277" r:id="rId50"/>
    <p:sldId id="285" r:id="rId51"/>
    <p:sldId id="278" r:id="rId52"/>
    <p:sldId id="288" r:id="rId53"/>
    <p:sldId id="289" r:id="rId54"/>
    <p:sldId id="290" r:id="rId55"/>
    <p:sldId id="279" r:id="rId56"/>
    <p:sldId id="280" r:id="rId57"/>
    <p:sldId id="284" r:id="rId58"/>
    <p:sldId id="291" r:id="rId59"/>
    <p:sldId id="292" r:id="rId6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8B220D-31D0-4A24-A373-5873EADB55AD}">
          <p14:sldIdLst>
            <p14:sldId id="256"/>
            <p14:sldId id="281"/>
            <p14:sldId id="283"/>
            <p14:sldId id="282"/>
            <p14:sldId id="286"/>
            <p14:sldId id="305"/>
            <p14:sldId id="304"/>
            <p14:sldId id="293"/>
            <p14:sldId id="258"/>
            <p14:sldId id="259"/>
            <p14:sldId id="260"/>
            <p14:sldId id="261"/>
            <p14:sldId id="262"/>
            <p14:sldId id="300"/>
            <p14:sldId id="294"/>
            <p14:sldId id="263"/>
            <p14:sldId id="303"/>
            <p14:sldId id="301"/>
            <p14:sldId id="264"/>
            <p14:sldId id="267"/>
            <p14:sldId id="268"/>
            <p14:sldId id="265"/>
            <p14:sldId id="297"/>
            <p14:sldId id="298"/>
            <p14:sldId id="299"/>
            <p14:sldId id="392"/>
            <p14:sldId id="391"/>
            <p14:sldId id="315"/>
            <p14:sldId id="388"/>
            <p14:sldId id="386"/>
            <p14:sldId id="266"/>
            <p14:sldId id="302"/>
          </p14:sldIdLst>
        </p14:section>
        <p14:section name="Section sans titre" id="{F6A85398-7C8C-46D4-9FD9-2EAD33CC56CC}">
          <p14:sldIdLst>
            <p14:sldId id="269"/>
            <p14:sldId id="271"/>
            <p14:sldId id="270"/>
            <p14:sldId id="272"/>
            <p14:sldId id="394"/>
            <p14:sldId id="395"/>
            <p14:sldId id="273"/>
            <p14:sldId id="390"/>
            <p14:sldId id="274"/>
            <p14:sldId id="275"/>
            <p14:sldId id="389"/>
            <p14:sldId id="393"/>
            <p14:sldId id="295"/>
            <p14:sldId id="387"/>
            <p14:sldId id="276"/>
            <p14:sldId id="277"/>
            <p14:sldId id="285"/>
            <p14:sldId id="278"/>
            <p14:sldId id="288"/>
            <p14:sldId id="289"/>
            <p14:sldId id="290"/>
            <p14:sldId id="279"/>
            <p14:sldId id="280"/>
            <p14:sldId id="284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55" autoAdjust="0"/>
    <p:restoredTop sz="94660"/>
  </p:normalViewPr>
  <p:slideViewPr>
    <p:cSldViewPr>
      <p:cViewPr varScale="1">
        <p:scale>
          <a:sx n="128" d="100"/>
          <a:sy n="128" d="100"/>
        </p:scale>
        <p:origin x="80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2447E72A-D913-4DC2-9E0A-E520CE8FCC86}" type="datetimeFigureOut">
              <a:rPr lang="fr-FR"/>
              <a:pPr/>
              <a:t>27/10/2022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A5D78FC6-CE17-4259-A63C-DDFC12E048FC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latinLnBrk="0">
              <a:defRPr lang="fr-FR" cap="all" baseline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lang="fr-FR"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latinLnBrk="0">
              <a:defRPr lang="fr-FR" sz="2000">
                <a:solidFill>
                  <a:srgbClr val="FFFFFF"/>
                </a:solidFill>
              </a:defRPr>
            </a:lvl1pPr>
          </a:lstStyle>
          <a:p>
            <a:pPr algn="ctr"/>
            <a:fld id="{AE3F4F96-1AAD-40C9-83F8-F2A2F8E47D19}" type="datetime8">
              <a:rPr lang="fr-FR" smtClean="0"/>
              <a:t>27/10/2022 12:59</a:t>
            </a:fld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 latinLnBrk="0">
              <a:defRPr lang="fr-FR">
                <a:solidFill>
                  <a:schemeClr val="tx2"/>
                </a:solidFill>
              </a:defRPr>
            </a:lvl1pPr>
          </a:lstStyle>
          <a:p>
            <a:pPr algn="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DC5B-DA1D-49E2-995A-FC8083FCC14E}" type="datetime8">
              <a:rPr lang="fr-FR" smtClean="0">
                <a:solidFill>
                  <a:schemeClr val="tx2"/>
                </a:solidFill>
              </a:rPr>
              <a:t>27/10/2022 12:59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2809ED-18EC-4D4F-8199-F886851F5D60}" type="datetime8">
              <a:rPr lang="fr-FR" smtClean="0">
                <a:solidFill>
                  <a:schemeClr val="tx2"/>
                </a:solidFill>
              </a:rPr>
              <a:t>27/10/2022 12:59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fr-FR" sz="1200">
                <a:solidFill>
                  <a:schemeClr val="tx2"/>
                </a:solidFill>
              </a:rPr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EB90-4302-4F9C-ABC6-5BEBA7592DF9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latinLnBrk="0">
              <a:buNone/>
              <a:defRPr lang="fr-FR" sz="2800">
                <a:solidFill>
                  <a:schemeClr val="tx2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latinLnBrk="0">
              <a:buNone/>
              <a:defRPr lang="fr-FR" sz="4400" b="0" cap="none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5D49-3BF6-4688-8E0B-B222D5C78A16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 latinLnBrk="0">
              <a:defRPr lang="fr-FR"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CE5F9F-2501-4CCB-847F-9006506A00DA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 latinLnBrk="0">
              <a:defRPr lang="fr-FR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17FDE6C-4276-4FF6-8E9A-FF61D5089139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 latinLnBrk="0">
              <a:buFontTx/>
              <a:buNone/>
              <a:defRPr lang="fr-FR"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C002-30BE-4618-8328-F40A8694E8A1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8681-7E02-47E9-889D-D5804EA54A5E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latinLnBrk="0">
              <a:defRPr lang="fr-FR"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 latinLnBrk="0">
              <a:buNone/>
              <a:defRPr lang="fr-FR" sz="44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7C78-59E6-423F-9EE6-03E8B81A0FC5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/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latinLnBrk="0">
              <a:spcAft>
                <a:spcPts val="1000"/>
              </a:spcAft>
              <a:buNone/>
              <a:defRPr lang="fr-FR" sz="18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latinLnBrk="0">
              <a:buFontTx/>
              <a:buNone/>
              <a:defRPr lang="fr-FR" sz="1700"/>
            </a:lvl1pPr>
            <a:lvl2pPr>
              <a:buFontTx/>
              <a:buNone/>
              <a:defRPr lang="fr-FR" sz="1200"/>
            </a:lvl2pPr>
            <a:lvl3pPr>
              <a:buFontTx/>
              <a:buNone/>
              <a:defRPr lang="fr-FR" sz="1000"/>
            </a:lvl3pPr>
            <a:lvl4pPr>
              <a:buFontTx/>
              <a:buNone/>
              <a:defRPr lang="fr-FR" sz="900"/>
            </a:lvl4pPr>
            <a:lvl5pPr>
              <a:buFontTx/>
              <a:buNone/>
              <a:defRPr lang="fr-FR" sz="9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 latinLnBrk="0">
              <a:buNone/>
              <a:defRPr lang="fr-FR"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A5DD1CC-B466-4667-812A-6BF84995B105}" type="datetime8">
              <a:rPr lang="fr-FR" smtClean="0"/>
              <a:t>27/10/2022 12:59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 latinLnBrk="0">
              <a:defRPr lang="fr-FR" sz="2800"/>
            </a:lvl1pPr>
          </a:lstStyle>
          <a:p>
            <a:pPr algn="ctr"/>
            <a:fld id="{1AD93096-5B34-4342-9326-69289CEAE4C2}" type="slidenum">
              <a:rPr/>
              <a:pPr algn="ctr"/>
              <a:t>‹N°›</a:t>
            </a:fld>
            <a:endParaRPr lang="fr-FR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 latinLnBrk="0">
              <a:buNone/>
              <a:defRPr lang="fr-FR" sz="32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latinLnBrk="0">
              <a:defRPr lang="fr-FR" sz="1400">
                <a:solidFill>
                  <a:schemeClr val="tx2"/>
                </a:solidFill>
              </a:defRPr>
            </a:lvl1pPr>
          </a:lstStyle>
          <a:p>
            <a:fld id="{E934F4DB-20EE-4C3D-8ACF-E8451C54EF35}" type="datetime8">
              <a:rPr lang="fr-FR" smtClean="0">
                <a:solidFill>
                  <a:schemeClr val="tx2"/>
                </a:solidFill>
              </a:rPr>
              <a:t>27/10/2022 12:59</a:t>
            </a:fld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latinLnBrk="0">
              <a:defRPr lang="fr-FR" sz="1400">
                <a:solidFill>
                  <a:schemeClr val="tx2"/>
                </a:solidFill>
              </a:defRPr>
            </a:lvl1pPr>
          </a:lstStyle>
          <a:p>
            <a:pPr algn="r"/>
            <a:endParaRPr lang="fr-F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latinLnBrk="0">
              <a:defRPr lang="fr-FR"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fr-FR" sz="1200">
                <a:solidFill>
                  <a:schemeClr val="tx2"/>
                </a:solidFill>
              </a:rPr>
              <a:pPr algn="ctr"/>
              <a:t>‹N°›</a:t>
            </a:fld>
            <a:endParaRPr lang="fr-FR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lang="fr-FR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lang="fr-F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lang="fr-F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lang="fr-FR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sezcybersecurite.gc.ca/fr/ressources/les-7-signaux-dalarme-de-lhameconnag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nqueagrair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we.mitre.org/top25/archive/2019/2019_cwe_top25.html" TargetMode="External"/><Relationship Id="rId2" Type="http://schemas.openxmlformats.org/officeDocument/2006/relationships/hyperlink" Target="https://cwe.mitre.org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CYB1033: </a:t>
            </a:r>
            <a:br>
              <a:rPr lang="fr-FR" dirty="0"/>
            </a:br>
            <a:r>
              <a:rPr lang="fr-CA" sz="44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Aspects légaux de la cybersécurité</a:t>
            </a:r>
            <a:br>
              <a:rPr lang="fr-FR" dirty="0"/>
            </a:br>
            <a:r>
              <a:rPr lang="fr-FR"/>
              <a:t>Chapitre 2</a:t>
            </a:r>
            <a:r>
              <a:rPr lang="fr-FR" dirty="0"/>
              <a:t>:</a:t>
            </a:r>
            <a:br>
              <a:rPr lang="fr-FR" sz="3600" dirty="0"/>
            </a:br>
            <a:r>
              <a:rPr lang="fr-FR" sz="3600" dirty="0"/>
              <a:t>Les Moyens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     Luigi </a:t>
            </a:r>
            <a:r>
              <a:rPr lang="fr-FR" dirty="0" err="1"/>
              <a:t>Logrippo</a:t>
            </a:r>
            <a:r>
              <a:rPr lang="fr-FR" dirty="0"/>
              <a:t> </a:t>
            </a:r>
            <a:r>
              <a:rPr lang="fr-CA" dirty="0"/>
              <a:t>w3.uqo.ca/</a:t>
            </a:r>
            <a:r>
              <a:rPr lang="fr-CA" b="1" dirty="0" err="1"/>
              <a:t>luigi</a:t>
            </a:r>
            <a:r>
              <a:rPr lang="fr-CA" dirty="0"/>
              <a:t>/</a:t>
            </a:r>
            <a:r>
              <a:rPr lang="fr-FR"/>
              <a:t>CYB1033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8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UQO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fr-CA" smtClean="0"/>
              <a:pPr/>
              <a:t>1</a:t>
            </a:fld>
            <a:endParaRPr lang="fr-CA">
              <a:solidFill>
                <a:schemeClr val="tx2"/>
              </a:solidFill>
            </a:endParaRPr>
          </a:p>
        </p:txBody>
      </p:sp>
      <p:pic>
        <p:nvPicPr>
          <p:cNvPr id="6" name="Image 1" descr="cid:image002.jpg@01D12769.B42862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21462"/>
            <a:ext cx="1219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Image result for no copyright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136" y="6159293"/>
            <a:ext cx="448129" cy="448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Propagation de vers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Les vers se propagent sans la participation active de la victime</a:t>
            </a:r>
          </a:p>
          <a:p>
            <a:pPr lvl="1"/>
            <a:r>
              <a:rPr lang="fr-CA" dirty="0"/>
              <a:t>À distance, ils cherchent des points d’entrée dans votre ordi</a:t>
            </a:r>
          </a:p>
          <a:p>
            <a:pPr lvl="1"/>
            <a:r>
              <a:rPr lang="fr-CA" dirty="0"/>
              <a:t>P.ex. des ‘ports’ d’entrée</a:t>
            </a:r>
          </a:p>
          <a:p>
            <a:pPr lvl="1"/>
            <a:r>
              <a:rPr lang="fr-CA" dirty="0"/>
              <a:t>Ou une page web ouverte dans votre ordi qui peut être utilisée pour effectuer des fonctionnalités malicieuses</a:t>
            </a:r>
          </a:p>
          <a:p>
            <a:pPr lvl="1"/>
            <a:r>
              <a:rPr lang="fr-CA" dirty="0"/>
              <a:t>Une fois entré il peut exécuter des programmes d’extraction de données ou de surveillance</a:t>
            </a:r>
          </a:p>
          <a:p>
            <a:r>
              <a:rPr lang="fr-CA" dirty="0"/>
              <a:t>Les bons ‘coupe feu’ (firewall) sont souvent efficaces</a:t>
            </a:r>
          </a:p>
          <a:p>
            <a:pPr lvl="1"/>
            <a:r>
              <a:rPr lang="fr-CA" dirty="0"/>
              <a:t>Peuvent refuser des tentatives de communication sur certains ports ou provenant de certaines adresses</a:t>
            </a:r>
          </a:p>
          <a:p>
            <a:r>
              <a:rPr lang="fr-CA" dirty="0"/>
              <a:t>Cependant il y a aussi des vers utiles, notamment ceux qui indexent les pages web</a:t>
            </a:r>
          </a:p>
          <a:p>
            <a:pPr lvl="1"/>
            <a:r>
              <a:rPr lang="fr-CA" dirty="0"/>
              <a:t>Il est difficile d’identifier les ‘mauvais vers’ et bloquer seulement ces derniers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899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exemple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Extrait du code du ver </a:t>
            </a:r>
            <a:r>
              <a:rPr lang="fr-CA" dirty="0" err="1"/>
              <a:t>Blaster</a:t>
            </a:r>
            <a:r>
              <a:rPr lang="fr-CA" dirty="0"/>
              <a:t> (2003) (figure: </a:t>
            </a:r>
            <a:r>
              <a:rPr lang="fr-CA" dirty="0" err="1"/>
              <a:t>Wikipedia</a:t>
            </a:r>
            <a:r>
              <a:rPr lang="fr-CA" dirty="0"/>
              <a:t>)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2052" name="Picture 4" descr="https://upload.wikimedia.org/wikipedia/commons/thumb/e/ec/Virus_Blaster.jpg/220px-Virus_Bl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02632" cy="29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937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Propagation de virus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1) (Cas très commun) L’usager accepte une proposition car il a hâte d’avancer, sans se préoccuper de comprendre de quoi s’agit-il</a:t>
            </a:r>
          </a:p>
          <a:p>
            <a:pPr lvl="1"/>
            <a:r>
              <a:rPr lang="fr-CA" dirty="0"/>
              <a:t>P.ex. dans l’installation d’une application dont il a besoin il accepte l’installation d’un programme qui entre autres va le surveiller</a:t>
            </a:r>
          </a:p>
          <a:p>
            <a:r>
              <a:rPr lang="fr-CA" dirty="0"/>
              <a:t>2) L’usager télécharge un logiciel qui paraît légitime mais est infecté</a:t>
            </a:r>
          </a:p>
          <a:p>
            <a:pPr lvl="1"/>
            <a:r>
              <a:rPr lang="fr-CA" dirty="0"/>
              <a:t>Le logiciel installe automatiquement des fonctionnalité malicieuses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74418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Propagation de virus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3) L’usager ouvre des fichiers annexés à des courriels</a:t>
            </a:r>
          </a:p>
          <a:p>
            <a:pPr lvl="1"/>
            <a:r>
              <a:rPr lang="fr-CA" dirty="0"/>
              <a:t>Le courriel semble provenir d’une compagnie, banque, ou de Revenu Canada, Postes Canada …</a:t>
            </a:r>
          </a:p>
          <a:p>
            <a:pPr lvl="2"/>
            <a:r>
              <a:rPr lang="fr-CA" i="1" dirty="0"/>
              <a:t>« Cliquez ici pour votre facture »</a:t>
            </a:r>
          </a:p>
          <a:p>
            <a:pPr lvl="1"/>
            <a:r>
              <a:rPr lang="fr-CA" dirty="0"/>
              <a:t>Ces fichiers (possiblement Excel, Powerpoint, </a:t>
            </a:r>
            <a:r>
              <a:rPr lang="fr-CA" dirty="0" err="1"/>
              <a:t>pdf</a:t>
            </a:r>
            <a:r>
              <a:rPr lang="fr-CA" dirty="0"/>
              <a:t>, Word) peuvent contenir du code exécutable </a:t>
            </a:r>
          </a:p>
          <a:p>
            <a:pPr lvl="1"/>
            <a:r>
              <a:rPr lang="fr-CA" dirty="0"/>
              <a:t>Ils pourraient provenir de sujets fiables qui les ont reçus d’ailleurs</a:t>
            </a:r>
          </a:p>
          <a:p>
            <a:r>
              <a:rPr lang="fr-CA" dirty="0"/>
              <a:t>4) L’usager visite des sites web non fiables</a:t>
            </a:r>
          </a:p>
          <a:p>
            <a:pPr lvl="1"/>
            <a:r>
              <a:rPr lang="fr-CA" dirty="0"/>
              <a:t>Possiblement pour pirater des logiciels, musique, films</a:t>
            </a:r>
          </a:p>
        </p:txBody>
      </p:sp>
    </p:spTree>
    <p:extLst>
      <p:ext uri="{BB962C8B-B14F-4D97-AF65-F5344CB8AC3E}">
        <p14:creationId xmlns:p14="http://schemas.microsoft.com/office/powerpoint/2010/main" val="53368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75F6AB-4DCC-41FE-B804-26DA7DDA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Phases d’un virus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787A1E-EAF1-4880-B56A-BAF8E82A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50672E-2658-4FAD-B047-FB38EC651F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Phase dormante</a:t>
            </a:r>
          </a:p>
          <a:p>
            <a:r>
              <a:rPr lang="fr-CA" dirty="0"/>
              <a:t>Phase de propagation</a:t>
            </a:r>
          </a:p>
          <a:p>
            <a:r>
              <a:rPr lang="fr-CA" dirty="0"/>
              <a:t>Phase de déclanchement</a:t>
            </a:r>
          </a:p>
          <a:p>
            <a:r>
              <a:rPr lang="fr-CA" dirty="0"/>
              <a:t>Phase d’exécution</a:t>
            </a:r>
          </a:p>
        </p:txBody>
      </p:sp>
    </p:spTree>
    <p:extLst>
      <p:ext uri="{BB962C8B-B14F-4D97-AF65-F5344CB8AC3E}">
        <p14:creationId xmlns:p14="http://schemas.microsoft.com/office/powerpoint/2010/main" val="170075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Suggestions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Gardez votre anti-virus à jour et faites des scans réguliers, surtout après avoir fait des opérations douteuses</a:t>
            </a:r>
          </a:p>
          <a:p>
            <a:r>
              <a:rPr lang="fr-CA" dirty="0"/>
              <a:t>Si vous utilisez votre ordi pour faire des recherches dans des sites dangereux, utilisez un vieil ordinateur que vous pourrez dédier à ce </a:t>
            </a:r>
            <a:r>
              <a:rPr lang="fr-CA"/>
              <a:t>type d’activités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00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noProof="0" dirty="0"/>
              <a:t>Cheval de Troie! </a:t>
            </a:r>
            <a:endParaRPr lang="fr-CA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CA" sz="2000" i="1" noProof="0" dirty="0"/>
              <a:t>Normalement installé par un virus</a:t>
            </a:r>
          </a:p>
          <a:p>
            <a:pPr>
              <a:defRPr/>
            </a:pPr>
            <a:r>
              <a:rPr lang="fr-CA" sz="2000" noProof="0" dirty="0"/>
              <a:t>Vicky crée un fichier appelé Secret, seulement pour elle</a:t>
            </a:r>
          </a:p>
          <a:p>
            <a:pPr>
              <a:defRPr/>
            </a:pPr>
            <a:r>
              <a:rPr lang="fr-CA" sz="2000" noProof="0" dirty="0"/>
              <a:t>Pirate crée un fichier X il se donne la permission d’y lire (à l’insu de Vicky)</a:t>
            </a:r>
          </a:p>
          <a:p>
            <a:pPr>
              <a:defRPr/>
            </a:pPr>
            <a:r>
              <a:rPr lang="fr-CA" sz="2000" noProof="0" dirty="0" err="1"/>
              <a:t>Pira</a:t>
            </a:r>
            <a:r>
              <a:rPr lang="fr-CA" sz="2000" dirty="0"/>
              <a:t>te</a:t>
            </a:r>
            <a:r>
              <a:rPr lang="fr-CA" sz="2000" noProof="0" dirty="0"/>
              <a:t> crée un Programme qui peut écrire sur X et donne à Vicky l’autorisation à l’exécuter, Vicky l’autorise à lire de Secret</a:t>
            </a:r>
          </a:p>
          <a:p>
            <a:pPr lvl="1">
              <a:defRPr/>
            </a:pPr>
            <a:r>
              <a:rPr lang="fr-CA" sz="1800" noProof="0" dirty="0"/>
              <a:t>Ce programme (le cheval de Troie!) fait des choses utiles pour Vicky</a:t>
            </a:r>
          </a:p>
          <a:p>
            <a:pPr>
              <a:defRPr/>
            </a:pPr>
            <a:r>
              <a:rPr lang="fr-CA" sz="2000" noProof="0" dirty="0"/>
              <a:t>Vicky exécute Programme … </a:t>
            </a:r>
          </a:p>
          <a:p>
            <a:pPr lvl="1">
              <a:defRPr/>
            </a:pPr>
            <a:r>
              <a:rPr lang="fr-CA" sz="2000" noProof="0" dirty="0"/>
              <a:t>Cette possibilité peut être décelée par une méthode de détection de flux indirects, car Vicky peut écrire sur un fichier dans lequel Pirate peut lire</a:t>
            </a:r>
          </a:p>
          <a:p>
            <a:pPr lvl="1">
              <a:defRPr/>
            </a:pPr>
            <a:r>
              <a:rPr lang="fr-CA" sz="2000" noProof="0" dirty="0"/>
              <a:t>Une autre méthode est de créer une « hiérarchie de fiabilité » dans vos données et bloquer les transferts de fichiers fiable vers fichiers moins fiables</a:t>
            </a:r>
          </a:p>
          <a:p>
            <a:pPr lvl="1">
              <a:defRPr/>
            </a:pPr>
            <a:r>
              <a:rPr lang="fr-CA" sz="2000" noProof="0" dirty="0"/>
              <a:t>Cependant l’algorithme de détection doit être exécuté chaque fois qu’une autorisation quelconque change, ce qui pourrait ne pas être pratique</a:t>
            </a:r>
          </a:p>
          <a:p>
            <a:pPr lvl="1">
              <a:defRPr/>
            </a:pPr>
            <a:r>
              <a:rPr lang="fr-CA" sz="2000" dirty="0"/>
              <a:t>Plus normalement, les Chevaux de Troie peuvent être détectés car </a:t>
            </a:r>
            <a:r>
              <a:rPr lang="fr-CA" sz="2000" dirty="0" err="1"/>
              <a:t>is</a:t>
            </a:r>
            <a:r>
              <a:rPr lang="fr-CA" sz="2000" dirty="0"/>
              <a:t> sont connus et un anti-virus peut les trouver dans vos fichiers</a:t>
            </a:r>
          </a:p>
          <a:p>
            <a:pPr lvl="1">
              <a:defRPr/>
            </a:pPr>
            <a:r>
              <a:rPr lang="fr-CA" sz="2000" noProof="0" dirty="0"/>
              <a:t>Aussi, les </a:t>
            </a:r>
            <a:r>
              <a:rPr lang="fr-CA" sz="2000" noProof="0" dirty="0" err="1"/>
              <a:t>pare-feux</a:t>
            </a:r>
            <a:r>
              <a:rPr lang="fr-CA" sz="2000" noProof="0" dirty="0"/>
              <a:t> peuvent bloquer des flux illégaux entre Pirate et X</a:t>
            </a:r>
          </a:p>
          <a:p>
            <a:pPr marL="365760" lvl="1" indent="0">
              <a:buNone/>
              <a:defRPr/>
            </a:pPr>
            <a:endParaRPr lang="fr-CA" sz="2000" noProof="0" dirty="0"/>
          </a:p>
          <a:p>
            <a:endParaRPr lang="fr-CA" noProof="0" dirty="0"/>
          </a:p>
        </p:txBody>
      </p:sp>
      <p:pic>
        <p:nvPicPr>
          <p:cNvPr id="6" name="Picture 7" descr="C:\Users\Luigi_2\AppData\Local\Microsoft\Windows\Temporary Internet Files\Content.IE5\0IP6E9BL\MC900412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00"/>
            <a:ext cx="20161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1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2C44CF-FE64-418C-A18E-0391E658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Cheval de Troie schéma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20F76D-8975-42C3-84D2-563978D9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6CCDD9-D0F4-445A-A2B1-FC021CADB979}"/>
              </a:ext>
            </a:extLst>
          </p:cNvPr>
          <p:cNvSpPr/>
          <p:nvPr/>
        </p:nvSpPr>
        <p:spPr>
          <a:xfrm>
            <a:off x="5796136" y="2852936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/>
              <a:t>Secret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489D73-C3CC-4C01-8EDE-9B1C81EC9FEC}"/>
              </a:ext>
            </a:extLst>
          </p:cNvPr>
          <p:cNvSpPr txBox="1"/>
          <p:nvPr/>
        </p:nvSpPr>
        <p:spPr>
          <a:xfrm>
            <a:off x="4652410" y="221125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Vicky</a:t>
            </a: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6960E24C-A179-4DCE-905F-45DC02EA6D2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436096" y="2442083"/>
            <a:ext cx="1404156" cy="41085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7A41D2-9A49-439D-AF65-FE7FA7603568}"/>
              </a:ext>
            </a:extLst>
          </p:cNvPr>
          <p:cNvSpPr/>
          <p:nvPr/>
        </p:nvSpPr>
        <p:spPr>
          <a:xfrm>
            <a:off x="2411760" y="3645024"/>
            <a:ext cx="208823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Programme</a:t>
            </a:r>
          </a:p>
          <a:p>
            <a:pPr algn="ctr"/>
            <a:r>
              <a:rPr lang="fr-CA" dirty="0"/>
              <a:t>(Cheval de Troie)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40B523-AEB0-4F10-8575-63D3430FEF2B}"/>
              </a:ext>
            </a:extLst>
          </p:cNvPr>
          <p:cNvSpPr txBox="1"/>
          <p:nvPr/>
        </p:nvSpPr>
        <p:spPr>
          <a:xfrm>
            <a:off x="612648" y="3644007"/>
            <a:ext cx="10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Pirate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25FC7FC-1E61-42AB-A3DD-921D45C477B6}"/>
              </a:ext>
            </a:extLst>
          </p:cNvPr>
          <p:cNvCxnSpPr>
            <a:cxnSpLocks/>
          </p:cNvCxnSpPr>
          <p:nvPr/>
        </p:nvCxnSpPr>
        <p:spPr>
          <a:xfrm>
            <a:off x="1547664" y="4005064"/>
            <a:ext cx="792088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50AB0-1209-43FB-8EA1-C1A8DFD7EE59}"/>
              </a:ext>
            </a:extLst>
          </p:cNvPr>
          <p:cNvSpPr/>
          <p:nvPr/>
        </p:nvSpPr>
        <p:spPr>
          <a:xfrm>
            <a:off x="5786972" y="4941168"/>
            <a:ext cx="2088232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X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6154651-AA15-4F7B-AC23-6BA43B404096}"/>
              </a:ext>
            </a:extLst>
          </p:cNvPr>
          <p:cNvCxnSpPr>
            <a:cxnSpLocks/>
          </p:cNvCxnSpPr>
          <p:nvPr/>
        </p:nvCxnSpPr>
        <p:spPr>
          <a:xfrm flipH="1">
            <a:off x="4490826" y="3240596"/>
            <a:ext cx="1296146" cy="78303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1451927-1D60-46B5-B3E2-E5A5A10397F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499992" y="4041068"/>
            <a:ext cx="1286980" cy="11881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64A02090-49FE-45A4-9C93-026F27012964}"/>
              </a:ext>
            </a:extLst>
          </p:cNvPr>
          <p:cNvCxnSpPr>
            <a:cxnSpLocks/>
            <a:endCxn id="12" idx="2"/>
          </p:cNvCxnSpPr>
          <p:nvPr/>
        </p:nvCxnSpPr>
        <p:spPr>
          <a:xfrm rot="10800000">
            <a:off x="1152002" y="4105673"/>
            <a:ext cx="4509627" cy="1091165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courbe vers la droite 6">
            <a:extLst>
              <a:ext uri="{FF2B5EF4-FFF2-40B4-BE49-F238E27FC236}">
                <a16:creationId xmlns:a16="http://schemas.microsoft.com/office/drawing/2014/main" id="{66E05AF2-DBE7-4461-B617-B12EABFDDA0B}"/>
              </a:ext>
            </a:extLst>
          </p:cNvPr>
          <p:cNvSpPr/>
          <p:nvPr/>
        </p:nvSpPr>
        <p:spPr>
          <a:xfrm rot="4169345">
            <a:off x="2561933" y="667274"/>
            <a:ext cx="569019" cy="393312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11B4CB-748C-4B07-B109-BCA48F1578D9}"/>
              </a:ext>
            </a:extLst>
          </p:cNvPr>
          <p:cNvSpPr txBox="1"/>
          <p:nvPr/>
        </p:nvSpPr>
        <p:spPr>
          <a:xfrm>
            <a:off x="1152000" y="2026585"/>
            <a:ext cx="1302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Transfert </a:t>
            </a:r>
          </a:p>
          <a:p>
            <a:r>
              <a:rPr lang="fr-CA" dirty="0"/>
              <a:t>à l’insu de Vicky</a:t>
            </a:r>
          </a:p>
        </p:txBody>
      </p:sp>
    </p:spTree>
    <p:extLst>
      <p:ext uri="{BB962C8B-B14F-4D97-AF65-F5344CB8AC3E}">
        <p14:creationId xmlns:p14="http://schemas.microsoft.com/office/powerpoint/2010/main" val="542669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6CFB6-ECF2-49F4-AB16-E3F5AE01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 général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7BED1A-3754-44CE-84DA-ACB65D41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503DA5-6736-46C3-8843-D90FFFAB56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Les virus et les vers sont des programmes et donc leur comportement et leurs effets peuvent être les plus variés</a:t>
            </a:r>
          </a:p>
          <a:p>
            <a:r>
              <a:rPr lang="fr-CA" dirty="0"/>
              <a:t>On les rencontrera plusieurs fois dans le cours</a:t>
            </a:r>
          </a:p>
        </p:txBody>
      </p:sp>
    </p:spTree>
    <p:extLst>
      <p:ext uri="{BB962C8B-B14F-4D97-AF65-F5344CB8AC3E}">
        <p14:creationId xmlns:p14="http://schemas.microsoft.com/office/powerpoint/2010/main" val="371173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Bots et </a:t>
            </a:r>
            <a:r>
              <a:rPr lang="fr-CA" noProof="0" dirty="0" err="1"/>
              <a:t>botnets</a:t>
            </a:r>
            <a:endParaRPr lang="fr-CA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19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noProof="0" dirty="0"/>
              <a:t>Sont des petits programmes qui s’établissent dans des ordi et permettent le contrôle à distance de certaines fonctionnalités </a:t>
            </a:r>
          </a:p>
          <a:p>
            <a:r>
              <a:rPr lang="fr-CA" noProof="0" dirty="0"/>
              <a:t>Souvent comme résultat d’un virus ou ver et à l’insu du propriétaire de l’ordi</a:t>
            </a:r>
          </a:p>
          <a:p>
            <a:r>
              <a:rPr lang="fr-CA" noProof="0" dirty="0"/>
              <a:t>L’ordi affecté est souvent appelé ‘zombie’</a:t>
            </a:r>
          </a:p>
          <a:p>
            <a:r>
              <a:rPr lang="fr-CA" dirty="0"/>
              <a:t>Les ordis affectés peuvent constituer des réseaux appelés ‘</a:t>
            </a:r>
            <a:r>
              <a:rPr lang="fr-CA" dirty="0" err="1"/>
              <a:t>botnets</a:t>
            </a:r>
            <a:r>
              <a:rPr lang="fr-CA" dirty="0"/>
              <a:t>’</a:t>
            </a:r>
          </a:p>
          <a:p>
            <a:pPr lvl="1"/>
            <a:r>
              <a:rPr lang="fr-CA" dirty="0"/>
              <a:t> ‘</a:t>
            </a:r>
            <a:r>
              <a:rPr lang="fr-CA" dirty="0" err="1"/>
              <a:t>botnets</a:t>
            </a:r>
            <a:r>
              <a:rPr lang="fr-CA" dirty="0"/>
              <a:t>’: réseaux de bots qui communiquent entre eux pour la réalisation de buts communs (qui peuvent être légitimes)</a:t>
            </a:r>
            <a:endParaRPr lang="fr-CA" noProof="0" dirty="0"/>
          </a:p>
          <a:p>
            <a:r>
              <a:rPr lang="fr-CA" noProof="0" dirty="0"/>
              <a:t>On a réussi à contrôler des centaines de milliers d’ordis pour lui faire envoyer des courriels ou harceler des autres ordis ou réseaux</a:t>
            </a:r>
          </a:p>
          <a:p>
            <a:pPr lvl="1"/>
            <a:r>
              <a:rPr lang="fr-CA" noProof="0" dirty="0"/>
              <a:t>Parfois les ordis affectés sont des puces dans des téléviseurs, dans des réfrigérateurs, des systèmes d’éclairage etc.</a:t>
            </a:r>
          </a:p>
          <a:p>
            <a:pPr lvl="1"/>
            <a:endParaRPr lang="fr-CA" noProof="0" dirty="0"/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8467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Aperçu des moyens de la criminalité informatique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Dans ce chapitre nous discuterons en général certains moyens et outils qui sont souvent utilisés dans la criminalité informatique</a:t>
            </a:r>
          </a:p>
          <a:p>
            <a:r>
              <a:rPr lang="fr-CA" dirty="0"/>
              <a:t>Ces moyens et outils sont sujet de l’étude de la sécurité informatique, car </a:t>
            </a:r>
            <a:r>
              <a:rPr lang="fr-CA" i="1" dirty="0"/>
              <a:t>la criminalité informatique utilise les failles de sécurité informatique </a:t>
            </a:r>
          </a:p>
          <a:p>
            <a:r>
              <a:rPr lang="fr-CA" dirty="0"/>
              <a:t>Ils sont très nombreux car l’imagination humaine n’a pas de limites et progresse continuellement</a:t>
            </a:r>
          </a:p>
          <a:p>
            <a:r>
              <a:rPr lang="fr-CA" dirty="0"/>
              <a:t>Ils changent aussi continuellement, car une fois une faille réparée, les cybercriminels en trouveront une autre</a:t>
            </a:r>
          </a:p>
          <a:p>
            <a:r>
              <a:rPr lang="fr-CA" dirty="0"/>
              <a:t>Malheureusement, la sécurité fonctionne souvent de manière </a:t>
            </a:r>
            <a:r>
              <a:rPr lang="fr-CA" i="1" dirty="0"/>
              <a:t>réactive</a:t>
            </a:r>
            <a:r>
              <a:rPr lang="fr-CA" dirty="0"/>
              <a:t> plutôt que de manière </a:t>
            </a:r>
            <a:r>
              <a:rPr lang="fr-CA" i="1" dirty="0"/>
              <a:t>proactive</a:t>
            </a:r>
          </a:p>
          <a:p>
            <a:r>
              <a:rPr lang="fr-CA" dirty="0"/>
              <a:t>Ceux qui voudront en savoir davantage pourraient suivre un cours avancé sur la sécurité</a:t>
            </a:r>
          </a:p>
          <a:p>
            <a:r>
              <a:rPr lang="fr-CA" dirty="0"/>
              <a:t>Il y a dans la Toile énormément d’informations à ce sujet: fouillez, fouillez ….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0839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Difficulté concernant les bots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i="1" noProof="0" dirty="0"/>
              <a:t>Internet of </a:t>
            </a:r>
            <a:r>
              <a:rPr lang="fr-CA" i="1" noProof="0" dirty="0" err="1"/>
              <a:t>things</a:t>
            </a:r>
            <a:r>
              <a:rPr lang="fr-CA" noProof="0" dirty="0"/>
              <a:t> (Internet des « choses ») est l’ensemble des techniques qui permettent de connecter des ordinateurs embarqués dans toutes sortes d’appareils d’utilisation courante</a:t>
            </a:r>
          </a:p>
          <a:p>
            <a:r>
              <a:rPr lang="fr-CA" noProof="0" dirty="0"/>
              <a:t>Ces appareils sont fournis de capacités de calcul</a:t>
            </a:r>
          </a:p>
          <a:p>
            <a:r>
              <a:rPr lang="fr-CA" noProof="0" dirty="0"/>
              <a:t>Mais malheureusement ils ne sont pas protégés contre l’utilisation abusive!</a:t>
            </a:r>
          </a:p>
          <a:p>
            <a:r>
              <a:rPr lang="fr-CA" noProof="0" dirty="0"/>
              <a:t>En effet, le fabriquant est faiblement intéressé à se préoccuper de cela …</a:t>
            </a:r>
          </a:p>
          <a:p>
            <a:pPr lvl="1"/>
            <a:r>
              <a:rPr lang="fr-CA" noProof="0" dirty="0"/>
              <a:t>Ce problème aura une importance grandissante dans le futur</a:t>
            </a:r>
          </a:p>
        </p:txBody>
      </p:sp>
    </p:spTree>
    <p:extLst>
      <p:ext uri="{BB962C8B-B14F-4D97-AF65-F5344CB8AC3E}">
        <p14:creationId xmlns:p14="http://schemas.microsoft.com/office/powerpoint/2010/main" val="599352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Bots, virus et vers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noProof="0" dirty="0"/>
              <a:t>On a créé des bots qui se propagent comme virus, mais aussi des autres qui se propagent comme vers</a:t>
            </a:r>
          </a:p>
        </p:txBody>
      </p:sp>
    </p:spTree>
    <p:extLst>
      <p:ext uri="{BB962C8B-B14F-4D97-AF65-F5344CB8AC3E}">
        <p14:creationId xmlns:p14="http://schemas.microsoft.com/office/powerpoint/2010/main" val="348999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Pourriels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Un moyen pour la propagation de maliciel et hameçonnage</a:t>
            </a:r>
          </a:p>
          <a:p>
            <a:pPr lvl="1"/>
            <a:r>
              <a:rPr lang="fr-CA" dirty="0"/>
              <a:t>Plusieurs pourriels vous tentent à cliquer sur une pièce jointe qui contient un programme exécutable qui installe un maliciel </a:t>
            </a:r>
          </a:p>
          <a:p>
            <a:r>
              <a:rPr lang="fr-CA" dirty="0"/>
              <a:t>La taille du problème a motivé une loi spéciale, à voir plus tard</a:t>
            </a:r>
          </a:p>
          <a:p>
            <a:pPr lvl="1"/>
            <a:r>
              <a:rPr lang="fr-CA" dirty="0"/>
              <a:t>Loi d’application limitée par rapport au problème</a:t>
            </a:r>
          </a:p>
          <a:p>
            <a:r>
              <a:rPr lang="fr-CA" dirty="0"/>
              <a:t>Même si un très haut pourcentage est bloqué, ceux qui passent peuvent être efficaces</a:t>
            </a:r>
          </a:p>
          <a:p>
            <a:r>
              <a:rPr lang="fr-CA" dirty="0"/>
              <a:t>La même idée est maintenant utilisée dans les SMS et autres messageries dans les réseaux sociaux etc.</a:t>
            </a:r>
          </a:p>
        </p:txBody>
      </p:sp>
    </p:spTree>
    <p:extLst>
      <p:ext uri="{BB962C8B-B14F-4D97-AF65-F5344CB8AC3E}">
        <p14:creationId xmlns:p14="http://schemas.microsoft.com/office/powerpoint/2010/main" val="107352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38179-D913-439C-AB6D-C5BDBD74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plutôt évident …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56A80A-9730-49CC-B530-A029DEEC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BA88F1-B01F-4720-901A-9488F2B69F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9093FE-85AD-443E-94FF-031BFE42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7" y="1589166"/>
            <a:ext cx="8258545" cy="51127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3B678E7-CA32-4EBB-BE89-3EF5FC248F32}"/>
              </a:ext>
            </a:extLst>
          </p:cNvPr>
          <p:cNvSpPr txBox="1"/>
          <p:nvPr/>
        </p:nvSpPr>
        <p:spPr>
          <a:xfrm>
            <a:off x="3870120" y="2622197"/>
            <a:ext cx="243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Adresse polonaise !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AC38EF0-1621-408E-A948-2A3A33981201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699792" y="2622197"/>
            <a:ext cx="1170328" cy="1846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CC90917-31EB-44FF-B285-F482255E3AAB}"/>
              </a:ext>
            </a:extLst>
          </p:cNvPr>
          <p:cNvSpPr txBox="1"/>
          <p:nvPr/>
        </p:nvSpPr>
        <p:spPr>
          <a:xfrm>
            <a:off x="3491880" y="4290525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Courriel en langage évidemment non-officiel.</a:t>
            </a:r>
          </a:p>
          <a:p>
            <a:r>
              <a:rPr lang="fr-CA" dirty="0"/>
              <a:t>Pas de français, aucun détail</a:t>
            </a:r>
          </a:p>
          <a:p>
            <a:endParaRPr lang="fr-CA" dirty="0"/>
          </a:p>
          <a:p>
            <a:r>
              <a:rPr lang="fr-CA" dirty="0"/>
              <a:t>Cependant </a:t>
            </a:r>
            <a:r>
              <a:rPr lang="fr-CA"/>
              <a:t>une personne naïve </a:t>
            </a:r>
            <a:r>
              <a:rPr lang="fr-CA" dirty="0"/>
              <a:t>qui attend un paquet pourrait cliquer et causer l’installation d’un virus. </a:t>
            </a:r>
          </a:p>
        </p:txBody>
      </p:sp>
    </p:spTree>
    <p:extLst>
      <p:ext uri="{BB962C8B-B14F-4D97-AF65-F5344CB8AC3E}">
        <p14:creationId xmlns:p14="http://schemas.microsoft.com/office/powerpoint/2010/main" val="300653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A3103-FEDB-443F-910D-075D0F47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Beaucoup mieux fait…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5D934E6-BD66-40BC-B0C4-86713059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24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A01B79-6954-47F1-BF39-AF91BA0FFB4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357" t="6990" r="57274" b="23120"/>
          <a:stretch/>
        </p:blipFill>
        <p:spPr>
          <a:xfrm>
            <a:off x="467544" y="1516698"/>
            <a:ext cx="8391116" cy="54542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68F13A-9754-4D12-B920-80CE8F3C6209}"/>
              </a:ext>
            </a:extLst>
          </p:cNvPr>
          <p:cNvSpPr txBox="1"/>
          <p:nvPr/>
        </p:nvSpPr>
        <p:spPr>
          <a:xfrm>
            <a:off x="5364088" y="3429000"/>
            <a:ext cx="324036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Adresse électronique et</a:t>
            </a:r>
          </a:p>
          <a:p>
            <a:r>
              <a:rPr lang="fr-CA" dirty="0"/>
              <a:t>Image plausibles</a:t>
            </a:r>
          </a:p>
          <a:p>
            <a:r>
              <a:rPr lang="fr-CA" dirty="0"/>
              <a:t>(mais, p.ex. pas de français)</a:t>
            </a:r>
          </a:p>
        </p:txBody>
      </p:sp>
    </p:spTree>
    <p:extLst>
      <p:ext uri="{BB962C8B-B14F-4D97-AF65-F5344CB8AC3E}">
        <p14:creationId xmlns:p14="http://schemas.microsoft.com/office/powerpoint/2010/main" val="236115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E591E-B858-43F9-B09C-D518F334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Encore … un peu trop évident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546A02-27B5-469D-8EFE-DAFFF8D4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25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22C339-B8AD-4F88-90DA-1A5BF30C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19200"/>
            <a:ext cx="6649607" cy="5562434"/>
          </a:xfrm>
          <a:prstGeom prst="rect">
            <a:avLst/>
          </a:prstGeom>
          <a:noFill/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F835BB7-4804-4909-9A08-E3B92FACA2A3}"/>
              </a:ext>
            </a:extLst>
          </p:cNvPr>
          <p:cNvCxnSpPr/>
          <p:nvPr/>
        </p:nvCxnSpPr>
        <p:spPr>
          <a:xfrm>
            <a:off x="5148064" y="1916832"/>
            <a:ext cx="1800200" cy="43204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6C16CDC-BD76-4FBA-855C-AF0355F76238}"/>
              </a:ext>
            </a:extLst>
          </p:cNvPr>
          <p:cNvCxnSpPr>
            <a:cxnSpLocks/>
          </p:cNvCxnSpPr>
          <p:nvPr/>
        </p:nvCxnSpPr>
        <p:spPr>
          <a:xfrm>
            <a:off x="4427984" y="2209800"/>
            <a:ext cx="2520280" cy="31877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4C49AD2-8FB4-47A2-9AAA-30F2EABD5609}"/>
              </a:ext>
            </a:extLst>
          </p:cNvPr>
          <p:cNvSpPr txBox="1"/>
          <p:nvPr/>
        </p:nvSpPr>
        <p:spPr>
          <a:xfrm>
            <a:off x="6948264" y="2266968"/>
            <a:ext cx="7200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dirty="0"/>
              <a:t>??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AC7D1C-7C64-472A-8CCF-E5D8457691F8}"/>
              </a:ext>
            </a:extLst>
          </p:cNvPr>
          <p:cNvCxnSpPr>
            <a:cxnSpLocks/>
          </p:cNvCxnSpPr>
          <p:nvPr/>
        </p:nvCxnSpPr>
        <p:spPr>
          <a:xfrm flipV="1">
            <a:off x="2843808" y="2708920"/>
            <a:ext cx="4104456" cy="292988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8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F8050-D957-DA60-FB73-73B7CB6E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 banque?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686258-08DC-BBB5-BF2E-35BC1B5C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26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0D30AA-7394-595C-BF6B-2BB44C12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23A71-1C5F-4B6C-BE0D-E67FD08B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signaux du danger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733351-8400-47F3-A96F-84F49B93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07C419-AE0A-4811-BF05-318FD82F20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1. Hâte, pressions, langage menaçant, dangers</a:t>
            </a:r>
          </a:p>
          <a:p>
            <a:r>
              <a:rPr lang="fr-CA" dirty="0"/>
              <a:t>2. Demandes d’information sensible ou d’effectuer des opérations délicates</a:t>
            </a:r>
          </a:p>
          <a:p>
            <a:pPr lvl="1"/>
            <a:r>
              <a:rPr lang="fr-CA" dirty="0"/>
              <a:t>Pas nécessairement au premier message</a:t>
            </a:r>
          </a:p>
          <a:p>
            <a:pPr lvl="1"/>
            <a:r>
              <a:rPr lang="fr-CA" dirty="0"/>
              <a:t>Parfois entremêlées avec des requêtes faciles</a:t>
            </a:r>
          </a:p>
          <a:p>
            <a:r>
              <a:rPr lang="fr-CA" dirty="0"/>
              <a:t>3. Propositions alléchantes sans justification</a:t>
            </a:r>
          </a:p>
          <a:p>
            <a:r>
              <a:rPr lang="fr-CA" dirty="0"/>
              <a:t>4. Communications inattendues</a:t>
            </a:r>
          </a:p>
          <a:p>
            <a:r>
              <a:rPr lang="fr-CA" dirty="0"/>
              <a:t>5. Renseignements douteux, adresses électroniques douteuses ou </a:t>
            </a:r>
            <a:r>
              <a:rPr lang="fr-CA" b="1" dirty="0"/>
              <a:t>légèrement modifiées</a:t>
            </a:r>
          </a:p>
          <a:p>
            <a:r>
              <a:rPr lang="fr-CA" dirty="0"/>
              <a:t>6. Pièces jointes qui peuvent contenir des liens ou des scripts cachés</a:t>
            </a:r>
          </a:p>
          <a:p>
            <a:r>
              <a:rPr lang="fr-CA" dirty="0"/>
              <a:t>7. Erreurs, fautes, imprécisions, changements aux procédures normales</a:t>
            </a:r>
          </a:p>
          <a:p>
            <a:pPr lvl="1"/>
            <a:r>
              <a:rPr lang="fr-CA" dirty="0">
                <a:hlinkClick r:id="rId2"/>
              </a:rPr>
              <a:t>https://www.pensezcybersecurite.gc.ca/fr/ressources/les-7-signaux-dalarme-de-lhameconnage</a:t>
            </a:r>
            <a:endParaRPr lang="fr-CA" dirty="0"/>
          </a:p>
          <a:p>
            <a:endParaRPr lang="fr-CA" dirty="0"/>
          </a:p>
          <a:p>
            <a:r>
              <a:rPr lang="fr-CA" b="1" dirty="0"/>
              <a:t>Si le message paraît provenir d’une personne ou organisation fiable, contrôler avec eux, sans utiliser les adresses proposées dans le courriel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6179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Dévoiement de sites web (</a:t>
            </a:r>
            <a:r>
              <a:rPr lang="fr-CA" dirty="0" err="1"/>
              <a:t>pharming</a:t>
            </a:r>
            <a:r>
              <a:rPr lang="fr-CA" dirty="0"/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CA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Vous cherchez ‘Banque Agraire’ pour faire un paiement bancaire</a:t>
            </a:r>
          </a:p>
          <a:p>
            <a:r>
              <a:rPr lang="fr-CA" dirty="0"/>
              <a:t>Vous arrivez à un site qui a l’apparence usuelle du site Banque Agraire, mais en réalité a été créé par des malfaiteurs qui vous laissent entrer, s’emparent de votre mot de passe etc.</a:t>
            </a:r>
          </a:p>
          <a:p>
            <a:pPr lvl="1"/>
            <a:r>
              <a:rPr lang="fr-CA" dirty="0"/>
              <a:t>Puis, ils pourraient aussi vous rediriger au site ‘</a:t>
            </a:r>
            <a:r>
              <a:rPr lang="fr-CA" dirty="0" err="1"/>
              <a:t>legal</a:t>
            </a:r>
            <a:r>
              <a:rPr lang="fr-CA" dirty="0"/>
              <a:t>’ pour vous faire terminer la transaction!</a:t>
            </a:r>
          </a:p>
          <a:p>
            <a:r>
              <a:rPr lang="fr-CA" dirty="0"/>
              <a:t>Il y a dans l’Internet des ‘Domain Name Servers’ (DNS) qui font la traduction entre adresses symboliques comme </a:t>
            </a:r>
            <a:r>
              <a:rPr lang="fr-CA" dirty="0">
                <a:hlinkClick r:id="rId2"/>
              </a:rPr>
              <a:t>www.BanqueAgraire.com</a:t>
            </a:r>
            <a:r>
              <a:rPr lang="fr-CA" dirty="0"/>
              <a:t> aux adresses utilisés effectivement par les routeurs, type: 184.140.1.1.</a:t>
            </a:r>
          </a:p>
          <a:p>
            <a:r>
              <a:rPr lang="fr-CA" dirty="0"/>
              <a:t>D’une manière ou une autre, les malfaiteurs peuvent réussir à compromettre ce système</a:t>
            </a:r>
          </a:p>
          <a:p>
            <a:r>
              <a:rPr lang="fr-CA" dirty="0"/>
              <a:t>Ces trucs sont normalement bloqués protégeant mieux les DNS servers ou par votre fournisseur de service qui contrôle les adresses  </a:t>
            </a:r>
          </a:p>
          <a:p>
            <a:r>
              <a:rPr lang="fr-CA" dirty="0"/>
              <a:t>Les malfaiteurs peuvent aussi exploiter vos erreurs, p.ex. si vous écrives </a:t>
            </a:r>
            <a:r>
              <a:rPr lang="fr-CA" dirty="0" err="1"/>
              <a:t>AgraireBanque</a:t>
            </a:r>
            <a:r>
              <a:rPr lang="fr-CA" dirty="0"/>
              <a:t> quelqu'un aurait pu enregistrer ce nom et le diriger à son propre site web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1293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8F7AB-A371-405F-8DD8-2B4733FF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Codes QR (Quick </a:t>
            </a:r>
            <a:r>
              <a:rPr lang="fr-CA" dirty="0" err="1"/>
              <a:t>Response</a:t>
            </a:r>
            <a:r>
              <a:rPr lang="fr-CA" dirty="0"/>
              <a:t>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2DD41E-7102-4769-A3A9-BA416CD9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29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E2757EC-C403-48CC-928B-04A5BBDD69A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codes QR ont été utilisés pour le dévoiement</a:t>
            </a:r>
          </a:p>
          <a:p>
            <a:r>
              <a:rPr lang="fr-CA" dirty="0"/>
              <a:t>Exemple réel: </a:t>
            </a:r>
          </a:p>
          <a:p>
            <a:pPr lvl="1"/>
            <a:r>
              <a:rPr lang="fr-CA" dirty="0"/>
              <a:t>Un parcomètre vous propose un code pour payer</a:t>
            </a:r>
          </a:p>
          <a:p>
            <a:pPr lvl="2"/>
            <a:r>
              <a:rPr lang="fr-CA" dirty="0"/>
              <a:t>Mais le code initial a été remplacé par un pirate</a:t>
            </a:r>
          </a:p>
          <a:p>
            <a:pPr lvl="1"/>
            <a:r>
              <a:rPr lang="fr-CA" dirty="0"/>
              <a:t>Ceci vous envoie à un site qui s’empare des données que vous entrez </a:t>
            </a:r>
          </a:p>
          <a:p>
            <a:pPr lvl="2"/>
            <a:r>
              <a:rPr lang="fr-CA" dirty="0"/>
              <a:t>No de carte de crédit</a:t>
            </a:r>
          </a:p>
          <a:p>
            <a:pPr lvl="1"/>
            <a:r>
              <a:rPr lang="fr-CA" dirty="0"/>
              <a:t>Le site pirate pourrait aussi vous renvoyer au site légitime qui vous donne le permis de stationner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7D6AF5E-CEDF-4176-A3E8-606C39709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09310"/>
            <a:ext cx="975742" cy="9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2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Méthodes générales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3600" i="1" dirty="0"/>
              <a:t>Tenter l’usager </a:t>
            </a:r>
            <a:r>
              <a:rPr lang="fr-CA" sz="3600" dirty="0"/>
              <a:t>avec des avantages potentiels que l’usager a intérêt à recevoir</a:t>
            </a:r>
          </a:p>
          <a:p>
            <a:r>
              <a:rPr lang="fr-CA" sz="3600" i="1" dirty="0"/>
              <a:t>Profiter des failles </a:t>
            </a:r>
            <a:r>
              <a:rPr lang="fr-CA" sz="3600" dirty="0"/>
              <a:t>d’une méthode ou logiciel qui est utilisé normalement pour des fonctionnalités utiles pour les usagers</a:t>
            </a:r>
          </a:p>
        </p:txBody>
      </p:sp>
    </p:spTree>
    <p:extLst>
      <p:ext uri="{BB962C8B-B14F-4D97-AF65-F5344CB8AC3E}">
        <p14:creationId xmlns:p14="http://schemas.microsoft.com/office/powerpoint/2010/main" val="3172818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1CA62-3433-492B-93AD-E97C8077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Cybersquat: types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FB9AF3C-E1B9-4CA1-8AF6-C889A375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fr-CA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CA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FC72DF-4E62-4142-A455-9901812E9E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Exploiter erreurs d’écriture</a:t>
            </a:r>
          </a:p>
          <a:p>
            <a:pPr lvl="1"/>
            <a:r>
              <a:rPr lang="fr-CA" dirty="0"/>
              <a:t>Le site officiel est rbc.com – créer des sites malveillants rbx.com, rbv.com, rbd.com etc.</a:t>
            </a:r>
          </a:p>
          <a:p>
            <a:pPr lvl="1"/>
            <a:r>
              <a:rPr lang="fr-CA" dirty="0"/>
              <a:t>Ces sites pourraient être rapidement détectés et annulés, mais autres peuvent être rapidement créés …</a:t>
            </a:r>
          </a:p>
          <a:p>
            <a:r>
              <a:rPr lang="fr-CA" dirty="0"/>
              <a:t>Utiliser des caractères semblables, dans autres alphabets: microsof</a:t>
            </a:r>
            <a:r>
              <a:rPr lang="fr-CA" b="1" dirty="0"/>
              <a:t>ŧ</a:t>
            </a:r>
            <a:r>
              <a:rPr lang="fr-CA" dirty="0"/>
              <a:t>.com</a:t>
            </a:r>
          </a:p>
          <a:p>
            <a:r>
              <a:rPr lang="fr-CA" dirty="0"/>
              <a:t>Changer l’ordre des mots</a:t>
            </a:r>
          </a:p>
          <a:p>
            <a:pPr lvl="1"/>
            <a:r>
              <a:rPr lang="fr-CA" dirty="0"/>
              <a:t>L’usager veut secure-marque.com, on lui propose marque-secure.com</a:t>
            </a:r>
          </a:p>
          <a:p>
            <a:pPr lvl="1"/>
            <a:r>
              <a:rPr lang="fr-CA" dirty="0" err="1"/>
              <a:t>BanqueAgraire</a:t>
            </a:r>
            <a:r>
              <a:rPr lang="fr-CA" dirty="0"/>
              <a:t> ou </a:t>
            </a:r>
            <a:r>
              <a:rPr lang="fr-CA" dirty="0" err="1"/>
              <a:t>AgraireBanque</a:t>
            </a:r>
            <a:r>
              <a:rPr lang="fr-CA" dirty="0"/>
              <a:t>? </a:t>
            </a:r>
          </a:p>
          <a:p>
            <a:r>
              <a:rPr lang="fr-CA" dirty="0"/>
              <a:t>Exploiter des longs URL que l’usager n’a pas la patience de déchiffrer ou qui ne sont pas montrés au complet</a:t>
            </a:r>
          </a:p>
          <a:p>
            <a:pPr lvl="1"/>
            <a:r>
              <a:rPr lang="fr-CA" i="1" dirty="0"/>
              <a:t>safety.brand.com.complex.eknm00d.net </a:t>
            </a:r>
            <a:r>
              <a:rPr lang="fr-CA" dirty="0"/>
              <a:t>qui conduit à </a:t>
            </a:r>
            <a:r>
              <a:rPr lang="fr-CA" i="1" dirty="0"/>
              <a:t>eknm00d.net</a:t>
            </a:r>
            <a:r>
              <a:rPr lang="fr-CA" dirty="0"/>
              <a:t>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5873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Méthodes de détection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noProof="0" dirty="0"/>
              <a:t>Plusieurs méthodes, presque toutes basées sur des méthodes de reconnaissance de patrons d’activités déjà observés</a:t>
            </a:r>
          </a:p>
          <a:p>
            <a:pPr lvl="1"/>
            <a:r>
              <a:rPr lang="fr-CA" dirty="0" err="1"/>
              <a:t>Run</a:t>
            </a:r>
            <a:r>
              <a:rPr lang="fr-CA" dirty="0"/>
              <a:t>-time: Le logiciel anti-virus utilise des connaissances précédentes concernant différents sites malicieux et il cherche à bloquer l’usager quand l’usager cherche à faire accès à un site de même type</a:t>
            </a:r>
          </a:p>
          <a:p>
            <a:pPr lvl="1"/>
            <a:r>
              <a:rPr lang="fr-CA" dirty="0" err="1"/>
              <a:t>Run</a:t>
            </a:r>
            <a:r>
              <a:rPr lang="fr-CA" dirty="0"/>
              <a:t>-time: Le logiciel anti-virus suit le patron de comportement des programmes qui proviennent de l’extérieur pour voir si leur comportement </a:t>
            </a:r>
            <a:r>
              <a:rPr lang="fr-CA" noProof="0" dirty="0"/>
              <a:t>est semblable au comportement typique de virus ou vers déjà observés</a:t>
            </a:r>
          </a:p>
          <a:p>
            <a:pPr lvl="1"/>
            <a:r>
              <a:rPr lang="fr-CA" dirty="0"/>
              <a:t>Hors ligne (scan): Le logiciel anti-virus analyse le contenu des fichiers pour voir s’ils contiennent des structures de programmes ou données déjà vues dans des maliciels (ces structures sont appelées ‘signature’)</a:t>
            </a:r>
          </a:p>
          <a:p>
            <a:pPr lvl="1"/>
            <a:r>
              <a:rPr lang="fr-CA" dirty="0"/>
              <a:t>Utilisation d’Intelligence Artificielle et algorithmes d’apprentissage dans ce domaine</a:t>
            </a:r>
          </a:p>
          <a:p>
            <a:r>
              <a:rPr lang="fr-CA" noProof="0" dirty="0"/>
              <a:t>Donc aucune technique n’est efficace contre les menaces de </a:t>
            </a:r>
            <a:r>
              <a:rPr lang="fr-CA" dirty="0"/>
              <a:t>types complètement nouveaux</a:t>
            </a:r>
          </a:p>
          <a:p>
            <a:pPr lvl="1"/>
            <a:r>
              <a:rPr lang="fr-CA" dirty="0"/>
              <a:t>Vulnérabilités « jour-zéro »</a:t>
            </a:r>
          </a:p>
          <a:p>
            <a:r>
              <a:rPr lang="fr-CA" noProof="0" dirty="0"/>
              <a:t>Mais ces dernières sont rares, </a:t>
            </a:r>
          </a:p>
          <a:p>
            <a:pPr lvl="1"/>
            <a:r>
              <a:rPr lang="fr-CA" noProof="0" dirty="0"/>
              <a:t>En majorité, les maliciels sont des variations de types déjà établis et connus </a:t>
            </a:r>
          </a:p>
          <a:p>
            <a:pPr marL="0" indent="0">
              <a:buNone/>
            </a:pPr>
            <a:r>
              <a:rPr lang="fr-CA" dirty="0"/>
              <a:t>	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3824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0C545-793A-440C-8393-855EC061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‘virologie’ informatique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41CBEE-707C-4093-92A2-3B611530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951E4-9C54-4395-91A0-EEDD54FFD1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La ‘virologie informatique’ est un domaine de recherche dans lequel on cherche à</a:t>
            </a:r>
          </a:p>
          <a:p>
            <a:pPr lvl="1"/>
            <a:r>
              <a:rPr lang="fr-CA" dirty="0"/>
              <a:t>Classer les virus de différentes manières</a:t>
            </a:r>
          </a:p>
          <a:p>
            <a:pPr lvl="1"/>
            <a:r>
              <a:rPr lang="fr-CA" dirty="0"/>
              <a:t>Les identifier</a:t>
            </a:r>
          </a:p>
          <a:p>
            <a:pPr lvl="1"/>
            <a:r>
              <a:rPr lang="fr-CA" dirty="0"/>
              <a:t>Trouver des défenses à chaque type </a:t>
            </a:r>
          </a:p>
          <a:p>
            <a:pPr lvl="1"/>
            <a:r>
              <a:rPr lang="fr-CA" dirty="0"/>
              <a:t>Etc.</a:t>
            </a:r>
          </a:p>
          <a:p>
            <a:r>
              <a:rPr lang="fr-CA" dirty="0"/>
              <a:t>Domain complexe, étant donné le grand nombre de possibilités </a:t>
            </a:r>
          </a:p>
        </p:txBody>
      </p:sp>
    </p:spTree>
    <p:extLst>
      <p:ext uri="{BB962C8B-B14F-4D97-AF65-F5344CB8AC3E}">
        <p14:creationId xmlns:p14="http://schemas.microsoft.com/office/powerpoint/2010/main" val="2066764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61854"/>
            <a:ext cx="8153400" cy="990600"/>
          </a:xfrm>
        </p:spPr>
        <p:txBody>
          <a:bodyPr/>
          <a:lstStyle/>
          <a:p>
            <a:r>
              <a:rPr lang="fr-CA" noProof="0" dirty="0"/>
              <a:t>Cookies (témoins)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000" dirty="0"/>
              <a:t>Court textes envoyés par un serveur à un client, que ce dernier stocke et renverra la prochaines fois qu'il se connectera au serveur</a:t>
            </a:r>
          </a:p>
          <a:p>
            <a:pPr lvl="1"/>
            <a:r>
              <a:rPr lang="fr-CA" sz="1800" noProof="0" dirty="0"/>
              <a:t>Peuvent être limités à une session ou peuvent stocker des infos sur le client entre sessions</a:t>
            </a:r>
          </a:p>
          <a:p>
            <a:pPr lvl="1"/>
            <a:r>
              <a:rPr lang="fr-CA" sz="1800" dirty="0"/>
              <a:t>Normalement encryptés</a:t>
            </a:r>
            <a:endParaRPr lang="fr-CA" sz="1800" noProof="0" dirty="0"/>
          </a:p>
          <a:p>
            <a:r>
              <a:rPr lang="fr-CA" sz="2000" dirty="0"/>
              <a:t>Ils sont stockés par les fureteurs</a:t>
            </a:r>
            <a:endParaRPr lang="fr-CA" sz="2000" noProof="0" dirty="0"/>
          </a:p>
          <a:p>
            <a:pPr lvl="1"/>
            <a:r>
              <a:rPr lang="fr-CA" sz="1800" noProof="0" dirty="0"/>
              <a:t>P.ex. les sites de commerce électronique peuvent stocker vos informations et vos paniers dans des cookies chez vous</a:t>
            </a:r>
          </a:p>
          <a:p>
            <a:pPr lvl="2"/>
            <a:r>
              <a:rPr lang="fr-CA" sz="1600" dirty="0"/>
              <a:t>Incluant possiblement vos mots de passe, vos préférences …</a:t>
            </a:r>
          </a:p>
          <a:p>
            <a:pPr lvl="1"/>
            <a:r>
              <a:rPr lang="fr-CA" sz="1800" noProof="0" dirty="0"/>
              <a:t>Un serveur peut, à votre insu, donner à un autre l’autorisation de demander les cookies que le premier vous a envoyé!</a:t>
            </a:r>
          </a:p>
          <a:p>
            <a:pPr lvl="1"/>
            <a:r>
              <a:rPr lang="fr-CA" sz="1800" dirty="0"/>
              <a:t>Les serveurs malicieux peuvent aussi utiliser les cookies</a:t>
            </a:r>
          </a:p>
          <a:p>
            <a:pPr lvl="2"/>
            <a:r>
              <a:rPr lang="fr-CA" sz="1600" dirty="0"/>
              <a:t>Pour stocker les infos qu’ils accumulent sur vous</a:t>
            </a:r>
          </a:p>
          <a:p>
            <a:pPr lvl="1"/>
            <a:r>
              <a:rPr lang="fr-CA" sz="1800" noProof="0" dirty="0"/>
              <a:t>Un maliciel pourrait examiner les cookies qu’il trouve dans votre ordi pour espionner votre comportement </a:t>
            </a:r>
          </a:p>
          <a:p>
            <a:pPr lvl="2"/>
            <a:r>
              <a:rPr lang="fr-CA" sz="1600" dirty="0"/>
              <a:t>P.ex. il peut chercher des cookies laissés par Amazon, il peut chercher à les interpréter etc.</a:t>
            </a:r>
            <a:endParaRPr lang="fr-CA" sz="1600" noProof="0" dirty="0"/>
          </a:p>
        </p:txBody>
      </p:sp>
    </p:spTree>
    <p:extLst>
      <p:ext uri="{BB962C8B-B14F-4D97-AF65-F5344CB8AC3E}">
        <p14:creationId xmlns:p14="http://schemas.microsoft.com/office/powerpoint/2010/main" val="522770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Techniques pour détourner les tracements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En général, chercher et exploiter des ordis et des réseaux non-sécurisés</a:t>
            </a:r>
          </a:p>
          <a:p>
            <a:pPr lvl="1"/>
            <a:r>
              <a:rPr lang="fr-CA" dirty="0"/>
              <a:t>Pour les attaquer directement</a:t>
            </a:r>
          </a:p>
          <a:p>
            <a:pPr lvl="1"/>
            <a:r>
              <a:rPr lang="fr-CA" dirty="0"/>
              <a:t>Pour s’en servir afin d’attaques ultérieures</a:t>
            </a:r>
          </a:p>
          <a:p>
            <a:r>
              <a:rPr lang="fr-CA" dirty="0"/>
              <a:t>Ne pas s’enregistrer avec aucun fournisseur de services, en chercher des ‘ouverts’ et en tout cas sauter de l’un à l’autre</a:t>
            </a:r>
          </a:p>
          <a:p>
            <a:r>
              <a:rPr lang="fr-CA" dirty="0"/>
              <a:t>Exploiter toutes sortes d’artifices techniques comme:</a:t>
            </a:r>
          </a:p>
          <a:p>
            <a:pPr lvl="1"/>
            <a:r>
              <a:rPr lang="fr-CA" dirty="0"/>
              <a:t>Réseaux sans fils non-protégés comme terminaux d’aéroports</a:t>
            </a:r>
          </a:p>
          <a:p>
            <a:pPr lvl="2"/>
            <a:r>
              <a:rPr lang="fr-CA" dirty="0"/>
              <a:t>Ou trouvés ‘dans la rue’ (</a:t>
            </a:r>
            <a:r>
              <a:rPr lang="fr-CA" i="1" dirty="0" err="1"/>
              <a:t>wardriving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Cartes SIM obtenues illégalement ou par des fournisseurs complaisants</a:t>
            </a:r>
          </a:p>
          <a:p>
            <a:pPr lvl="1"/>
            <a:r>
              <a:rPr lang="fr-CA" dirty="0"/>
              <a:t>Serveurs anonymes</a:t>
            </a:r>
          </a:p>
          <a:p>
            <a:pPr lvl="1"/>
            <a:r>
              <a:rPr lang="fr-CA" dirty="0"/>
              <a:t>Cryptage pour contenus défendus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1174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Difficulté de déterminer la source des attaques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L’Internet fut conçu comme système efficace pour transmettre des données entre personnes fiables</a:t>
            </a:r>
          </a:p>
          <a:p>
            <a:r>
              <a:rPr lang="fr-CA" sz="3200" dirty="0"/>
              <a:t>Les mesures de sécurité forcent à couper les optimisations et causent des inefficacités! </a:t>
            </a:r>
          </a:p>
          <a:p>
            <a:r>
              <a:rPr lang="fr-CA" sz="3200" dirty="0"/>
              <a:t>Les optimisations sont motivées par l’efficacité mais peuvent introduire des faiblesses logiques</a:t>
            </a:r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45304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Fonctionnement typique de l’internet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Un message écrit ou verbal, courriel, requête ou page web, etc. qui Alice envoie à Bob</a:t>
            </a:r>
          </a:p>
          <a:p>
            <a:r>
              <a:rPr lang="fr-CA" dirty="0"/>
              <a:t>Est morcelé du côté de Alice en paquets chacun contenant l’adresse de Alice et Bob</a:t>
            </a:r>
          </a:p>
          <a:p>
            <a:r>
              <a:rPr lang="fr-CA" dirty="0"/>
              <a:t>Chaque paquet et envoyé séparément vers Bob</a:t>
            </a:r>
          </a:p>
          <a:p>
            <a:r>
              <a:rPr lang="fr-CA" dirty="0"/>
              <a:t>À travers multiples ordis</a:t>
            </a:r>
          </a:p>
          <a:p>
            <a:r>
              <a:rPr lang="fr-CA" dirty="0"/>
              <a:t>Le message est reconstitué du côté de Bob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7730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FBEA9-A699-C6E8-B40E-D8D74CF4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Routage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5235B3-150F-697C-EAFE-E838344D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37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E89A1F2-3052-782D-83D8-7EE4FCF48CF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6514" y="2420888"/>
            <a:ext cx="8898993" cy="270459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253E43-D967-07B1-634A-DE9CEA92FBCF}"/>
              </a:ext>
            </a:extLst>
          </p:cNvPr>
          <p:cNvSpPr txBox="1"/>
          <p:nvPr/>
        </p:nvSpPr>
        <p:spPr>
          <a:xfrm>
            <a:off x="4689348" y="5845008"/>
            <a:ext cx="3600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dirty="0"/>
              <a:t>Source: en.wikibooks.org</a:t>
            </a:r>
          </a:p>
        </p:txBody>
      </p:sp>
    </p:spTree>
    <p:extLst>
      <p:ext uri="{BB962C8B-B14F-4D97-AF65-F5344CB8AC3E}">
        <p14:creationId xmlns:p14="http://schemas.microsoft.com/office/powerpoint/2010/main" val="10716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1282F-4CBD-4071-FE54-D7730DB4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153400" cy="990600"/>
          </a:xfrm>
        </p:spPr>
        <p:txBody>
          <a:bodyPr/>
          <a:lstStyle/>
          <a:p>
            <a:r>
              <a:rPr lang="fr-CA" dirty="0"/>
              <a:t>Paquets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67C54F-AC1F-5C0C-B836-F453165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38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FD69F5-E5DF-6DBD-D454-0729D35DF5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916832"/>
            <a:ext cx="7348997" cy="32084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2AF5B2-6A70-CCF1-5473-6FFB4C186BD3}"/>
              </a:ext>
            </a:extLst>
          </p:cNvPr>
          <p:cNvSpPr txBox="1"/>
          <p:nvPr/>
        </p:nvSpPr>
        <p:spPr>
          <a:xfrm>
            <a:off x="4760268" y="6021288"/>
            <a:ext cx="207140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A" dirty="0"/>
              <a:t>Source: Dev4all.com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1C74C7-5680-965F-25AE-09F441E92C33}"/>
              </a:ext>
            </a:extLst>
          </p:cNvPr>
          <p:cNvSpPr/>
          <p:nvPr/>
        </p:nvSpPr>
        <p:spPr>
          <a:xfrm>
            <a:off x="3707904" y="3212976"/>
            <a:ext cx="2304256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67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Mystification ou « </a:t>
            </a:r>
            <a:r>
              <a:rPr lang="fr-CA" dirty="0" err="1"/>
              <a:t>spoofing</a:t>
            </a:r>
            <a:r>
              <a:rPr lang="fr-CA"/>
              <a:t> »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39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Les adresses source et destination peuvent être modifiées ou falsifiées</a:t>
            </a:r>
          </a:p>
          <a:p>
            <a:r>
              <a:rPr lang="fr-CA" dirty="0"/>
              <a:t>Les ordis responsables du routage peuvent être attaqués</a:t>
            </a:r>
          </a:p>
          <a:p>
            <a:r>
              <a:rPr lang="fr-CA" dirty="0"/>
              <a:t>On appelle </a:t>
            </a:r>
            <a:r>
              <a:rPr lang="fr-CA" i="1" dirty="0"/>
              <a:t>mystification</a:t>
            </a:r>
            <a:r>
              <a:rPr lang="fr-CA" dirty="0"/>
              <a:t> ou </a:t>
            </a:r>
            <a:r>
              <a:rPr lang="fr-CA" i="1" dirty="0"/>
              <a:t>usurpation</a:t>
            </a:r>
            <a:r>
              <a:rPr lang="fr-CA" dirty="0"/>
              <a:t> ou </a:t>
            </a:r>
            <a:r>
              <a:rPr lang="fr-CA" i="1" dirty="0"/>
              <a:t>spoofing</a:t>
            </a:r>
            <a:r>
              <a:rPr lang="fr-CA" dirty="0"/>
              <a:t> la manipulation d’adresses pour faire apparaître qu’un paquet, un courriel ou autre provienne d’un sujet différent</a:t>
            </a:r>
          </a:p>
        </p:txBody>
      </p:sp>
    </p:spTree>
    <p:extLst>
      <p:ext uri="{BB962C8B-B14F-4D97-AF65-F5344CB8AC3E}">
        <p14:creationId xmlns:p14="http://schemas.microsoft.com/office/powerpoint/2010/main" val="272846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Ingénierie sociale </a:t>
            </a:r>
            <a:r>
              <a:rPr lang="fr-CA" sz="3600" dirty="0"/>
              <a:t>(social engineering)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Méthodes pour </a:t>
            </a:r>
            <a:r>
              <a:rPr lang="fr-CA" b="1" dirty="0"/>
              <a:t>l’acquisition et exploitation d’informations</a:t>
            </a:r>
            <a:r>
              <a:rPr lang="fr-CA" dirty="0"/>
              <a:t> sur les victimes:</a:t>
            </a:r>
          </a:p>
          <a:p>
            <a:pPr lvl="1"/>
            <a:r>
              <a:rPr lang="fr-CA" dirty="0"/>
              <a:t>Profitant de leur faiblesses ou habitudes</a:t>
            </a:r>
          </a:p>
          <a:p>
            <a:pPr lvl="1"/>
            <a:r>
              <a:rPr lang="fr-CA" dirty="0"/>
              <a:t>Souvent par manipulation psychologique</a:t>
            </a:r>
          </a:p>
          <a:p>
            <a:r>
              <a:rPr lang="fr-CA" dirty="0"/>
              <a:t>Devrait plutôt être appelée ‘manipulation sociale’</a:t>
            </a:r>
          </a:p>
          <a:p>
            <a:r>
              <a:rPr lang="fr-CA" dirty="0"/>
              <a:t>Anciennes méthodes pas nécessairement informatiques, mais efficaces:</a:t>
            </a:r>
          </a:p>
          <a:p>
            <a:r>
              <a:rPr lang="fr-CA" dirty="0"/>
              <a:t>Souvent à travers les réseaux sociaux</a:t>
            </a:r>
          </a:p>
          <a:p>
            <a:r>
              <a:rPr lang="fr-CA" dirty="0"/>
              <a:t>Exemples d’utilisation:</a:t>
            </a:r>
          </a:p>
          <a:p>
            <a:pPr lvl="1"/>
            <a:r>
              <a:rPr lang="fr-CA" dirty="0"/>
              <a:t>Apprendre que la victime a un certain hobby ou intérêt; lui envoyer un courriel apparemment légitime relié à ceci</a:t>
            </a:r>
          </a:p>
          <a:p>
            <a:pPr lvl="1"/>
            <a:r>
              <a:rPr lang="fr-CA" dirty="0"/>
              <a:t>Apprendre les noms de ses proches et de ses animaux, sa </a:t>
            </a:r>
            <a:r>
              <a:rPr lang="fr-CA"/>
              <a:t>date et lieu </a:t>
            </a:r>
            <a:r>
              <a:rPr lang="fr-CA" dirty="0"/>
              <a:t>de naissance etc. et les essayer comme mots de passe </a:t>
            </a:r>
          </a:p>
          <a:p>
            <a:pPr lvl="1"/>
            <a:r>
              <a:rPr lang="fr-CA" dirty="0"/>
              <a:t>Lui envoyer un courriel qui paraît provenir d’un parent ou ami</a:t>
            </a:r>
          </a:p>
          <a:p>
            <a:pPr lvl="2"/>
            <a:r>
              <a:rPr lang="fr-CA" dirty="0"/>
              <a:t>Les possibilités sont très nombreuses</a:t>
            </a:r>
          </a:p>
          <a:p>
            <a:r>
              <a:rPr lang="fr-CA" dirty="0"/>
              <a:t>Une utilisation typique est pour l’ »harponnage » (à discuter)</a:t>
            </a:r>
          </a:p>
        </p:txBody>
      </p:sp>
    </p:spTree>
    <p:extLst>
      <p:ext uri="{BB962C8B-B14F-4D97-AF65-F5344CB8AC3E}">
        <p14:creationId xmlns:p14="http://schemas.microsoft.com/office/powerpoint/2010/main" val="2549733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5F570-500A-4502-B9D9-634332CC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Exemple (inspiré à des cas réels)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6A71C7-0054-4678-BC96-86382708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E8475E-4B5A-4D7A-A9B7-F5AA72EF6B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Une organisation A recevait régulièrement des remises d’une organisation B</a:t>
            </a:r>
          </a:p>
          <a:p>
            <a:r>
              <a:rPr lang="fr-CA" dirty="0"/>
              <a:t>Un jour, l’organisation B a reçu un message de la part d’un employé de A disant que désormais les remises devaient être faites à une adresse un peu différente</a:t>
            </a:r>
          </a:p>
          <a:p>
            <a:pPr lvl="1"/>
            <a:r>
              <a:rPr lang="fr-CA" dirty="0"/>
              <a:t>Le message était en copie à plusieurs personnes de A et B qui approuvaient</a:t>
            </a:r>
          </a:p>
          <a:p>
            <a:r>
              <a:rPr lang="fr-CA" dirty="0"/>
              <a:t>Tout paraissait être régulier et approuvé donc l’employé de B a effectué la remise à la nouvelle adresse</a:t>
            </a:r>
          </a:p>
          <a:p>
            <a:r>
              <a:rPr lang="fr-CA" dirty="0"/>
              <a:t>En réalité ….</a:t>
            </a:r>
          </a:p>
          <a:p>
            <a:pPr lvl="1"/>
            <a:r>
              <a:rPr lang="fr-CA" dirty="0"/>
              <a:t>Le soi-dit employé de A était un pirate</a:t>
            </a:r>
          </a:p>
          <a:p>
            <a:pPr lvl="1"/>
            <a:r>
              <a:rPr lang="fr-CA" dirty="0"/>
              <a:t>Le pirate utilisait une adresse de A dont il s’était emparé</a:t>
            </a:r>
          </a:p>
          <a:p>
            <a:pPr lvl="1"/>
            <a:r>
              <a:rPr lang="fr-CA" dirty="0"/>
              <a:t>Les copies des messages étaient été envoyés à des comptes de courriel  légèrement différents des réels, contrôlés par le pirate, et ce dernier avait falsifié toutes les approbations</a:t>
            </a:r>
          </a:p>
          <a:p>
            <a:pPr lvl="1"/>
            <a:r>
              <a:rPr lang="fr-CA" dirty="0"/>
              <a:t>Le pirate était aussi propriétaire de la nouvelle adresse de remise </a:t>
            </a:r>
          </a:p>
          <a:p>
            <a:pPr lvl="2"/>
            <a:r>
              <a:rPr lang="fr-CA" dirty="0"/>
              <a:t>Il résidait dans un pays lointain, donc la remise n’a pas pu être récupérée</a:t>
            </a:r>
          </a:p>
          <a:p>
            <a:pPr marL="365760" lvl="1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55804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 err="1"/>
              <a:t>Tunnelage</a:t>
            </a:r>
            <a:r>
              <a:rPr lang="fr-CA" sz="3600" dirty="0"/>
              <a:t> (tunneling) </a:t>
            </a:r>
            <a:br>
              <a:rPr lang="fr-CA" sz="3600" dirty="0"/>
            </a:br>
            <a:r>
              <a:rPr lang="fr-CA" sz="3600" dirty="0"/>
              <a:t>ou Réseau superposé (Overlay Network)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</a:t>
            </a:r>
            <a:r>
              <a:rPr lang="fr-CA" dirty="0" err="1"/>
              <a:t>tunnelage</a:t>
            </a:r>
            <a:r>
              <a:rPr lang="fr-CA" dirty="0"/>
              <a:t> est une technique qui permet des paquets de passer à travers différents réseaux sans révéler leur contenu</a:t>
            </a:r>
          </a:p>
          <a:p>
            <a:r>
              <a:rPr lang="fr-CA" dirty="0"/>
              <a:t>Est très utilisé en réseautique et il existe dans un grand nombre de variations</a:t>
            </a:r>
          </a:p>
          <a:p>
            <a:r>
              <a:rPr lang="fr-CA" dirty="0"/>
              <a:t>Entre autres, il est utilisé pour les VPN, Virtual </a:t>
            </a:r>
            <a:r>
              <a:rPr lang="fr-CA" dirty="0" err="1"/>
              <a:t>Private</a:t>
            </a:r>
            <a:r>
              <a:rPr lang="fr-CA" dirty="0"/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2077783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Tunnelage</a:t>
            </a:r>
            <a:r>
              <a:rPr lang="fr-CA" dirty="0"/>
              <a:t>: </a:t>
            </a:r>
            <a:r>
              <a:rPr lang="fr-CA" sz="3600" dirty="0"/>
              <a:t>Exemple d’utilisation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CA" dirty="0"/>
              <a:t>Usager Alice veut chercher à dissimuler le fait qu’elle échange des messages avec Bob</a:t>
            </a:r>
          </a:p>
          <a:p>
            <a:pPr lvl="1"/>
            <a:r>
              <a:rPr lang="fr-CA" dirty="0"/>
              <a:t>Ou veut cacher à Bob sa véritable identité</a:t>
            </a:r>
          </a:p>
          <a:p>
            <a:r>
              <a:rPr lang="fr-CA" dirty="0"/>
              <a:t>Elle crée un réseau de collaborateurs A, B, C, ... qui l’aident dans ce jeu</a:t>
            </a:r>
          </a:p>
          <a:p>
            <a:pPr lvl="1"/>
            <a:r>
              <a:rPr lang="fr-CA" dirty="0"/>
              <a:t>Ils sont des complices dans la communauté, ils demanderont plus tard le même service …</a:t>
            </a:r>
          </a:p>
          <a:p>
            <a:r>
              <a:rPr lang="fr-CA" dirty="0"/>
              <a:t>Quand Alice veut envoyer un message à Bob, il envoie à A un message crypté</a:t>
            </a:r>
          </a:p>
          <a:p>
            <a:r>
              <a:rPr lang="fr-CA" dirty="0"/>
              <a:t>A </a:t>
            </a:r>
            <a:r>
              <a:rPr lang="fr-CA" dirty="0" err="1"/>
              <a:t>a</a:t>
            </a:r>
            <a:r>
              <a:rPr lang="fr-CA" dirty="0"/>
              <a:t> la clé pour décrypter ce message, y trouve dedans un autre message crypté ainsi qu’une instruction disant: passer ceci à B </a:t>
            </a:r>
          </a:p>
          <a:p>
            <a:r>
              <a:rPr lang="fr-CA" dirty="0"/>
              <a:t>B a la clé pour décrypter ce dernier message, y trouve encore un autre message crypté ainsi qu’une instruction disant: passer ceci à C</a:t>
            </a:r>
          </a:p>
          <a:p>
            <a:r>
              <a:rPr lang="fr-CA" dirty="0"/>
              <a:t>Etc. le destinateur final est Bob qui peut enfin décrypter le message de Alice à lui </a:t>
            </a:r>
          </a:p>
          <a:p>
            <a:pPr lvl="1"/>
            <a:r>
              <a:rPr lang="fr-CA" dirty="0">
                <a:sym typeface="Wingdings" panose="05000000000000000000" pitchFamily="2" charset="2"/>
              </a:rPr>
              <a:t>A, B, C…  et les autres liens intermédiaires ne peuvent lire le contenu des messages, ni savoir leur origines ou destinations finaux</a:t>
            </a:r>
          </a:p>
          <a:p>
            <a:pPr lvl="1"/>
            <a:r>
              <a:rPr lang="fr-CA" dirty="0">
                <a:sym typeface="Wingdings" panose="05000000000000000000" pitchFamily="2" charset="2"/>
              </a:rPr>
              <a:t>Cependant le réseau réel utilise normalement les adresses de A, B, C …pour transmettre ces messages</a:t>
            </a:r>
          </a:p>
          <a:p>
            <a:pPr lvl="1"/>
            <a:r>
              <a:rPr lang="fr-CA" dirty="0">
                <a:sym typeface="Wingdings" panose="05000000000000000000" pitchFamily="2" charset="2"/>
              </a:rPr>
              <a:t>On parle de systèmes ‘peau d’oignon’: on enlève une couche pour en trouver une autre</a:t>
            </a:r>
          </a:p>
          <a:p>
            <a:r>
              <a:rPr lang="fr-CA" dirty="0">
                <a:sym typeface="Wingdings" panose="05000000000000000000" pitchFamily="2" charset="2"/>
              </a:rPr>
              <a:t>Ce type de réseau n’a pas besoin d’être fixe, il peut être configuré « à la volée »</a:t>
            </a:r>
          </a:p>
          <a:p>
            <a:r>
              <a:rPr lang="fr-CA" dirty="0">
                <a:sym typeface="Wingdings" panose="05000000000000000000" pitchFamily="2" charset="2"/>
              </a:rPr>
              <a:t>C’est ce qu’on appelle ‘réseau à peau d’oignon’ (</a:t>
            </a:r>
            <a:r>
              <a:rPr lang="fr-CA" dirty="0" err="1">
                <a:sym typeface="Wingdings" panose="05000000000000000000" pitchFamily="2" charset="2"/>
              </a:rPr>
              <a:t>onion</a:t>
            </a:r>
            <a:r>
              <a:rPr lang="fr-CA" dirty="0">
                <a:sym typeface="Wingdings" panose="05000000000000000000" pitchFamily="2" charset="2"/>
              </a:rPr>
              <a:t>-skin)</a:t>
            </a:r>
          </a:p>
          <a:p>
            <a:pPr marL="0" indent="0">
              <a:buNone/>
            </a:pPr>
            <a:r>
              <a:rPr lang="fr-CA" dirty="0"/>
              <a:t>  </a:t>
            </a:r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7FB2FA-E6A3-47B8-A2AE-ED5EC78C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5350155"/>
            <a:ext cx="2304163" cy="15436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722E05D-6145-43EC-BAA8-2C12D4994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97" y="5624285"/>
            <a:ext cx="1721009" cy="12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6230C-B5E1-4A72-B42F-9CFE8F53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Fonctionnement dans une figure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93CD92-2775-4794-9F6C-68BA9A6EE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43</a:t>
            </a:fld>
            <a:endParaRPr lang="fr-CA">
              <a:solidFill>
                <a:srgbClr val="FFFFFF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0AA533-F897-4103-9C7A-4C611D2504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948171" y="1600200"/>
            <a:ext cx="7482607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02E5A7-FE41-6EC6-A75E-8E1EEB02FEAC}"/>
              </a:ext>
            </a:extLst>
          </p:cNvPr>
          <p:cNvSpPr txBox="1"/>
          <p:nvPr/>
        </p:nvSpPr>
        <p:spPr>
          <a:xfrm>
            <a:off x="323528" y="629501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u="none" strike="noStrike" baseline="0" dirty="0" err="1">
                <a:solidFill>
                  <a:srgbClr val="44536A"/>
                </a:solidFill>
                <a:latin typeface="Calibri" panose="020F0502020204030204" pitchFamily="34" charset="0"/>
              </a:rPr>
              <a:t>Primepq</a:t>
            </a:r>
            <a:r>
              <a:rPr lang="en-US" sz="1800" b="0" i="1" u="none" strike="noStrike" baseline="0" dirty="0">
                <a:solidFill>
                  <a:srgbClr val="44536A"/>
                </a:solidFill>
                <a:latin typeface="Calibri" panose="020F0502020204030204" pitchFamily="34" charset="0"/>
              </a:rPr>
              <a:t>, 13 </a:t>
            </a:r>
            <a:r>
              <a:rPr lang="en-US" sz="1800" b="0" i="1" u="none" strike="noStrike" baseline="0" dirty="0" err="1">
                <a:solidFill>
                  <a:srgbClr val="44536A"/>
                </a:solidFill>
                <a:latin typeface="Calibri" panose="020F0502020204030204" pitchFamily="34" charset="0"/>
              </a:rPr>
              <a:t>déc</a:t>
            </a:r>
            <a:r>
              <a:rPr lang="en-US" sz="1800" b="0" i="1" u="none" strike="noStrike" baseline="0" dirty="0">
                <a:solidFill>
                  <a:srgbClr val="44536A"/>
                </a:solidFill>
                <a:latin typeface="Calibri" panose="020F0502020204030204" pitchFamily="34" charset="0"/>
              </a:rPr>
              <a:t>. 2008, « Basic decryption mix net », Wikimedia Commons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0165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DCC56-A5E1-3F8F-6597-E6809DBD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noter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179940-9B18-DDCE-92E7-BDDC4527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030D17-51E2-8F2B-2F07-00517E77C6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C’est seulement le dernier qui sait la destination du message</a:t>
            </a:r>
          </a:p>
          <a:p>
            <a:r>
              <a:rPr lang="fr-CA" dirty="0"/>
              <a:t>Mais lui il ne sait pas d’où le message vient!</a:t>
            </a:r>
          </a:p>
          <a:p>
            <a:r>
              <a:rPr lang="fr-CA" dirty="0"/>
              <a:t>Les données sont normalement cryptées et donc seulement la source et destination connaissent le contenu</a:t>
            </a:r>
          </a:p>
        </p:txBody>
      </p:sp>
    </p:spTree>
    <p:extLst>
      <p:ext uri="{BB962C8B-B14F-4D97-AF65-F5344CB8AC3E}">
        <p14:creationId xmlns:p14="http://schemas.microsoft.com/office/powerpoint/2010/main" val="757372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Pourquoi il est très utile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Le </a:t>
            </a:r>
            <a:r>
              <a:rPr lang="fr-CA" dirty="0" err="1"/>
              <a:t>tunnelage</a:t>
            </a:r>
            <a:r>
              <a:rPr lang="fr-CA" dirty="0"/>
              <a:t> utilise les réseaux ordinaires, mais les origines, destinations et contenu des messages sont cachés</a:t>
            </a:r>
          </a:p>
          <a:p>
            <a:pPr lvl="1"/>
            <a:r>
              <a:rPr lang="fr-CA" dirty="0"/>
              <a:t>« tunneling » car il passe « à travers »</a:t>
            </a:r>
          </a:p>
          <a:p>
            <a:pPr lvl="1"/>
            <a:r>
              <a:rPr lang="fr-CA" dirty="0"/>
              <a:t>Cependant le terme « Réseau superposé » ou « overlay network » paraît plus approprié</a:t>
            </a:r>
          </a:p>
          <a:p>
            <a:r>
              <a:rPr lang="fr-CA" dirty="0"/>
              <a:t>Une compagnie ou un groupe criminel peuvent créer leurs propres </a:t>
            </a:r>
            <a:r>
              <a:rPr lang="fr-CA" i="1" dirty="0"/>
              <a:t>réseaux privés</a:t>
            </a:r>
            <a:r>
              <a:rPr lang="fr-CA" dirty="0"/>
              <a:t> utilisant le réseau public</a:t>
            </a:r>
          </a:p>
          <a:p>
            <a:r>
              <a:rPr lang="fr-CA" dirty="0"/>
              <a:t>Dans les pays où l’internet est censuré, ceci peut être contourné par les privés qui se connectent à des serveurs externes utilisant un VPN</a:t>
            </a:r>
          </a:p>
          <a:p>
            <a:r>
              <a:rPr lang="fr-CA"/>
              <a:t>Dans </a:t>
            </a:r>
            <a:r>
              <a:rPr lang="fr-CA" dirty="0"/>
              <a:t>certains pays les services VPN sont surveillés et les fournisseurs sont obligés de garder les métadonnées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7217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566CE-2EE0-4F0F-9C82-2302A27A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Toile sombre (</a:t>
            </a:r>
            <a:r>
              <a:rPr lang="fr-CA" dirty="0" err="1"/>
              <a:t>Dark</a:t>
            </a:r>
            <a:r>
              <a:rPr lang="fr-CA" dirty="0"/>
              <a:t> </a:t>
            </a:r>
            <a:r>
              <a:rPr lang="fr-CA"/>
              <a:t>Web)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A8E003-AC25-4FDC-9FF2-952C3016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33CD1-6A49-4D36-B15C-9BA61C0AED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A" dirty="0"/>
              <a:t>La Toile que nous pouvons accéder avec les fureteurs usuels est une très petite partie de ce qui est disponible</a:t>
            </a:r>
          </a:p>
          <a:p>
            <a:r>
              <a:rPr lang="fr-CA" dirty="0"/>
              <a:t>Le reste n’est pas indexé par ces fureteurs</a:t>
            </a:r>
          </a:p>
          <a:p>
            <a:pPr lvl="1"/>
            <a:r>
              <a:rPr lang="fr-CA" dirty="0" err="1"/>
              <a:t>Deep</a:t>
            </a:r>
            <a:r>
              <a:rPr lang="fr-CA" dirty="0"/>
              <a:t> web: toutes sortes de sites contenant des données que les propriétaires ne veulent pas rendre publics</a:t>
            </a:r>
          </a:p>
          <a:p>
            <a:pPr lvl="1"/>
            <a:r>
              <a:rPr lang="fr-CA" dirty="0"/>
              <a:t>Souvent derrière des barrières comme mots de passe</a:t>
            </a:r>
          </a:p>
          <a:p>
            <a:r>
              <a:rPr lang="fr-CA" dirty="0"/>
              <a:t>Un grand nombre de sites ne sont accessibles qu’utilisant le </a:t>
            </a:r>
            <a:r>
              <a:rPr lang="fr-CA" dirty="0" err="1"/>
              <a:t>tunnelage</a:t>
            </a:r>
            <a:r>
              <a:rPr lang="fr-CA" dirty="0"/>
              <a:t> par des participants qui forment des sortes d’associations</a:t>
            </a:r>
          </a:p>
          <a:p>
            <a:pPr lvl="1"/>
            <a:r>
              <a:rPr lang="fr-CA" dirty="0" err="1"/>
              <a:t>Dark</a:t>
            </a:r>
            <a:r>
              <a:rPr lang="fr-CA" dirty="0"/>
              <a:t> web</a:t>
            </a:r>
          </a:p>
          <a:p>
            <a:r>
              <a:rPr lang="fr-CA" dirty="0"/>
              <a:t>Le navigateur Tor a été inventé pour cela</a:t>
            </a:r>
          </a:p>
          <a:p>
            <a:pPr lvl="1"/>
            <a:r>
              <a:rPr lang="fr-CA" dirty="0"/>
              <a:t>Avec le domaine .</a:t>
            </a:r>
            <a:r>
              <a:rPr lang="fr-CA" dirty="0" err="1"/>
              <a:t>onion</a:t>
            </a:r>
            <a:endParaRPr lang="fr-CA" dirty="0"/>
          </a:p>
          <a:p>
            <a:r>
              <a:rPr lang="fr-CA" dirty="0"/>
              <a:t>La Toile sombre est très utilisée par la criminalité</a:t>
            </a:r>
          </a:p>
          <a:p>
            <a:pPr lvl="1"/>
            <a:r>
              <a:rPr lang="fr-CA" dirty="0"/>
              <a:t>Beaucoup d’informations disponibles, cherchez … et faites attention …</a:t>
            </a:r>
          </a:p>
        </p:txBody>
      </p:sp>
    </p:spTree>
    <p:extLst>
      <p:ext uri="{BB962C8B-B14F-4D97-AF65-F5344CB8AC3E}">
        <p14:creationId xmlns:p14="http://schemas.microsoft.com/office/powerpoint/2010/main" val="2253313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Sites Toile </a:t>
            </a:r>
            <a:r>
              <a:rPr lang="fr-CA"/>
              <a:t>(Web)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Les sites Toile peuvent contenir des scripts qui peuvent infecter un usager</a:t>
            </a:r>
          </a:p>
          <a:p>
            <a:r>
              <a:rPr lang="fr-CA" dirty="0"/>
              <a:t>Deux méthodes pour attirer un usager</a:t>
            </a:r>
          </a:p>
          <a:p>
            <a:pPr lvl="1"/>
            <a:r>
              <a:rPr lang="fr-CA" dirty="0"/>
              <a:t>Promettre un contenu utile ou attrayant</a:t>
            </a:r>
          </a:p>
          <a:p>
            <a:pPr lvl="1"/>
            <a:r>
              <a:rPr lang="fr-CA" dirty="0"/>
              <a:t>Infecter un site web vulnérable qui a déjà une bonne fréquentation</a:t>
            </a:r>
          </a:p>
          <a:p>
            <a:pPr lvl="2"/>
            <a:r>
              <a:rPr lang="fr-CA" dirty="0"/>
              <a:t>Appelés </a:t>
            </a:r>
            <a:r>
              <a:rPr lang="fr-CA" dirty="0" err="1"/>
              <a:t>watering-hole</a:t>
            </a:r>
            <a:r>
              <a:rPr lang="fr-CA" dirty="0"/>
              <a:t> </a:t>
            </a:r>
            <a:r>
              <a:rPr lang="fr-CA" dirty="0" err="1"/>
              <a:t>attacks</a:t>
            </a:r>
            <a:r>
              <a:rPr lang="fr-CA" dirty="0"/>
              <a:t> ou attaques d’</a:t>
            </a:r>
            <a:r>
              <a:rPr lang="fr-CA" dirty="0" err="1"/>
              <a:t>abrévoir</a:t>
            </a:r>
            <a:endParaRPr lang="fr-CA" dirty="0"/>
          </a:p>
          <a:p>
            <a:pPr lvl="1"/>
            <a:r>
              <a:rPr lang="fr-CA" dirty="0"/>
              <a:t>L’usager peut croire avoir atteint le site qu’il cherche</a:t>
            </a:r>
          </a:p>
          <a:p>
            <a:pPr lvl="1"/>
            <a:r>
              <a:rPr lang="fr-CA" dirty="0"/>
              <a:t>Le site peut lui demander son mot de passe, possiblement plusieurs fois pour saisir plusieurs mots </a:t>
            </a:r>
            <a:r>
              <a:rPr lang="fr-CA"/>
              <a:t>de passe de l’usager!</a:t>
            </a:r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73609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Menace persistante avancée</a:t>
            </a:r>
            <a:br>
              <a:rPr lang="fr-CA" dirty="0"/>
            </a:br>
            <a:r>
              <a:rPr lang="fr-CA" sz="2700" dirty="0"/>
              <a:t>Advanced Persistent </a:t>
            </a:r>
            <a:r>
              <a:rPr lang="fr-CA" sz="2700" dirty="0" err="1"/>
              <a:t>Threat</a:t>
            </a:r>
            <a:r>
              <a:rPr lang="fr-CA" sz="2700" dirty="0"/>
              <a:t>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Acquisition et exploitation d’informations sur les </a:t>
            </a:r>
            <a:r>
              <a:rPr lang="fr-CA"/>
              <a:t>vulnérabilités d’une victime </a:t>
            </a:r>
            <a:r>
              <a:rPr lang="fr-CA" dirty="0"/>
              <a:t>sur une longue période de temps</a:t>
            </a:r>
          </a:p>
          <a:p>
            <a:r>
              <a:rPr lang="fr-CA" dirty="0"/>
              <a:t>Avancée car elle utilise des techniques sophistiquées et diversifiées</a:t>
            </a:r>
          </a:p>
          <a:p>
            <a:r>
              <a:rPr lang="fr-CA" dirty="0"/>
              <a:t>Persistante car elle est soutenue sur une longue période de temps sur un cible spécifique</a:t>
            </a:r>
          </a:p>
          <a:p>
            <a:r>
              <a:rPr lang="fr-CA" dirty="0"/>
              <a:t>Terme souvent relié à la guerre informatique entre états mais les mêmes techniques peuvent aussi être utilisées entre compagnies </a:t>
            </a:r>
          </a:p>
          <a:p>
            <a:pPr lvl="1"/>
            <a:r>
              <a:rPr lang="fr-CA" dirty="0"/>
              <a:t>Le résultat attendu doit justifier l’effort!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56576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Différents types de techniques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49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On va de techniques très banales à techniques très sophistiquées</a:t>
            </a:r>
          </a:p>
          <a:p>
            <a:pPr lvl="1"/>
            <a:r>
              <a:rPr lang="fr-CA" dirty="0"/>
              <a:t>Ces dernières parfois utilisant des failles techniques très particulières </a:t>
            </a:r>
          </a:p>
          <a:p>
            <a:pPr lvl="2"/>
            <a:r>
              <a:rPr lang="fr-CA" dirty="0"/>
              <a:t>dans les systèmes d’exploitation, </a:t>
            </a:r>
          </a:p>
          <a:p>
            <a:pPr lvl="2"/>
            <a:r>
              <a:rPr lang="fr-CA" dirty="0"/>
              <a:t>dans les fureteurs </a:t>
            </a:r>
          </a:p>
          <a:p>
            <a:pPr lvl="2"/>
            <a:r>
              <a:rPr lang="fr-CA" dirty="0"/>
              <a:t>et dans l’internet</a:t>
            </a:r>
          </a:p>
          <a:p>
            <a:r>
              <a:rPr lang="fr-CA" dirty="0"/>
              <a:t>Une liste de failles souvent utilisées se trouve dans:</a:t>
            </a:r>
          </a:p>
          <a:p>
            <a:pPr lvl="1"/>
            <a:r>
              <a:rPr lang="fr-CA">
                <a:hlinkClick r:id="rId2"/>
              </a:rPr>
              <a:t>https://cwe.mitre.org/index.html</a:t>
            </a:r>
            <a:endParaRPr lang="fr-CA">
              <a:hlinkClick r:id="rId3"/>
            </a:endParaRPr>
          </a:p>
          <a:p>
            <a:pPr lvl="1"/>
            <a:r>
              <a:rPr lang="fr-CA" dirty="0">
                <a:hlinkClick r:id="rId3"/>
              </a:rPr>
              <a:t>https://cwe.mitre.org/top25/archive/2019/2019_cwe_top25.html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0033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Menaces internes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/>
              <a:t>Entre les menaces les plus graves sont celles qui proviennent de l’intérieur d’une organisation</a:t>
            </a:r>
          </a:p>
          <a:p>
            <a:pPr lvl="1"/>
            <a:r>
              <a:rPr lang="fr-CA" dirty="0"/>
              <a:t>Une organisation doit se fier à son personnel, créer un climat de travail agile</a:t>
            </a:r>
          </a:p>
          <a:p>
            <a:r>
              <a:rPr lang="fr-CA" dirty="0"/>
              <a:t>Menaces directes</a:t>
            </a:r>
          </a:p>
          <a:p>
            <a:pPr lvl="1"/>
            <a:r>
              <a:rPr lang="fr-CA" dirty="0"/>
              <a:t>Employé qui abuse de sa position dans la </a:t>
            </a:r>
            <a:r>
              <a:rPr lang="fr-CA" dirty="0" err="1"/>
              <a:t>cie</a:t>
            </a:r>
            <a:endParaRPr lang="fr-CA" dirty="0"/>
          </a:p>
          <a:p>
            <a:pPr lvl="2"/>
            <a:r>
              <a:rPr lang="fr-CA" dirty="0"/>
              <a:t>Relations avec autres employés</a:t>
            </a:r>
          </a:p>
          <a:p>
            <a:pPr lvl="2"/>
            <a:r>
              <a:rPr lang="fr-CA" dirty="0"/>
              <a:t>Connaissances de l’organisation, des systèmes informatiques, des systèmes de comptabilité …</a:t>
            </a:r>
          </a:p>
          <a:p>
            <a:pPr lvl="3"/>
            <a:r>
              <a:rPr lang="fr-CA" dirty="0"/>
              <a:t>Exemple: dans une compagnie, la préparation de chèques et leur signatures sont des actes séparés pour deux rôles différents</a:t>
            </a:r>
          </a:p>
          <a:p>
            <a:pPr lvl="4"/>
            <a:r>
              <a:rPr lang="fr-CA" dirty="0"/>
              <a:t>Un employé réussit a obtenir les deux rôles</a:t>
            </a:r>
          </a:p>
          <a:p>
            <a:r>
              <a:rPr lang="fr-CA" dirty="0"/>
              <a:t>Menaces due à l’incurie</a:t>
            </a:r>
          </a:p>
          <a:p>
            <a:pPr lvl="2"/>
            <a:r>
              <a:rPr lang="fr-CA" dirty="0"/>
              <a:t>Laisser son poste avec l’ordi ouvert …</a:t>
            </a:r>
          </a:p>
          <a:p>
            <a:pPr lvl="2"/>
            <a:r>
              <a:rPr lang="fr-CA" dirty="0"/>
              <a:t>Laisser les mots de passe visibles sur son pupitre …</a:t>
            </a:r>
          </a:p>
          <a:p>
            <a:pPr lvl="2"/>
            <a:r>
              <a:rPr lang="fr-CA" dirty="0"/>
              <a:t>« Peux-tu me donner tel mot de passe? J’en ai </a:t>
            </a:r>
            <a:r>
              <a:rPr lang="fr-CA" dirty="0" err="1"/>
              <a:t>bsn</a:t>
            </a:r>
            <a:r>
              <a:rPr lang="fr-CA" dirty="0"/>
              <a:t> pour un travail urgent, </a:t>
            </a:r>
            <a:r>
              <a:rPr lang="fr-CA" i="1" dirty="0"/>
              <a:t>ou:</a:t>
            </a:r>
            <a:r>
              <a:rPr lang="fr-CA" dirty="0"/>
              <a:t> le directeur m’a dit de te le demander.. »</a:t>
            </a:r>
          </a:p>
        </p:txBody>
      </p:sp>
    </p:spTree>
    <p:extLst>
      <p:ext uri="{BB962C8B-B14F-4D97-AF65-F5344CB8AC3E}">
        <p14:creationId xmlns:p14="http://schemas.microsoft.com/office/powerpoint/2010/main" val="440537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Défenses personnelles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50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Sécuriser son ordi et son réseau avec toutes les précautions normalement recommandées</a:t>
            </a:r>
          </a:p>
          <a:p>
            <a:pPr lvl="1"/>
            <a:r>
              <a:rPr lang="fr-CA" dirty="0"/>
              <a:t>Mots de passe, </a:t>
            </a:r>
          </a:p>
          <a:p>
            <a:pPr lvl="1"/>
            <a:r>
              <a:rPr lang="fr-CA" dirty="0"/>
              <a:t>Logiciels utilisant cryptage</a:t>
            </a:r>
          </a:p>
          <a:p>
            <a:pPr lvl="1"/>
            <a:r>
              <a:rPr lang="fr-CA" dirty="0"/>
              <a:t>Détecteurs de virus, vers </a:t>
            </a:r>
            <a:r>
              <a:rPr lang="fr-CA" dirty="0" err="1"/>
              <a:t>etc</a:t>
            </a:r>
            <a:endParaRPr lang="fr-CA" dirty="0"/>
          </a:p>
          <a:p>
            <a:pPr lvl="1"/>
            <a:r>
              <a:rPr lang="fr-CA" dirty="0" err="1"/>
              <a:t>Pare-feux</a:t>
            </a:r>
            <a:r>
              <a:rPr lang="fr-CA" dirty="0"/>
              <a:t> (firewalls):</a:t>
            </a:r>
          </a:p>
          <a:p>
            <a:pPr lvl="2"/>
            <a:r>
              <a:rPr lang="fr-CA" dirty="0"/>
              <a:t>Ils sont des logiciels qui examinent chaque paquet qui est reçu par l’ordi</a:t>
            </a:r>
          </a:p>
          <a:p>
            <a:pPr lvl="2"/>
            <a:r>
              <a:rPr lang="fr-CA" dirty="0"/>
              <a:t>Refusent tous les paquets qui contiennent certaines adresses considérées suspectes</a:t>
            </a:r>
          </a:p>
          <a:p>
            <a:pPr lvl="1"/>
            <a:r>
              <a:rPr lang="fr-CA" dirty="0"/>
              <a:t>Ne pas visiter des sites Toile suspects</a:t>
            </a:r>
          </a:p>
          <a:p>
            <a:pPr lvl="1"/>
            <a:r>
              <a:rPr lang="fr-CA" dirty="0"/>
              <a:t>Ne pas cliquer sur des fichiers joints non-reconnus  </a:t>
            </a:r>
          </a:p>
          <a:p>
            <a:pPr lvl="2"/>
            <a:r>
              <a:rPr lang="fr-CA" dirty="0"/>
              <a:t>Veiller contre les astuces!!! 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5941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Défenses règlementaires 1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51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Ordres judiciaires de retirer certains contenus</a:t>
            </a:r>
          </a:p>
          <a:p>
            <a:pPr lvl="1"/>
            <a:r>
              <a:rPr lang="fr-CA" dirty="0"/>
              <a:t>Effectifs seulement si les responsables sont atteignables</a:t>
            </a:r>
          </a:p>
          <a:p>
            <a:r>
              <a:rPr lang="fr-CA" dirty="0"/>
              <a:t>Blocage de certaines sources de trafic internet</a:t>
            </a:r>
          </a:p>
          <a:p>
            <a:pPr lvl="2"/>
            <a:r>
              <a:rPr lang="fr-CA" dirty="0"/>
              <a:t>Possiblement par ordres judiciaires</a:t>
            </a:r>
          </a:p>
          <a:p>
            <a:pPr lvl="1"/>
            <a:r>
              <a:rPr lang="fr-CA" dirty="0"/>
              <a:t>Certains régimes autoritaires sont très efficaces pour cela</a:t>
            </a:r>
          </a:p>
          <a:p>
            <a:pPr lvl="1"/>
            <a:r>
              <a:rPr lang="fr-CA" dirty="0"/>
              <a:t>Moins facile pour les démocraties </a:t>
            </a:r>
          </a:p>
          <a:p>
            <a:pPr lvl="1"/>
            <a:r>
              <a:rPr lang="fr-CA" dirty="0"/>
              <a:t>Mais même dans les régimes autoritaires, l’internet permet des voies indirectes (VPN)</a:t>
            </a:r>
          </a:p>
        </p:txBody>
      </p:sp>
    </p:spTree>
    <p:extLst>
      <p:ext uri="{BB962C8B-B14F-4D97-AF65-F5344CB8AC3E}">
        <p14:creationId xmlns:p14="http://schemas.microsoft.com/office/powerpoint/2010/main" val="3300856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Défenses règlementaires 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52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Obliger les Fournisseurs de Services Internet (</a:t>
            </a:r>
            <a:r>
              <a:rPr lang="fr-CA" dirty="0" err="1"/>
              <a:t>ISPs</a:t>
            </a:r>
            <a:r>
              <a:rPr lang="fr-CA" dirty="0"/>
              <a:t>) à collecter certains types de données</a:t>
            </a:r>
          </a:p>
        </p:txBody>
      </p:sp>
    </p:spTree>
    <p:extLst>
      <p:ext uri="{BB962C8B-B14F-4D97-AF65-F5344CB8AC3E}">
        <p14:creationId xmlns:p14="http://schemas.microsoft.com/office/powerpoint/2010/main" val="4273030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Internationalisation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53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Étant donnée la nature internationale de l’Internet, les règlements peuvent être vraiment efficaces seulement si mis en place partout dans le monde</a:t>
            </a:r>
          </a:p>
          <a:p>
            <a:pPr lvl="1"/>
            <a:r>
              <a:rPr lang="fr-CA" dirty="0"/>
              <a:t>V. Convention de Budapest</a:t>
            </a:r>
          </a:p>
          <a:p>
            <a:r>
              <a:rPr lang="fr-CA" dirty="0"/>
              <a:t>Cependant il y aura toujours beaucoup de pays qui ne voudront pas s’associer!</a:t>
            </a:r>
          </a:p>
        </p:txBody>
      </p:sp>
    </p:spTree>
    <p:extLst>
      <p:ext uri="{BB962C8B-B14F-4D97-AF65-F5344CB8AC3E}">
        <p14:creationId xmlns:p14="http://schemas.microsoft.com/office/powerpoint/2010/main" val="3270868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Évolution rapide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54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Les réseaux et les ordis sont en train de passer à travers une phase d’évolution très rapide, surtout en fonction de l’utilité et de l’efficacité</a:t>
            </a:r>
          </a:p>
          <a:p>
            <a:pPr lvl="1"/>
            <a:r>
              <a:rPr lang="fr-CA" dirty="0"/>
              <a:t>Les soucis de sécurité sont </a:t>
            </a:r>
            <a:r>
              <a:rPr lang="fr-CA"/>
              <a:t>plus récents</a:t>
            </a:r>
            <a:endParaRPr lang="fr-CA" dirty="0"/>
          </a:p>
          <a:p>
            <a:r>
              <a:rPr lang="fr-CA" dirty="0"/>
              <a:t>Les malfaiteurs suivent les changements et créent des attaques</a:t>
            </a:r>
          </a:p>
          <a:p>
            <a:r>
              <a:rPr lang="fr-CA" dirty="0"/>
              <a:t>Les agents de la justice et de la bonne conception sont toujours en rattrapage par rapport aux malfaiteurs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4929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Futur désirable …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55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Nous pouvons espérer dans un futur plus stable, comme dans les autres domaines d’ingénierie</a:t>
            </a:r>
          </a:p>
          <a:p>
            <a:r>
              <a:rPr lang="fr-CA" dirty="0"/>
              <a:t>Où les concepteurs peuvent prendre du recul et penser à l’avance aux attaques</a:t>
            </a:r>
          </a:p>
          <a:p>
            <a:r>
              <a:rPr lang="fr-CA" dirty="0"/>
              <a:t>Ceci est en train de se produire mais à long terme …</a:t>
            </a:r>
          </a:p>
        </p:txBody>
      </p:sp>
    </p:spTree>
    <p:extLst>
      <p:ext uri="{BB962C8B-B14F-4D97-AF65-F5344CB8AC3E}">
        <p14:creationId xmlns:p14="http://schemas.microsoft.com/office/powerpoint/2010/main" val="2942713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du chapitre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Les vulnérabilités des logiciels utilisées par les malfaiteurs peuvent être causée par différentes situations, souvent:</a:t>
            </a:r>
          </a:p>
          <a:p>
            <a:pPr lvl="1"/>
            <a:r>
              <a:rPr lang="fr-CA" dirty="0"/>
              <a:t>Faiblesses intentionnelles car elles sont utilisées par des fonctionnalités légitimes</a:t>
            </a:r>
          </a:p>
          <a:p>
            <a:pPr lvl="1"/>
            <a:r>
              <a:rPr lang="fr-CA" dirty="0"/>
              <a:t>Faiblesses non-intentionnelles des nouveaux logiciels</a:t>
            </a:r>
          </a:p>
          <a:p>
            <a:pPr lvl="1"/>
            <a:r>
              <a:rPr lang="fr-CA" dirty="0"/>
              <a:t>Faiblesses humaines</a:t>
            </a:r>
          </a:p>
          <a:p>
            <a:r>
              <a:rPr lang="fr-CA" dirty="0"/>
              <a:t>C’est une véritable profession de chercher et utiliser ces faiblesses à fins malveillants</a:t>
            </a:r>
          </a:p>
        </p:txBody>
      </p:sp>
    </p:spTree>
    <p:extLst>
      <p:ext uri="{BB962C8B-B14F-4D97-AF65-F5344CB8AC3E}">
        <p14:creationId xmlns:p14="http://schemas.microsoft.com/office/powerpoint/2010/main" val="38224099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révision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Quelle est la différence </a:t>
            </a:r>
            <a:r>
              <a:rPr lang="fr-CA"/>
              <a:t>entre virus et vers</a:t>
            </a:r>
          </a:p>
          <a:p>
            <a:r>
              <a:rPr lang="fr-CA" dirty="0"/>
              <a:t>Expliquer le mécanisme principal d’un cheval de Troie, </a:t>
            </a:r>
          </a:p>
          <a:p>
            <a:pPr lvl="1"/>
            <a:r>
              <a:rPr lang="fr-CA" dirty="0"/>
              <a:t>expliquant notamment pourquoi les usagers peuvent tomber dans le piège.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3249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 de réflexion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58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Quels pourraient être les buts des attaques aux sites Toile?</a:t>
            </a:r>
          </a:p>
          <a:p>
            <a:pPr lvl="1"/>
            <a:r>
              <a:rPr lang="fr-CA" dirty="0"/>
              <a:t>Ceci sera plus clair plus tard dans </a:t>
            </a:r>
            <a:r>
              <a:rPr lang="fr-CA"/>
              <a:t>le cours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996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A510D-7624-40C5-8528-4EF98784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/>
              <a:t>Exploitation de vulnérabilités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85FE91-7129-4DBE-9F47-6E04B081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6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CC31E3-C8F7-49FC-A15F-65CBA0F87E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Matériel ou logiciel</a:t>
            </a:r>
          </a:p>
          <a:p>
            <a:r>
              <a:rPr lang="fr-CA" dirty="0"/>
              <a:t>Terminologie: </a:t>
            </a:r>
            <a:r>
              <a:rPr lang="fr-CA" dirty="0" err="1"/>
              <a:t>Zero-day</a:t>
            </a:r>
            <a:r>
              <a:rPr lang="fr-CA" dirty="0"/>
              <a:t> </a:t>
            </a:r>
            <a:r>
              <a:rPr lang="fr-CA" dirty="0" err="1"/>
              <a:t>vulnerability</a:t>
            </a:r>
            <a:endParaRPr lang="fr-CA" dirty="0"/>
          </a:p>
          <a:p>
            <a:r>
              <a:rPr lang="fr-CA" dirty="0"/>
              <a:t>Décrit une vulnérabilité </a:t>
            </a:r>
            <a:r>
              <a:rPr lang="fr-CA" i="1" dirty="0"/>
              <a:t>qui vient d’être découverte </a:t>
            </a:r>
            <a:r>
              <a:rPr lang="fr-CA" dirty="0"/>
              <a:t>et contre laquelle donc il n’y a probablement </a:t>
            </a:r>
            <a:r>
              <a:rPr lang="fr-CA" i="1" dirty="0"/>
              <a:t>pas de défenses</a:t>
            </a:r>
            <a:r>
              <a:rPr lang="fr-CA" dirty="0"/>
              <a:t> connues</a:t>
            </a:r>
          </a:p>
          <a:p>
            <a:r>
              <a:rPr lang="fr-CA" dirty="0"/>
              <a:t>Certains spécialistes font leur mission de les détecter et peuvent vendre leurs découvertes aux organisations intéressées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738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4EC38-13F7-4111-81DD-1781A5BE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/>
              <a:t>Réutilisation de logiciel ou matériel vulnérable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6DD3E7-3095-47BB-829C-FFD8EE00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7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014BC4-ED1D-44E1-BCD8-D0C79C59AEE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On réutilise beaucoup dans l’industrie informatique</a:t>
            </a:r>
          </a:p>
          <a:p>
            <a:r>
              <a:rPr lang="fr-CA" dirty="0"/>
              <a:t>On pourrait aussi réutiliser du logiciel vulnérable</a:t>
            </a:r>
          </a:p>
          <a:p>
            <a:pPr lvl="1"/>
            <a:r>
              <a:rPr lang="fr-CA" dirty="0"/>
              <a:t>Ex: formulaires web qui conservent vos données pour permettre remplissage automatique</a:t>
            </a:r>
          </a:p>
          <a:p>
            <a:pPr lvl="2"/>
            <a:r>
              <a:rPr lang="fr-CA" dirty="0"/>
              <a:t>Et qui passent vos données à malfaiteurs</a:t>
            </a:r>
          </a:p>
          <a:p>
            <a:r>
              <a:rPr lang="fr-CA" dirty="0"/>
              <a:t>Les vulnérabilités du matériel pourraient être encore plus difficiles </a:t>
            </a:r>
            <a:r>
              <a:rPr lang="fr-CA"/>
              <a:t>à réparer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74451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Attaques: Statistiques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8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Vous trouverez beaucoup de statistiques sur les attaques à ordinateurs </a:t>
            </a:r>
            <a:r>
              <a:rPr lang="fr-CA"/>
              <a:t>ou cellulaire</a:t>
            </a:r>
            <a:endParaRPr lang="fr-CA" dirty="0"/>
          </a:p>
          <a:p>
            <a:r>
              <a:rPr lang="fr-CA" dirty="0"/>
              <a:t>Un ordinateur moyen peut être victime d’attaques </a:t>
            </a:r>
            <a:r>
              <a:rPr lang="fr-CA" b="1" dirty="0"/>
              <a:t>plusieurs fois par minute</a:t>
            </a:r>
          </a:p>
          <a:p>
            <a:pPr lvl="1"/>
            <a:r>
              <a:rPr lang="fr-CA" dirty="0"/>
              <a:t>Souvent attaques élémentaires, pour tester des vulnérabilités</a:t>
            </a:r>
          </a:p>
          <a:p>
            <a:pPr lvl="2"/>
            <a:r>
              <a:rPr lang="fr-CA" dirty="0"/>
              <a:t>« ports » ouverts : port scanning </a:t>
            </a:r>
            <a:r>
              <a:rPr lang="fr-CA" sz="1600" dirty="0"/>
              <a:t>(chercher dans la Toile)</a:t>
            </a:r>
          </a:p>
          <a:p>
            <a:pPr lvl="2"/>
            <a:r>
              <a:rPr lang="fr-CA" dirty="0"/>
              <a:t>pare-feu ou autres logiciels de défense désuets</a:t>
            </a:r>
          </a:p>
        </p:txBody>
      </p:sp>
    </p:spTree>
    <p:extLst>
      <p:ext uri="{BB962C8B-B14F-4D97-AF65-F5344CB8AC3E}">
        <p14:creationId xmlns:p14="http://schemas.microsoft.com/office/powerpoint/2010/main" val="324266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Vers, Virus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fr-CA" smtClean="0"/>
              <a:pPr/>
              <a:t>9</a:t>
            </a:fld>
            <a:endParaRPr lang="fr-CA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noProof="0" dirty="0"/>
              <a:t>Un </a:t>
            </a:r>
            <a:r>
              <a:rPr lang="fr-CA" b="1" noProof="0" dirty="0"/>
              <a:t>ver</a:t>
            </a:r>
            <a:r>
              <a:rPr lang="fr-CA" noProof="0" dirty="0"/>
              <a:t> est un programme indépendant qui est capable de se répliquer et propager d’ordi à ordi par lui-même sans intervention de l’usager</a:t>
            </a:r>
          </a:p>
          <a:p>
            <a:r>
              <a:rPr lang="fr-CA" noProof="0" dirty="0"/>
              <a:t>Un </a:t>
            </a:r>
            <a:r>
              <a:rPr lang="fr-CA" b="1" noProof="0" dirty="0"/>
              <a:t>virus</a:t>
            </a:r>
            <a:r>
              <a:rPr lang="fr-CA" noProof="0" dirty="0"/>
              <a:t> est un programme qui s’attache à des </a:t>
            </a:r>
            <a:r>
              <a:rPr lang="fr-CA" dirty="0"/>
              <a:t>données ou </a:t>
            </a:r>
            <a:r>
              <a:rPr lang="fr-CA" noProof="0" dirty="0"/>
              <a:t>programmes (infectés) et a besoin de l’intervention de l’usager afin qu’il exécute, se </a:t>
            </a:r>
            <a:r>
              <a:rPr lang="fr-CA" dirty="0"/>
              <a:t>réplique et se propage</a:t>
            </a:r>
          </a:p>
          <a:p>
            <a:pPr marL="0" indent="0">
              <a:buNone/>
            </a:pPr>
            <a:r>
              <a:rPr lang="fr-CA" dirty="0"/>
              <a:t> </a:t>
            </a:r>
            <a:endParaRPr lang="fr-CA" noProof="0" dirty="0"/>
          </a:p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98465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86E968-A0F2-47D4-8CE8-3393AEDB0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scolaire</Template>
  <TotalTime>0</TotalTime>
  <Words>4124</Words>
  <Application>Microsoft Office PowerPoint</Application>
  <PresentationFormat>Affichage à l'écran (4:3)</PresentationFormat>
  <Paragraphs>435</Paragraphs>
  <Slides>58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Calibri</vt:lpstr>
      <vt:lpstr>Tw Cen MT</vt:lpstr>
      <vt:lpstr>Verdana</vt:lpstr>
      <vt:lpstr>Wingdings</vt:lpstr>
      <vt:lpstr>Wingdings 2</vt:lpstr>
      <vt:lpstr>Médian</vt:lpstr>
      <vt:lpstr>CYB1033:  Aspects légaux de la cybersécurité Chapitre 2: Les Moyens</vt:lpstr>
      <vt:lpstr>Aperçu des moyens de la criminalité informatique</vt:lpstr>
      <vt:lpstr>Méthodes générales</vt:lpstr>
      <vt:lpstr>Ingénierie sociale (social engineering)</vt:lpstr>
      <vt:lpstr>Menaces internes</vt:lpstr>
      <vt:lpstr>Exploitation de vulnérabilités</vt:lpstr>
      <vt:lpstr>Réutilisation de logiciel ou matériel vulnérable</vt:lpstr>
      <vt:lpstr>Attaques: Statistiques</vt:lpstr>
      <vt:lpstr>Vers, Virus</vt:lpstr>
      <vt:lpstr>Propagation de vers</vt:lpstr>
      <vt:lpstr>Un exemple</vt:lpstr>
      <vt:lpstr>Propagation de virus</vt:lpstr>
      <vt:lpstr>Propagation de virus</vt:lpstr>
      <vt:lpstr>Phases d’un virus</vt:lpstr>
      <vt:lpstr>Suggestions</vt:lpstr>
      <vt:lpstr>Cheval de Troie! </vt:lpstr>
      <vt:lpstr>Cheval de Troie schéma</vt:lpstr>
      <vt:lpstr>En général</vt:lpstr>
      <vt:lpstr>Bots et botnets</vt:lpstr>
      <vt:lpstr>Difficulté concernant les bots</vt:lpstr>
      <vt:lpstr>Bots, virus et vers</vt:lpstr>
      <vt:lpstr>Pourriels </vt:lpstr>
      <vt:lpstr>Cas plutôt évident …</vt:lpstr>
      <vt:lpstr>Beaucoup mieux fait…</vt:lpstr>
      <vt:lpstr>Encore … un peu trop évident</vt:lpstr>
      <vt:lpstr>Ma banque?</vt:lpstr>
      <vt:lpstr>Les signaux du danger</vt:lpstr>
      <vt:lpstr>Dévoiement de sites web (pharming)</vt:lpstr>
      <vt:lpstr>Codes QR (Quick Response)</vt:lpstr>
      <vt:lpstr>Cybersquat: types</vt:lpstr>
      <vt:lpstr>Méthodes de détection</vt:lpstr>
      <vt:lpstr>La ‘virologie’ informatique</vt:lpstr>
      <vt:lpstr>Cookies (témoins)</vt:lpstr>
      <vt:lpstr>Techniques pour détourner les tracements</vt:lpstr>
      <vt:lpstr>Difficulté de déterminer la source des attaques</vt:lpstr>
      <vt:lpstr>Fonctionnement typique de l’internet</vt:lpstr>
      <vt:lpstr>Routage</vt:lpstr>
      <vt:lpstr>Paquets</vt:lpstr>
      <vt:lpstr>Mystification ou « spoofing »</vt:lpstr>
      <vt:lpstr>Exemple (inspiré à des cas réels)</vt:lpstr>
      <vt:lpstr>Tunnelage (tunneling)  ou Réseau superposé (Overlay Network)</vt:lpstr>
      <vt:lpstr>Tunnelage: Exemple d’utilisation</vt:lpstr>
      <vt:lpstr>Fonctionnement dans une figure</vt:lpstr>
      <vt:lpstr>À noter</vt:lpstr>
      <vt:lpstr>Pourquoi il est très utile</vt:lpstr>
      <vt:lpstr>Toile sombre (Dark Web)</vt:lpstr>
      <vt:lpstr>Sites Toile (Web)</vt:lpstr>
      <vt:lpstr>Menace persistante avancée Advanced Persistent Threat </vt:lpstr>
      <vt:lpstr>Différents types de techniques</vt:lpstr>
      <vt:lpstr>Défenses personnelles</vt:lpstr>
      <vt:lpstr>Défenses règlementaires 1</vt:lpstr>
      <vt:lpstr>Défenses règlementaires 2</vt:lpstr>
      <vt:lpstr>Internationalisation </vt:lpstr>
      <vt:lpstr>Évolution rapide</vt:lpstr>
      <vt:lpstr>Futur désirable … </vt:lpstr>
      <vt:lpstr>Conclusion du chapitre</vt:lpstr>
      <vt:lpstr>Question de révision</vt:lpstr>
      <vt:lpstr>Question de réflexion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2016-12-14T20:23:27Z</dcterms:created>
  <dcterms:modified xsi:type="dcterms:W3CDTF">2022-10-27T17:00:04Z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