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0"/>
  </p:notesMasterIdLst>
  <p:sldIdLst>
    <p:sldId id="256" r:id="rId3"/>
    <p:sldId id="267" r:id="rId4"/>
    <p:sldId id="268" r:id="rId5"/>
    <p:sldId id="293" r:id="rId6"/>
    <p:sldId id="329" r:id="rId7"/>
    <p:sldId id="270" r:id="rId8"/>
    <p:sldId id="326" r:id="rId9"/>
    <p:sldId id="271" r:id="rId10"/>
    <p:sldId id="300" r:id="rId11"/>
    <p:sldId id="323" r:id="rId12"/>
    <p:sldId id="281" r:id="rId13"/>
    <p:sldId id="339" r:id="rId14"/>
    <p:sldId id="273" r:id="rId15"/>
    <p:sldId id="338" r:id="rId16"/>
    <p:sldId id="341" r:id="rId17"/>
    <p:sldId id="349" r:id="rId18"/>
    <p:sldId id="274" r:id="rId19"/>
    <p:sldId id="279" r:id="rId20"/>
    <p:sldId id="276" r:id="rId21"/>
    <p:sldId id="346" r:id="rId22"/>
    <p:sldId id="334" r:id="rId23"/>
    <p:sldId id="335" r:id="rId24"/>
    <p:sldId id="299" r:id="rId25"/>
    <p:sldId id="286" r:id="rId26"/>
    <p:sldId id="318" r:id="rId27"/>
    <p:sldId id="324" r:id="rId28"/>
    <p:sldId id="294" r:id="rId29"/>
    <p:sldId id="322" r:id="rId30"/>
    <p:sldId id="280" r:id="rId31"/>
    <p:sldId id="282" r:id="rId32"/>
    <p:sldId id="283" r:id="rId33"/>
    <p:sldId id="269" r:id="rId34"/>
    <p:sldId id="289" r:id="rId35"/>
    <p:sldId id="330" r:id="rId36"/>
    <p:sldId id="347" r:id="rId37"/>
    <p:sldId id="348" r:id="rId38"/>
    <p:sldId id="331" r:id="rId39"/>
    <p:sldId id="284" r:id="rId40"/>
    <p:sldId id="343" r:id="rId41"/>
    <p:sldId id="285" r:id="rId42"/>
    <p:sldId id="337" r:id="rId43"/>
    <p:sldId id="332" r:id="rId44"/>
    <p:sldId id="287" r:id="rId45"/>
    <p:sldId id="327" r:id="rId46"/>
    <p:sldId id="345" r:id="rId47"/>
    <p:sldId id="290" r:id="rId48"/>
    <p:sldId id="291" r:id="rId49"/>
    <p:sldId id="292" r:id="rId50"/>
    <p:sldId id="336" r:id="rId51"/>
    <p:sldId id="342" r:id="rId52"/>
    <p:sldId id="295" r:id="rId53"/>
    <p:sldId id="328" r:id="rId54"/>
    <p:sldId id="296" r:id="rId55"/>
    <p:sldId id="297" r:id="rId56"/>
    <p:sldId id="333" r:id="rId57"/>
    <p:sldId id="325" r:id="rId58"/>
    <p:sldId id="344" r:id="rId5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E1A3184-1F10-4B1A-96D0-340F256446E0}">
          <p14:sldIdLst>
            <p14:sldId id="256"/>
            <p14:sldId id="267"/>
            <p14:sldId id="268"/>
            <p14:sldId id="293"/>
            <p14:sldId id="329"/>
            <p14:sldId id="270"/>
            <p14:sldId id="326"/>
            <p14:sldId id="271"/>
            <p14:sldId id="300"/>
            <p14:sldId id="323"/>
            <p14:sldId id="281"/>
            <p14:sldId id="339"/>
            <p14:sldId id="273"/>
            <p14:sldId id="338"/>
            <p14:sldId id="341"/>
            <p14:sldId id="349"/>
            <p14:sldId id="274"/>
            <p14:sldId id="279"/>
            <p14:sldId id="276"/>
            <p14:sldId id="346"/>
            <p14:sldId id="334"/>
            <p14:sldId id="335"/>
            <p14:sldId id="299"/>
            <p14:sldId id="286"/>
            <p14:sldId id="318"/>
            <p14:sldId id="324"/>
            <p14:sldId id="294"/>
            <p14:sldId id="322"/>
            <p14:sldId id="280"/>
            <p14:sldId id="282"/>
            <p14:sldId id="283"/>
            <p14:sldId id="269"/>
            <p14:sldId id="289"/>
            <p14:sldId id="330"/>
            <p14:sldId id="347"/>
            <p14:sldId id="348"/>
            <p14:sldId id="331"/>
          </p14:sldIdLst>
        </p14:section>
        <p14:section name="Section sans titre" id="{69384640-2CF7-4764-80FD-E519DABBD39E}">
          <p14:sldIdLst>
            <p14:sldId id="284"/>
            <p14:sldId id="343"/>
            <p14:sldId id="285"/>
            <p14:sldId id="337"/>
            <p14:sldId id="332"/>
            <p14:sldId id="287"/>
            <p14:sldId id="327"/>
            <p14:sldId id="345"/>
            <p14:sldId id="290"/>
            <p14:sldId id="291"/>
            <p14:sldId id="292"/>
            <p14:sldId id="336"/>
            <p14:sldId id="342"/>
            <p14:sldId id="295"/>
            <p14:sldId id="328"/>
            <p14:sldId id="296"/>
            <p14:sldId id="297"/>
            <p14:sldId id="333"/>
            <p14:sldId id="325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55" autoAdjust="0"/>
    <p:restoredTop sz="94660"/>
  </p:normalViewPr>
  <p:slideViewPr>
    <p:cSldViewPr>
      <p:cViewPr varScale="1">
        <p:scale>
          <a:sx n="100" d="100"/>
          <a:sy n="100" d="100"/>
        </p:scale>
        <p:origin x="108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2447E72A-D913-4DC2-9E0A-E520CE8FCC86}" type="datetimeFigureOut">
              <a:rPr lang="fr-FR"/>
              <a:pPr/>
              <a:t>05/06/2023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A5D78FC6-CE17-4259-A63C-DDFC12E048FC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latinLnBrk="0">
              <a:defRPr lang="fr-FR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lang="fr-FR"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latinLnBrk="0">
              <a:defRPr lang="fr-FR" sz="2000">
                <a:solidFill>
                  <a:srgbClr val="FFFFFF"/>
                </a:solidFill>
              </a:defRPr>
            </a:lvl1pPr>
          </a:lstStyle>
          <a:p>
            <a:pPr algn="ctr"/>
            <a:fld id="{AE3F4F96-1AAD-40C9-83F8-F2A2F8E47D19}" type="datetime8">
              <a:rPr lang="fr-FR" smtClean="0"/>
              <a:t>05/06/2023 21:37</a:t>
            </a:fld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 latinLnBrk="0">
              <a:defRPr lang="fr-FR">
                <a:solidFill>
                  <a:schemeClr val="tx2"/>
                </a:solidFill>
              </a:defRPr>
            </a:lvl1pPr>
          </a:lstStyle>
          <a:p>
            <a:pPr algn="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latinLnBrk="0">
              <a:defRPr lang="fr-FR"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/>
              <a:pPr/>
              <a:t>‹N°›</a:t>
            </a:fld>
            <a:endParaRPr lang="fr-FR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DC5B-DA1D-49E2-995A-FC8083FCC14E}" type="datetime8">
              <a:rPr lang="fr-FR" smtClean="0">
                <a:solidFill>
                  <a:schemeClr val="tx2"/>
                </a:solidFill>
              </a:rPr>
              <a:t>05/06/2023 21:37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fr-FR" sz="1200">
                <a:solidFill>
                  <a:schemeClr val="tx2"/>
                </a:solidFill>
              </a:rPr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2809ED-18EC-4D4F-8199-F886851F5D60}" type="datetime8">
              <a:rPr lang="fr-FR" smtClean="0">
                <a:solidFill>
                  <a:schemeClr val="tx2"/>
                </a:solidFill>
              </a:rPr>
              <a:t>05/06/2023 21:37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fr-FR" sz="1200">
                <a:solidFill>
                  <a:schemeClr val="tx2"/>
                </a:solidFill>
              </a:rPr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EB90-4302-4F9C-ABC6-5BEBA7592DF9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latinLnBrk="0">
              <a:buNone/>
              <a:defRPr lang="fr-FR" sz="2800">
                <a:solidFill>
                  <a:schemeClr val="tx2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latinLnBrk="0">
              <a:buNone/>
              <a:defRPr lang="fr-FR" sz="4400" b="0" cap="none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D49-3BF6-4688-8E0B-B222D5C78A16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 latinLnBrk="0">
              <a:defRPr lang="fr-FR"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CE5F9F-2501-4CCB-847F-9006506A00DA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 latinLnBrk="0">
              <a:defRPr lang="fr-FR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7FDE6C-4276-4FF6-8E9A-FF61D5089139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 latinLnBrk="0">
              <a:buFontTx/>
              <a:buNone/>
              <a:defRPr lang="fr-FR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 latinLnBrk="0">
              <a:buFontTx/>
              <a:buNone/>
              <a:defRPr lang="fr-FR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C002-30BE-4618-8328-F40A8694E8A1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8681-7E02-47E9-889D-D5804EA54A5E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fr-FR"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 latinLnBrk="0">
              <a:buNone/>
              <a:defRPr lang="fr-FR" sz="44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C78-59E6-423F-9EE6-03E8B81A0FC5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fr-FR" sz="18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latinLnBrk="0">
              <a:buFontTx/>
              <a:buNone/>
              <a:defRPr lang="fr-FR" sz="1700"/>
            </a:lvl1pPr>
            <a:lvl2pPr>
              <a:buFontTx/>
              <a:buNone/>
              <a:defRPr lang="fr-FR" sz="1200"/>
            </a:lvl2pPr>
            <a:lvl3pPr>
              <a:buFontTx/>
              <a:buNone/>
              <a:defRPr lang="fr-FR" sz="1000"/>
            </a:lvl3pPr>
            <a:lvl4pPr>
              <a:buFontTx/>
              <a:buNone/>
              <a:defRPr lang="fr-FR" sz="900"/>
            </a:lvl4pPr>
            <a:lvl5pPr>
              <a:buFontTx/>
              <a:buNone/>
              <a:defRPr lang="fr-FR"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 latinLnBrk="0">
              <a:buNone/>
              <a:defRPr lang="fr-FR"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5DD1CC-B466-4667-812A-6BF84995B105}" type="datetime8">
              <a:rPr lang="fr-FR" smtClean="0"/>
              <a:t>05/06/2023 21:37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 latinLnBrk="0">
              <a:defRPr lang="fr-FR" sz="2800"/>
            </a:lvl1pPr>
          </a:lstStyle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 latinLnBrk="0">
              <a:buNone/>
              <a:defRPr lang="fr-FR" sz="32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fr-FR" sz="1400">
                <a:solidFill>
                  <a:schemeClr val="tx2"/>
                </a:solidFill>
              </a:defRPr>
            </a:lvl1pPr>
          </a:lstStyle>
          <a:p>
            <a:fld id="{E934F4DB-20EE-4C3D-8ACF-E8451C54EF35}" type="datetime8">
              <a:rPr lang="fr-FR" smtClean="0">
                <a:solidFill>
                  <a:schemeClr val="tx2"/>
                </a:solidFill>
              </a:rPr>
              <a:t>05/06/2023 21:37</a:t>
            </a:fld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fr-FR" sz="1400">
                <a:solidFill>
                  <a:schemeClr val="tx2"/>
                </a:solidFill>
              </a:defRPr>
            </a:lvl1pPr>
          </a:lstStyle>
          <a:p>
            <a:pPr algn="r"/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fr-FR"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fr-FR" sz="1200">
                <a:solidFill>
                  <a:schemeClr val="tx2"/>
                </a:solidFill>
              </a:rPr>
              <a:pPr algn="ctr"/>
              <a:t>‹N°›</a:t>
            </a:fld>
            <a:endParaRPr lang="fr-FR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lang="fr-FR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quebec.gouv.qc.ca/fr/document/lc/C-1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s.gc.ca/Collection-R/LoPBdP/BP/prb0004-f.htm#C.%C2%A0%20Conclusiontx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rs-de-droit.net/les-sources-conventions-internationales-la-coutume-internationale-trai-a12160364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aws-lois.justice.gc.ca/fra/Const/page-15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tionary.org/wiki/Category:English_words_prefixed_with_cyber-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.gouv.qc.ca/" TargetMode="External"/><Relationship Id="rId2" Type="http://schemas.openxmlformats.org/officeDocument/2006/relationships/hyperlink" Target="https://www.priv.gc.ca/fr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quebec.gouv.qc.ca/fr/document/lc/C-25.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canadianencyclopedia.ca/fr/article/droit-crimine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laws-lois.justice.gc.ca/fra/LoisAnnuelles/2014_31/" TargetMode="External"/><Relationship Id="rId2" Type="http://schemas.openxmlformats.org/officeDocument/2006/relationships/hyperlink" Target="http://www.fightspam.gc.ca/eic/site/030.nsf/fra/accuei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.int/fr/web/cybercrime/the-budapest-conventio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quebec.gouv.qc.ca/fr/showdoc/cs/C-1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CYB 1033: </a:t>
            </a:r>
            <a:br>
              <a:rPr lang="fr-FR" dirty="0"/>
            </a:br>
            <a:r>
              <a:rPr lang="fr-CA" sz="4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Aspects légaux de la cybersécurité</a:t>
            </a:r>
            <a:br>
              <a:rPr lang="fr-FR" dirty="0"/>
            </a:br>
            <a:r>
              <a:rPr lang="fr-FR"/>
              <a:t>Chapitre 1-1:</a:t>
            </a:r>
            <a:br>
              <a:rPr lang="fr-FR" sz="3600" dirty="0"/>
            </a:br>
            <a:r>
              <a:rPr lang="fr-FR" sz="3600" dirty="0"/>
              <a:t>Cadre général et légal 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Luigi </a:t>
            </a:r>
            <a:r>
              <a:rPr lang="fr-FR" dirty="0" err="1"/>
              <a:t>Logrippo</a:t>
            </a:r>
            <a:r>
              <a:rPr lang="fr-FR" dirty="0"/>
              <a:t> </a:t>
            </a:r>
            <a:r>
              <a:rPr lang="fr-CA" dirty="0"/>
              <a:t>w3.uqo.ca/</a:t>
            </a:r>
            <a:r>
              <a:rPr lang="fr-CA" b="1" dirty="0" err="1"/>
              <a:t>luigi</a:t>
            </a:r>
            <a:r>
              <a:rPr lang="fr-CA" dirty="0"/>
              <a:t>/</a:t>
            </a:r>
            <a:r>
              <a:rPr lang="fr-FR"/>
              <a:t>CYB1033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UQO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fr-CA" smtClean="0"/>
              <a:pPr/>
              <a:t>1</a:t>
            </a:fld>
            <a:endParaRPr lang="fr-CA">
              <a:solidFill>
                <a:schemeClr val="tx2"/>
              </a:solidFill>
            </a:endParaRPr>
          </a:p>
        </p:txBody>
      </p:sp>
      <p:pic>
        <p:nvPicPr>
          <p:cNvPr id="6" name="Image 1" descr="cid:image002.jpg@01D12769.B42862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462"/>
            <a:ext cx="1219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Image result for no copyright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136" y="6159293"/>
            <a:ext cx="448129" cy="448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Aussi 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10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Évidemment aussi toutes les infractions reliées à l’accès illégal aux ordis </a:t>
            </a:r>
            <a:r>
              <a:rPr lang="fr-CA"/>
              <a:t>et reliées</a:t>
            </a:r>
            <a:endParaRPr lang="fr-CA" dirty="0"/>
          </a:p>
          <a:p>
            <a:r>
              <a:rPr lang="fr-CA" dirty="0"/>
              <a:t>Etc., nous verrons.</a:t>
            </a:r>
          </a:p>
        </p:txBody>
      </p:sp>
    </p:spTree>
    <p:extLst>
      <p:ext uri="{BB962C8B-B14F-4D97-AF65-F5344CB8AC3E}">
        <p14:creationId xmlns:p14="http://schemas.microsoft.com/office/powerpoint/2010/main" val="170176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sources de la loi au Canada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11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3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sources de la loi en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pyramide légale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FF9D5-1624-74CC-3482-2D0C7731B24F}"/>
              </a:ext>
            </a:extLst>
          </p:cNvPr>
          <p:cNvSpPr/>
          <p:nvPr/>
        </p:nvSpPr>
        <p:spPr>
          <a:xfrm>
            <a:off x="3923928" y="2750664"/>
            <a:ext cx="1008112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>
                <a:solidFill>
                  <a:schemeClr val="tx1"/>
                </a:solidFill>
              </a:rPr>
              <a:t>Constitution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C7452C-FC18-74FD-0171-82C0C4FD4759}"/>
              </a:ext>
            </a:extLst>
          </p:cNvPr>
          <p:cNvSpPr/>
          <p:nvPr/>
        </p:nvSpPr>
        <p:spPr>
          <a:xfrm>
            <a:off x="3743908" y="3259464"/>
            <a:ext cx="1368152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>
                <a:solidFill>
                  <a:schemeClr val="tx1"/>
                </a:solidFill>
              </a:rPr>
              <a:t>Lois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A9D0E-26E1-5B7E-98E9-098CA3D43FC8}"/>
              </a:ext>
            </a:extLst>
          </p:cNvPr>
          <p:cNvSpPr/>
          <p:nvPr/>
        </p:nvSpPr>
        <p:spPr>
          <a:xfrm>
            <a:off x="3491880" y="3758776"/>
            <a:ext cx="187220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>
                <a:solidFill>
                  <a:schemeClr val="tx1"/>
                </a:solidFill>
              </a:rPr>
              <a:t>Règlements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81BFC-8242-C866-632F-E1800A9E6998}"/>
              </a:ext>
            </a:extLst>
          </p:cNvPr>
          <p:cNvSpPr/>
          <p:nvPr/>
        </p:nvSpPr>
        <p:spPr>
          <a:xfrm>
            <a:off x="3203848" y="4259669"/>
            <a:ext cx="2448272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>
                <a:solidFill>
                  <a:schemeClr val="tx1"/>
                </a:solidFill>
              </a:rPr>
              <a:t>Jurisprudence</a:t>
            </a:r>
          </a:p>
        </p:txBody>
      </p:sp>
    </p:spTree>
    <p:extLst>
      <p:ext uri="{BB962C8B-B14F-4D97-AF65-F5344CB8AC3E}">
        <p14:creationId xmlns:p14="http://schemas.microsoft.com/office/powerpoint/2010/main" val="306982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Constitution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La constitution est une </a:t>
            </a:r>
            <a:r>
              <a:rPr lang="fr-CA" dirty="0" err="1"/>
              <a:t>meta</a:t>
            </a:r>
            <a:r>
              <a:rPr lang="fr-CA" dirty="0"/>
              <a:t>-loi, une loi sur les lois</a:t>
            </a:r>
          </a:p>
          <a:p>
            <a:r>
              <a:rPr lang="fr-CA" dirty="0"/>
              <a:t>Détermine comment créer les lois et aussi détermine des critères que toutes les lois doivent respecter</a:t>
            </a:r>
          </a:p>
          <a:p>
            <a:pPr lvl="1"/>
            <a:r>
              <a:rPr lang="fr-CA" dirty="0"/>
              <a:t>P.ex. droit à la liberté d’expression</a:t>
            </a:r>
          </a:p>
          <a:p>
            <a:r>
              <a:rPr lang="fr-CA" dirty="0"/>
              <a:t>La Constitution du Canada résulte de la combinaison de plusieurs textes constitutionnels, quelques-uns hérités du </a:t>
            </a:r>
            <a:r>
              <a:rPr lang="fr-CA" dirty="0" err="1"/>
              <a:t>Royame-Uni</a:t>
            </a:r>
            <a:endParaRPr lang="fr-CA" dirty="0"/>
          </a:p>
          <a:p>
            <a:r>
              <a:rPr lang="fr-CA" dirty="0"/>
              <a:t>V. </a:t>
            </a:r>
            <a:r>
              <a:rPr lang="fr-CA" dirty="0" err="1"/>
              <a:t>Wikipedia</a:t>
            </a:r>
            <a:r>
              <a:rPr lang="fr-CA" dirty="0"/>
              <a:t> </a:t>
            </a:r>
            <a:r>
              <a:rPr lang="fr-CA" b="0" i="0" dirty="0">
                <a:solidFill>
                  <a:srgbClr val="000000"/>
                </a:solidFill>
                <a:effectLst/>
                <a:latin typeface="Linux Libertine"/>
              </a:rPr>
              <a:t>Histoire constitutionnelle du Canada</a:t>
            </a:r>
            <a:endParaRPr lang="fr-CA" dirty="0"/>
          </a:p>
          <a:p>
            <a:r>
              <a:rPr lang="fr-CA" dirty="0"/>
              <a:t>Les plus importants:</a:t>
            </a:r>
          </a:p>
          <a:p>
            <a:pPr lvl="1"/>
            <a:r>
              <a:rPr lang="fr-CA" dirty="0"/>
              <a:t>Loi constitutionnelle de 1867 (Acte de l’Amérique du Nord Britannique) avec tous ses amendements</a:t>
            </a:r>
          </a:p>
          <a:p>
            <a:pPr lvl="2"/>
            <a:r>
              <a:rPr lang="fr-CA" dirty="0"/>
              <a:t>Lois du Parlement Britannique</a:t>
            </a:r>
          </a:p>
          <a:p>
            <a:pPr lvl="1"/>
            <a:r>
              <a:rPr lang="fr-CA" dirty="0"/>
              <a:t>Loi constitutionnelle de 1982 incluant la Charte Canadienne des droit et libertés</a:t>
            </a:r>
          </a:p>
          <a:p>
            <a:pPr lvl="2"/>
            <a:r>
              <a:rPr lang="fr-CA" dirty="0"/>
              <a:t>A reconnu les lois précédentes tout en donnant au Canada l’autorité de les amender</a:t>
            </a:r>
          </a:p>
          <a:p>
            <a:pPr lvl="2"/>
            <a:r>
              <a:rPr lang="fr-CA" dirty="0"/>
              <a:t>A fait du Canada un pays complétement indépendant</a:t>
            </a:r>
          </a:p>
          <a:p>
            <a:pPr lvl="1"/>
            <a:r>
              <a:rPr lang="fr-CA" dirty="0"/>
              <a:t>Charte des lois et libertés du Québec</a:t>
            </a:r>
          </a:p>
          <a:p>
            <a:pPr lvl="2"/>
            <a:r>
              <a:rPr lang="fr-CA" dirty="0"/>
              <a:t>Loi dite ‘quasi constitutionnelle’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13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959C76-1CFE-5AE2-6306-9BEFDCDE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73" y="188640"/>
            <a:ext cx="1822655" cy="150233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A270888-2FC0-8FD3-C951-9231B752DDEF}"/>
              </a:ext>
            </a:extLst>
          </p:cNvPr>
          <p:cNvSpPr/>
          <p:nvPr/>
        </p:nvSpPr>
        <p:spPr>
          <a:xfrm>
            <a:off x="7249636" y="225558"/>
            <a:ext cx="1152128" cy="391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942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343AD-20AB-BFE0-0329-C69D925E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Loi constitutionnelle du 1867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93DB89-8901-8B7D-7B08-B9C6FD778CD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8202" y="2348880"/>
            <a:ext cx="4355180" cy="3629316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B130E7-791D-CFDD-DC9E-4F59320D582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1772816"/>
            <a:ext cx="3886200" cy="4572000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Cette Loi établit la Confédération du Canada</a:t>
            </a:r>
          </a:p>
          <a:p>
            <a:r>
              <a:rPr lang="fr-CA" dirty="0"/>
              <a:t>Elle s’appliquait initialement à peu de provinces </a:t>
            </a:r>
          </a:p>
          <a:p>
            <a:pPr lvl="1"/>
            <a:r>
              <a:rPr lang="fr-CA" dirty="0"/>
              <a:t>Beaucoup plus petites qu’aujourd’hui</a:t>
            </a:r>
          </a:p>
          <a:p>
            <a:r>
              <a:rPr lang="fr-CA" dirty="0"/>
              <a:t>Mais ses principes sont restés à la base du fonctionnement du Canada </a:t>
            </a:r>
          </a:p>
          <a:p>
            <a:pPr lvl="1"/>
            <a:r>
              <a:rPr lang="fr-CA" dirty="0"/>
              <a:t>Loi adoptée par le Parlement britannique</a:t>
            </a:r>
          </a:p>
          <a:p>
            <a:pPr lvl="1"/>
            <a:r>
              <a:rPr lang="fr-CA" dirty="0"/>
              <a:t>« Acte de l'Amérique du Nord britannique de 1867 »</a:t>
            </a:r>
          </a:p>
          <a:p>
            <a:pPr lvl="1"/>
            <a:r>
              <a:rPr lang="fr-CA" dirty="0"/>
              <a:t>Fut modifiée plusieurs fois avec l’approbation du Parlement Britannique</a:t>
            </a:r>
          </a:p>
          <a:p>
            <a:pPr lvl="1"/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574DA0-C9DB-6ACC-CDF8-69B8687FD0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9939FE8-AC75-6F51-C5D3-2E89632DFFA5}"/>
              </a:ext>
            </a:extLst>
          </p:cNvPr>
          <p:cNvSpPr/>
          <p:nvPr/>
        </p:nvSpPr>
        <p:spPr>
          <a:xfrm>
            <a:off x="6516216" y="4437112"/>
            <a:ext cx="2627784" cy="1541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92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FCC5D-7030-DFDA-6720-2C1598FD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Lois constitutionnelles de 1982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449EFC-7930-5A18-BF53-D4D6A26D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fr-CA" smtClean="0"/>
              <a:pPr algn="ctr"/>
              <a:t>15</a:t>
            </a:fld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EFF078-6D7B-2410-88C5-05AC12ACBE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Charte des droits et libertés adoptée par le Parlement du Canada</a:t>
            </a:r>
          </a:p>
          <a:p>
            <a:pPr lvl="1"/>
            <a:r>
              <a:rPr lang="fr-CA" dirty="0"/>
              <a:t>Pas signée, mais reconnue, par le Québec</a:t>
            </a:r>
          </a:p>
          <a:p>
            <a:r>
              <a:rPr lang="fr-CA" dirty="0"/>
              <a:t>Loi sur le Canada du Parlement Britannique qui</a:t>
            </a:r>
          </a:p>
          <a:p>
            <a:pPr lvl="1"/>
            <a:r>
              <a:rPr lang="fr-CA" dirty="0"/>
              <a:t>approuve la précédente et </a:t>
            </a:r>
          </a:p>
          <a:p>
            <a:pPr lvl="1"/>
            <a:r>
              <a:rPr lang="fr-CA" dirty="0"/>
              <a:t>déclare que le Parlement Britannique n’adoptera plus de lois sur le Canada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E6FFBD-6518-4AC0-F6FB-18B31DE9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916665"/>
            <a:ext cx="2467781" cy="17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2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5792D-2799-3D44-2E72-F8BEF9E5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Charte du Québec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1B6A20-AC06-E625-0963-5DD32B44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49D606-754D-C428-FB06-8B6A3AF77D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Charte des droits et libertés de la personne</a:t>
            </a:r>
          </a:p>
          <a:p>
            <a:pPr lvl="1"/>
            <a:r>
              <a:rPr lang="fr-CA" sz="2400" dirty="0">
                <a:hlinkClick r:id="rId2"/>
              </a:rPr>
              <a:t>https://www.legisquebec.gouv.qc.ca/fr/document/lc/C-12</a:t>
            </a:r>
            <a:endParaRPr lang="fr-CA" sz="2400" dirty="0"/>
          </a:p>
          <a:p>
            <a:r>
              <a:rPr lang="fr-CA"/>
              <a:t>Parfois </a:t>
            </a:r>
            <a:r>
              <a:rPr lang="fr-CA" dirty="0"/>
              <a:t>semblable à la Charte canadienne</a:t>
            </a:r>
          </a:p>
        </p:txBody>
      </p:sp>
    </p:spTree>
    <p:extLst>
      <p:ext uri="{BB962C8B-B14F-4D97-AF65-F5344CB8AC3E}">
        <p14:creationId xmlns:p14="http://schemas.microsoft.com/office/powerpoint/2010/main" val="333428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Lois et règlements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/>
              <a:t>Lois: adoptées selon les règles de la Constitution</a:t>
            </a:r>
          </a:p>
          <a:p>
            <a:pPr lvl="1"/>
            <a:r>
              <a:rPr lang="fr-CA" dirty="0"/>
              <a:t>Par le parlement du Canada ou les législatures des Provinces</a:t>
            </a:r>
          </a:p>
          <a:p>
            <a:pPr lvl="1"/>
            <a:r>
              <a:rPr lang="fr-CA" dirty="0"/>
              <a:t>Notamment, le code criminel du Canada</a:t>
            </a:r>
          </a:p>
          <a:p>
            <a:r>
              <a:rPr lang="fr-CA" dirty="0"/>
              <a:t> Règlements: </a:t>
            </a:r>
          </a:p>
          <a:p>
            <a:pPr lvl="1"/>
            <a:r>
              <a:rPr lang="fr-CA" dirty="0"/>
              <a:t>Les organismes législatifs peuvent déléguer des autres organismes pour créer des règlements plus spécifiques</a:t>
            </a:r>
          </a:p>
          <a:p>
            <a:pPr lvl="1"/>
            <a:r>
              <a:rPr lang="fr-CA" dirty="0"/>
              <a:t>P.ex. une loi délègue à un ministère de créer un règlement spécifique</a:t>
            </a:r>
          </a:p>
          <a:p>
            <a:pPr lvl="2"/>
            <a:r>
              <a:rPr lang="fr-CA" dirty="0"/>
              <a:t>Le règlement sur l’impôt et revenu prévu par la loi sur l’impôt et revenu</a:t>
            </a:r>
          </a:p>
          <a:p>
            <a:r>
              <a:rPr lang="fr-CA" dirty="0"/>
              <a:t>Les lois doivent être conformes à la Constitution</a:t>
            </a:r>
          </a:p>
          <a:p>
            <a:r>
              <a:rPr lang="fr-CA" dirty="0"/>
              <a:t>Les règlements doivent être conformes à la loi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17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267FA3-139E-7037-7435-9765CCD4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4624"/>
            <a:ext cx="1930387" cy="159113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D4D56DF-D2C9-8F95-0E42-7F3B1B94CE7B}"/>
              </a:ext>
            </a:extLst>
          </p:cNvPr>
          <p:cNvSpPr/>
          <p:nvPr/>
        </p:nvSpPr>
        <p:spPr>
          <a:xfrm>
            <a:off x="7092280" y="404664"/>
            <a:ext cx="1930387" cy="837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451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Loi civile et loi pénale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La loi civile s’occupe </a:t>
            </a:r>
            <a:r>
              <a:rPr lang="fr-CA" i="1" dirty="0"/>
              <a:t>d’arbitrer les litiges entre particuliers</a:t>
            </a:r>
          </a:p>
          <a:p>
            <a:r>
              <a:rPr lang="fr-CA" dirty="0"/>
              <a:t>La loi pénale s’occupe de </a:t>
            </a:r>
            <a:r>
              <a:rPr lang="fr-CA" i="1" dirty="0"/>
              <a:t>punir les comportements considérés nuisibles à la société</a:t>
            </a:r>
          </a:p>
          <a:p>
            <a:pPr lvl="1"/>
            <a:r>
              <a:rPr lang="fr-CA" i="1" dirty="0"/>
              <a:t>La cybercriminalité se trouve dans le cadre de la loi pénale</a:t>
            </a:r>
          </a:p>
          <a:p>
            <a:pPr lvl="1"/>
            <a:r>
              <a:rPr lang="fr-CA" dirty="0"/>
              <a:t>L’entité lésée est l’état, la société</a:t>
            </a:r>
          </a:p>
          <a:p>
            <a:r>
              <a:rPr lang="fr-CA" dirty="0"/>
              <a:t>Il y a aussi des lois sur la cybersécurité qui relèvent du droit civil</a:t>
            </a:r>
          </a:p>
          <a:p>
            <a:r>
              <a:rPr lang="fr-CA" dirty="0"/>
              <a:t>Et des autres qui sont des lois spécifiques qui ne sont ni pénales ni civiles, comme p.ex. la loi sur le pourriel</a:t>
            </a:r>
          </a:p>
          <a:p>
            <a:pPr lvl="1"/>
            <a:r>
              <a:rPr lang="fr-CA" dirty="0"/>
              <a:t>Avec peines pécuniaires seulement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18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5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Jurisprudence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L’ensemble des décisions rendues par les tribunaux</a:t>
            </a:r>
          </a:p>
          <a:p>
            <a:r>
              <a:rPr lang="fr-CA" dirty="0"/>
              <a:t>Dans le droit pénal, la jurisprudence a importance surtout pour l’interprétation de la loi</a:t>
            </a:r>
          </a:p>
          <a:p>
            <a:pPr lvl="1"/>
            <a:r>
              <a:rPr lang="fr-CA" dirty="0"/>
              <a:t>La loi pourrait être écrite en termes généraux, et les tribunaux déterminent son application spécifique</a:t>
            </a:r>
          </a:p>
          <a:p>
            <a:pPr lvl="1"/>
            <a:r>
              <a:rPr lang="fr-CA" dirty="0"/>
              <a:t>Les décisions d’un tribunal peuvent être utilisées comme bases de décisions futures</a:t>
            </a:r>
          </a:p>
          <a:p>
            <a:pPr lvl="2"/>
            <a:r>
              <a:rPr lang="fr-CA" dirty="0"/>
              <a:t>P.ex. pour déterminer les peines, qu’elles soient comparables à autres peines dans cas pareils </a:t>
            </a:r>
          </a:p>
          <a:p>
            <a:r>
              <a:rPr lang="fr-CA" dirty="0"/>
              <a:t>La jurisprudence est importante dans la criminalité informatique, car les tribunaux déterminent si certaines lois conçues avant l’informatique sont applicables par rapport à certaines situations dans l’informatique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19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EAF5B3-C398-42D0-6DBA-B3554A6A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694" y="103649"/>
            <a:ext cx="1856971" cy="153062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9AA93AC-F4EE-4B8B-8F7B-0638A65F0AA9}"/>
              </a:ext>
            </a:extLst>
          </p:cNvPr>
          <p:cNvSpPr/>
          <p:nvPr/>
        </p:nvSpPr>
        <p:spPr>
          <a:xfrm rot="10800000" flipV="1">
            <a:off x="7165694" y="1124745"/>
            <a:ext cx="1856972" cy="6344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356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Pas vraiment un cybercriminel …</a:t>
            </a:r>
            <a:br>
              <a:rPr lang="fr-CA" dirty="0"/>
            </a:br>
            <a:r>
              <a:rPr lang="fr-CA" dirty="0"/>
              <a:t>	</a:t>
            </a:r>
            <a:r>
              <a:rPr lang="fr-CA" sz="2200" dirty="0"/>
              <a:t>mais ce masque est parfois utilisé par les cybercriminels</a:t>
            </a:r>
            <a:endParaRPr lang="fr-CA" dirty="0"/>
          </a:p>
        </p:txBody>
      </p:sp>
      <p:graphicFrame>
        <p:nvGraphicFramePr>
          <p:cNvPr id="4" name="Obje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99815"/>
              </p:ext>
            </p:extLst>
          </p:nvPr>
        </p:nvGraphicFramePr>
        <p:xfrm>
          <a:off x="387536" y="1628800"/>
          <a:ext cx="8656961" cy="486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ésentation" r:id="rId2" imgW="5573283" imgH="3133389" progId="PowerPoint.Show.12">
                  <p:embed/>
                </p:oleObj>
              </mc:Choice>
              <mc:Fallback>
                <p:oleObj name="Présentation" r:id="rId2" imgW="5573283" imgH="313338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536" y="1628800"/>
                        <a:ext cx="8656961" cy="486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2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FDB92-0F83-1C91-45E8-F0430B52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Aussi: la doctrine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4555CA-4D35-A138-7D7F-2F05B67D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20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3CE16B-9B6F-EF8C-3A08-35FF23728F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doctrine est l’ensemble des opinions des experts légaux</a:t>
            </a:r>
          </a:p>
          <a:p>
            <a:pPr lvl="1"/>
            <a:r>
              <a:rPr lang="fr-CA" dirty="0"/>
              <a:t>Professeurs, chercheurs</a:t>
            </a:r>
          </a:p>
          <a:p>
            <a:r>
              <a:rPr lang="fr-CA" dirty="0"/>
              <a:t>Les sentences peuvent citer comme base de </a:t>
            </a:r>
            <a:r>
              <a:rPr lang="fr-CA"/>
              <a:t>leurs décisions les </a:t>
            </a:r>
            <a:r>
              <a:rPr lang="fr-CA" dirty="0"/>
              <a:t>opinions exprimées par ces experts dans manuels, articles, rapports</a:t>
            </a:r>
          </a:p>
        </p:txBody>
      </p:sp>
    </p:spTree>
    <p:extLst>
      <p:ext uri="{BB962C8B-B14F-4D97-AF65-F5344CB8AC3E}">
        <p14:creationId xmlns:p14="http://schemas.microsoft.com/office/powerpoint/2010/main" val="48034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5E65-F389-4C05-848B-4ACE4F47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Deux principes de base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82EBE3-547D-4B2A-80A2-7DB5F950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21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3D8CFB-8BDA-45C6-9364-D7534FF9C8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La certitude du droit</a:t>
            </a:r>
          </a:p>
          <a:p>
            <a:pPr lvl="1"/>
            <a:r>
              <a:rPr lang="fr-CA" dirty="0"/>
              <a:t>En principe pour une situation donnée, la loi applicable et les conséquences légales devraient être certaines</a:t>
            </a:r>
          </a:p>
          <a:p>
            <a:pPr lvl="2"/>
            <a:r>
              <a:rPr lang="fr-CA" dirty="0"/>
              <a:t>Donc la question principale est la détermination des faits</a:t>
            </a:r>
          </a:p>
          <a:p>
            <a:r>
              <a:rPr lang="fr-CA" dirty="0"/>
              <a:t>Se conformer aux décisions précédentes </a:t>
            </a:r>
          </a:p>
          <a:p>
            <a:pPr lvl="1"/>
            <a:r>
              <a:rPr lang="fr-CA" dirty="0"/>
              <a:t>(Latin: « </a:t>
            </a:r>
            <a:r>
              <a:rPr lang="fr-CA" dirty="0" err="1"/>
              <a:t>stare</a:t>
            </a:r>
            <a:r>
              <a:rPr lang="fr-CA" dirty="0"/>
              <a:t> </a:t>
            </a:r>
            <a:r>
              <a:rPr lang="fr-CA" dirty="0" err="1"/>
              <a:t>decisis</a:t>
            </a:r>
            <a:r>
              <a:rPr lang="fr-CA" dirty="0"/>
              <a:t> »)</a:t>
            </a:r>
          </a:p>
          <a:p>
            <a:pPr lvl="1"/>
            <a:endParaRPr lang="fr-CA" dirty="0"/>
          </a:p>
          <a:p>
            <a:r>
              <a:rPr lang="fr-CA" dirty="0"/>
              <a:t>Point de réflexion: pourquoi les deux principes sont reliés</a:t>
            </a:r>
          </a:p>
          <a:p>
            <a:r>
              <a:rPr lang="fr-CA" dirty="0"/>
              <a:t>Et aussi: pourquoi les deux principes sont importants dans une société fonctionnelle, dans les affaires etc.</a:t>
            </a:r>
          </a:p>
        </p:txBody>
      </p:sp>
    </p:spTree>
    <p:extLst>
      <p:ext uri="{BB962C8B-B14F-4D97-AF65-F5344CB8AC3E}">
        <p14:creationId xmlns:p14="http://schemas.microsoft.com/office/powerpoint/2010/main" val="274541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19DD1-5AE8-4FD2-9616-0862578B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Droit civil et droit commun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556115-7411-4DF1-BAFF-F039D780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B0D9CC-12D2-4D42-A9F3-D1A5127FA4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Au Québec, le droit civil est réglé par le Code Civil</a:t>
            </a:r>
          </a:p>
          <a:p>
            <a:pPr lvl="1"/>
            <a:r>
              <a:rPr lang="fr-CA" dirty="0"/>
              <a:t>Un ensemble de règles précises divisé par articles</a:t>
            </a:r>
          </a:p>
          <a:p>
            <a:pPr lvl="1"/>
            <a:r>
              <a:rPr lang="fr-CA" dirty="0"/>
              <a:t>Dérivant de la tradition française</a:t>
            </a:r>
          </a:p>
          <a:p>
            <a:r>
              <a:rPr lang="fr-CA" dirty="0"/>
              <a:t>Dans le reste du Canada, le droit civil est réglé par le Droit Commun</a:t>
            </a:r>
          </a:p>
          <a:p>
            <a:pPr lvl="1"/>
            <a:r>
              <a:rPr lang="fr-CA" dirty="0"/>
              <a:t>Un ensemble de principes légaux établis par la jurisprudence (décisions précédentes des tribunaux)</a:t>
            </a:r>
          </a:p>
          <a:p>
            <a:pPr lvl="2"/>
            <a:r>
              <a:rPr lang="fr-CA" dirty="0"/>
              <a:t>Parfois très anciens et dérivant parfois du Royaume Uni</a:t>
            </a:r>
          </a:p>
          <a:p>
            <a:pPr lvl="1"/>
            <a:r>
              <a:rPr lang="fr-CA" dirty="0"/>
              <a:t>Il y a aussi des lois codifiées comme la loi des contrats en Ontario</a:t>
            </a:r>
          </a:p>
        </p:txBody>
      </p:sp>
    </p:spTree>
    <p:extLst>
      <p:ext uri="{BB962C8B-B14F-4D97-AF65-F5344CB8AC3E}">
        <p14:creationId xmlns:p14="http://schemas.microsoft.com/office/powerpoint/2010/main" val="175259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Le ‘droit commun’ dans le criminel?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code criminel légifère en détail toutes les infractions, et donc ne laisse pas de l’espace au droit commun</a:t>
            </a:r>
          </a:p>
          <a:p>
            <a:pPr lvl="1"/>
            <a:r>
              <a:rPr lang="fr-CA" dirty="0"/>
              <a:t>Sauf : l’outrage au tribunal, </a:t>
            </a:r>
            <a:r>
              <a:rPr lang="fr-CA" dirty="0" err="1"/>
              <a:t>contempt</a:t>
            </a:r>
            <a:r>
              <a:rPr lang="fr-CA" dirty="0"/>
              <a:t> of court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202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traités internationaux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Les traités internationaux (ou conventions internationales) engagent un pays vers les autres pays</a:t>
            </a:r>
          </a:p>
          <a:p>
            <a:r>
              <a:rPr lang="fr-CA" dirty="0"/>
              <a:t>Chaque pays doit les implémenter par des lois nationales</a:t>
            </a:r>
          </a:p>
          <a:p>
            <a:r>
              <a:rPr lang="fr-CA" dirty="0"/>
              <a:t>Les tribunaux peuvent faire référence aux traités pour l’interprétation des lois qui les implémentent</a:t>
            </a:r>
          </a:p>
          <a:p>
            <a:pPr lvl="1"/>
            <a:r>
              <a:rPr lang="en-CA" u="sng" dirty="0">
                <a:hlinkClick r:id="rId2"/>
              </a:rPr>
              <a:t>http://publications.gc.ca/Collection-R/LoPBdP/BP/prb0004-f.htm#C.%C2%A0%20Conclusiontxt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24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1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phases </a:t>
            </a:r>
            <a:r>
              <a:rPr lang="fr-CA" dirty="0"/>
              <a:t>des traités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495800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Négociation</a:t>
            </a:r>
          </a:p>
          <a:p>
            <a:r>
              <a:rPr lang="fr-CA" dirty="0"/>
              <a:t>Signature</a:t>
            </a:r>
          </a:p>
          <a:p>
            <a:pPr lvl="1"/>
            <a:r>
              <a:rPr lang="fr-CA" b="1" dirty="0"/>
              <a:t>Déclare l’intérêt </a:t>
            </a:r>
            <a:r>
              <a:rPr lang="fr-CA" dirty="0"/>
              <a:t>du pays à implémenter le traité</a:t>
            </a:r>
          </a:p>
          <a:p>
            <a:pPr lvl="1"/>
            <a:r>
              <a:rPr lang="fr-CA" dirty="0"/>
              <a:t>Normalement par un ministre ou un Chef d’état, avec journalistes etc…</a:t>
            </a:r>
          </a:p>
          <a:p>
            <a:r>
              <a:rPr lang="fr-CA" dirty="0"/>
              <a:t>Ratification</a:t>
            </a:r>
          </a:p>
          <a:p>
            <a:pPr lvl="1"/>
            <a:r>
              <a:rPr lang="fr-CA" dirty="0"/>
              <a:t>Un acte par lequel un pays </a:t>
            </a:r>
            <a:r>
              <a:rPr lang="fr-CA" b="1" dirty="0"/>
              <a:t>s’engage à mettre en œuvre</a:t>
            </a:r>
            <a:r>
              <a:rPr lang="fr-CA" dirty="0"/>
              <a:t> le traité</a:t>
            </a:r>
          </a:p>
          <a:p>
            <a:pPr lvl="1"/>
            <a:r>
              <a:rPr lang="fr-CA" dirty="0"/>
              <a:t>Peut prévoir des échéances pour l’implémentation du traité </a:t>
            </a:r>
          </a:p>
          <a:p>
            <a:pPr lvl="1"/>
            <a:r>
              <a:rPr lang="fr-CA" dirty="0"/>
              <a:t>Les pays concernés s’échangent des </a:t>
            </a:r>
            <a:r>
              <a:rPr lang="fr-CA" b="1" dirty="0"/>
              <a:t>actes de ratification</a:t>
            </a:r>
          </a:p>
          <a:p>
            <a:r>
              <a:rPr lang="fr-CA" dirty="0"/>
              <a:t>Implémentation</a:t>
            </a:r>
          </a:p>
          <a:p>
            <a:pPr lvl="1"/>
            <a:r>
              <a:rPr lang="fr-CA" dirty="0"/>
              <a:t>Approbation et implémentation dans le pays de tous les lois et règlements nécessaires</a:t>
            </a:r>
          </a:p>
          <a:p>
            <a:r>
              <a:rPr lang="fr-CA" dirty="0"/>
              <a:t>Il est possible pour un pays de signer un traité mais de ne jamais l’implémenter complètement</a:t>
            </a:r>
          </a:p>
        </p:txBody>
      </p:sp>
    </p:spTree>
    <p:extLst>
      <p:ext uri="{BB962C8B-B14F-4D97-AF65-F5344CB8AC3E}">
        <p14:creationId xmlns:p14="http://schemas.microsoft.com/office/powerpoint/2010/main" val="95208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en savoir plus 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http://www.cours-de-droit.net/les-sources-conventions-internationales-la-coutume-internationale-trai-a121603646</a:t>
            </a:r>
            <a:endParaRPr lang="fr-CA" dirty="0"/>
          </a:p>
          <a:p>
            <a:pPr lvl="1"/>
            <a:r>
              <a:rPr lang="fr-CA" dirty="0"/>
              <a:t>Voir Section C 1)</a:t>
            </a:r>
          </a:p>
          <a:p>
            <a:pPr lvl="1"/>
            <a:r>
              <a:rPr lang="fr-CA" dirty="0"/>
              <a:t>Source française</a:t>
            </a:r>
          </a:p>
        </p:txBody>
      </p:sp>
    </p:spTree>
    <p:extLst>
      <p:ext uri="{BB962C8B-B14F-4D97-AF65-F5344CB8AC3E}">
        <p14:creationId xmlns:p14="http://schemas.microsoft.com/office/powerpoint/2010/main" val="3687188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Différents niveaux de normes juridiques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Génériques (comme on peut trouver dans une Constitution):</a:t>
            </a:r>
          </a:p>
          <a:p>
            <a:pPr lvl="1"/>
            <a:r>
              <a:rPr lang="fr-CA" dirty="0"/>
              <a:t>« Chacun a droit à la vie … »</a:t>
            </a:r>
          </a:p>
          <a:p>
            <a:pPr lvl="2"/>
            <a:r>
              <a:rPr lang="fr-CA" dirty="0"/>
              <a:t>Charte canadienne des droits et libertés, Art. 7 </a:t>
            </a:r>
          </a:p>
          <a:p>
            <a:pPr lvl="3"/>
            <a:r>
              <a:rPr lang="fr-CA" dirty="0">
                <a:hlinkClick r:id="rId2"/>
              </a:rPr>
              <a:t>http://laws-lois.justice.gc.ca/fra/Const/page-15.html</a:t>
            </a:r>
            <a:endParaRPr lang="fr-CA" dirty="0"/>
          </a:p>
          <a:p>
            <a:pPr lvl="1"/>
            <a:r>
              <a:rPr lang="fr-CA" dirty="0"/>
              <a:t>« Tout être humain a droit à la vie »</a:t>
            </a:r>
          </a:p>
          <a:p>
            <a:pPr lvl="2"/>
            <a:r>
              <a:rPr lang="fr-CA" dirty="0"/>
              <a:t>Charte des droits et libertés de la personne du Québec, Art. 1</a:t>
            </a:r>
          </a:p>
          <a:p>
            <a:pPr lvl="3"/>
            <a:r>
              <a:rPr lang="fr-CA" dirty="0"/>
              <a:t>http://legisquebec.gouv.qc.ca/fr/showdoc/cs/C-12</a:t>
            </a:r>
          </a:p>
          <a:p>
            <a:r>
              <a:rPr lang="fr-CA" dirty="0"/>
              <a:t>Spécifiques</a:t>
            </a:r>
          </a:p>
          <a:p>
            <a:pPr lvl="1"/>
            <a:r>
              <a:rPr lang="fr-CA" dirty="0"/>
              <a:t>Les articles 222 et suivants du Code criminel s’occupent de l’homicide</a:t>
            </a:r>
          </a:p>
          <a:p>
            <a:pPr lvl="2"/>
            <a:r>
              <a:rPr lang="fr-CA" dirty="0"/>
              <a:t>http://laws-lois.justice.gc.ca/fra/lois/C-46/page-51.html#docCont</a:t>
            </a:r>
          </a:p>
          <a:p>
            <a:r>
              <a:rPr lang="fr-CA" dirty="0"/>
              <a:t>Plusieurs niveaux sont possibles entre deux extrêmes</a:t>
            </a:r>
          </a:p>
          <a:p>
            <a:r>
              <a:rPr lang="fr-CA" dirty="0"/>
              <a:t>Les différents niveaux doivent être cohérents, sinon il y a un problème légal</a:t>
            </a:r>
          </a:p>
          <a:p>
            <a:pPr lvl="1"/>
            <a:r>
              <a:rPr lang="fr-CA" dirty="0"/>
              <a:t>P.ex.: Loi inconstitutionnelle</a:t>
            </a:r>
          </a:p>
        </p:txBody>
      </p:sp>
    </p:spTree>
    <p:extLst>
      <p:ext uri="{BB962C8B-B14F-4D97-AF65-F5344CB8AC3E}">
        <p14:creationId xmlns:p14="http://schemas.microsoft.com/office/powerpoint/2010/main" val="66491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Exemple par interprétation des tribunaux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Art. 11 de la Charte canadienne des droits et libertés, ainsi que Art. 32.1 de la Charte des droits et libertés de la personne du Québec</a:t>
            </a:r>
          </a:p>
          <a:p>
            <a:pPr lvl="1"/>
            <a:r>
              <a:rPr lang="fr-CA" dirty="0"/>
              <a:t>« Tout inculpé a le droit  …d’être jugé dans un délai raisonnable»</a:t>
            </a:r>
          </a:p>
          <a:p>
            <a:pPr lvl="1"/>
            <a:r>
              <a:rPr lang="fr-CA" dirty="0"/>
              <a:t>La Court Suprême du Canada a décidé qu’un délai raisonnable est:</a:t>
            </a:r>
          </a:p>
          <a:p>
            <a:pPr lvl="2"/>
            <a:r>
              <a:rPr lang="fr-CA" dirty="0"/>
              <a:t>de 18 mois pour les affaires instruites devant une cour provinciale, et de 30 mois pour celles portées devant une cour supérieure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548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droit pénal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29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Cybernetique</a:t>
            </a:r>
            <a:r>
              <a:rPr lang="fr-CA" dirty="0"/>
              <a:t>, Cybercriminalité?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Du mot grec: </a:t>
            </a:r>
            <a:r>
              <a:rPr lang="el-GR" dirty="0"/>
              <a:t>κῠβερνήτης (</a:t>
            </a:r>
            <a:r>
              <a:rPr lang="fr-CA" i="1" dirty="0" err="1"/>
              <a:t>kubernêtês</a:t>
            </a:r>
            <a:r>
              <a:rPr lang="fr-CA" dirty="0"/>
              <a:t>) « pilote, gouverneur »</a:t>
            </a:r>
          </a:p>
          <a:p>
            <a:r>
              <a:rPr lang="fr-CA" dirty="0"/>
              <a:t>En 1947, Norbert Wiener proposa le mot « Cybernétique » pour une nouvelle science </a:t>
            </a:r>
            <a:r>
              <a:rPr lang="fr-CA" i="1" dirty="0"/>
              <a:t>mathématique</a:t>
            </a:r>
            <a:r>
              <a:rPr lang="fr-CA" dirty="0"/>
              <a:t> dédiée à l’étude du contrôle et de la communication dans les machines et dans les êtres vivants</a:t>
            </a:r>
          </a:p>
          <a:p>
            <a:r>
              <a:rPr lang="fr-CA" dirty="0"/>
              <a:t>Ce mot a depuis été utilisé dans la divulgation pour désigner différents aspects de la technologie de l’information</a:t>
            </a:r>
          </a:p>
          <a:p>
            <a:pPr lvl="1"/>
            <a:r>
              <a:rPr lang="fr-CA" dirty="0"/>
              <a:t>Des centaines de mots </a:t>
            </a:r>
            <a:r>
              <a:rPr lang="fr-CA" i="1" dirty="0"/>
              <a:t>cyber- </a:t>
            </a:r>
            <a:r>
              <a:rPr lang="fr-CA" dirty="0"/>
              <a:t>cités dans:</a:t>
            </a:r>
          </a:p>
          <a:p>
            <a:pPr lvl="1"/>
            <a:r>
              <a:rPr lang="fr-CA" dirty="0">
                <a:hlinkClick r:id="rId2"/>
              </a:rPr>
              <a:t>https://en.wiktionary.org/wiki/Category:French_words_prefixed_with_cyber-</a:t>
            </a:r>
          </a:p>
          <a:p>
            <a:pPr lvl="1"/>
            <a:r>
              <a:rPr lang="fr-CA" dirty="0">
                <a:hlinkClick r:id="rId2"/>
              </a:rPr>
              <a:t>https://en.wiktionary.org/wiki/Category:English_words_prefixed_with_cyber-</a:t>
            </a:r>
            <a:endParaRPr lang="fr-CA" dirty="0"/>
          </a:p>
          <a:p>
            <a:pPr lvl="1"/>
            <a:r>
              <a:rPr lang="fr-CA" dirty="0"/>
              <a:t>Souvent mal à propos …</a:t>
            </a:r>
          </a:p>
          <a:p>
            <a:r>
              <a:rPr lang="fr-CA" dirty="0"/>
              <a:t>J’utiliserai assez souvent le terme « criminalité informatique »</a:t>
            </a:r>
          </a:p>
          <a:p>
            <a:pPr marL="365760" lvl="1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Droit pénal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Comportements nuisibles à la société</a:t>
            </a:r>
          </a:p>
          <a:p>
            <a:r>
              <a:rPr lang="fr-CA" dirty="0"/>
              <a:t>Maintien de l’ordre public et la sécurité des personnes et des biens</a:t>
            </a:r>
          </a:p>
          <a:p>
            <a:r>
              <a:rPr lang="fr-CA" dirty="0"/>
              <a:t>Basé sur les valeurs et principes d’une certaine société</a:t>
            </a:r>
          </a:p>
          <a:p>
            <a:r>
              <a:rPr lang="fr-CA" dirty="0"/>
              <a:t>L’état se sent obligé à intervenir</a:t>
            </a:r>
          </a:p>
          <a:p>
            <a:r>
              <a:rPr lang="fr-CA" dirty="0"/>
              <a:t>Les valeurs des sociétés changent</a:t>
            </a:r>
          </a:p>
          <a:p>
            <a:pPr lvl="1"/>
            <a:r>
              <a:rPr lang="fr-CA" dirty="0"/>
              <a:t>Ex.: changement des lois pour des comportement comme l’utilisation des drogues, l’avortement, l’homosexualité …</a:t>
            </a:r>
          </a:p>
          <a:p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30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03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Buts de la peine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Empêcher au responsable de récidiver (p.ex. par détention)</a:t>
            </a:r>
          </a:p>
          <a:p>
            <a:r>
              <a:rPr lang="fr-CA" dirty="0"/>
              <a:t>Décourager le responsable et autres qui pourraient être tentés</a:t>
            </a:r>
          </a:p>
          <a:p>
            <a:r>
              <a:rPr lang="fr-CA" dirty="0"/>
              <a:t>Réhabiliter le responsable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31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69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d’infractions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Trois types d’infractions pénales, en ordre de gravité:</a:t>
            </a:r>
          </a:p>
          <a:p>
            <a:pPr lvl="1"/>
            <a:r>
              <a:rPr lang="fr-CA" dirty="0"/>
              <a:t>Contraventions  </a:t>
            </a:r>
            <a:r>
              <a:rPr lang="fr-CA" dirty="0">
                <a:sym typeface="Wingdings" panose="05000000000000000000" pitchFamily="2" charset="2"/>
              </a:rPr>
              <a:t> amendes</a:t>
            </a:r>
            <a:endParaRPr lang="fr-CA" dirty="0"/>
          </a:p>
          <a:p>
            <a:pPr lvl="1"/>
            <a:r>
              <a:rPr lang="fr-CA" dirty="0"/>
              <a:t>Délits (angl. </a:t>
            </a:r>
            <a:r>
              <a:rPr lang="fr-CA" dirty="0" err="1"/>
              <a:t>Misdemeanor</a:t>
            </a:r>
            <a:r>
              <a:rPr lang="fr-CA" dirty="0"/>
              <a:t>) </a:t>
            </a:r>
            <a:r>
              <a:rPr lang="fr-CA" dirty="0">
                <a:sym typeface="Wingdings" panose="05000000000000000000" pitchFamily="2" charset="2"/>
              </a:rPr>
              <a:t> emprisonnement</a:t>
            </a:r>
            <a:endParaRPr lang="fr-CA" dirty="0"/>
          </a:p>
          <a:p>
            <a:pPr lvl="1"/>
            <a:r>
              <a:rPr lang="fr-CA" dirty="0"/>
              <a:t>Crimes </a:t>
            </a:r>
            <a:r>
              <a:rPr lang="fr-CA" dirty="0">
                <a:sym typeface="Wingdings" panose="05000000000000000000" pitchFamily="2" charset="2"/>
              </a:rPr>
              <a:t> réclusion</a:t>
            </a:r>
            <a:endParaRPr lang="fr-CA" dirty="0"/>
          </a:p>
          <a:p>
            <a:r>
              <a:rPr lang="fr-CA" dirty="0"/>
              <a:t>On utilise des synonymes, souvent avec des distinctions peu claires:</a:t>
            </a:r>
          </a:p>
          <a:p>
            <a:pPr lvl="1"/>
            <a:r>
              <a:rPr lang="fr-CA" dirty="0"/>
              <a:t>Inconduite, offense …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32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0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éléments du comportement criminel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L’</a:t>
            </a:r>
            <a:r>
              <a:rPr lang="fr-CA" b="1" dirty="0"/>
              <a:t>acte</a:t>
            </a:r>
            <a:r>
              <a:rPr lang="fr-CA" dirty="0"/>
              <a:t> coupable</a:t>
            </a:r>
          </a:p>
          <a:p>
            <a:r>
              <a:rPr lang="fr-CA" dirty="0"/>
              <a:t>L’</a:t>
            </a:r>
            <a:r>
              <a:rPr lang="fr-CA" b="1" dirty="0"/>
              <a:t>intention</a:t>
            </a:r>
            <a:r>
              <a:rPr lang="fr-CA" dirty="0"/>
              <a:t> coupable ou intention criminelle est normalement requise (latin: </a:t>
            </a:r>
            <a:r>
              <a:rPr lang="fr-CA" i="1" dirty="0"/>
              <a:t>mens </a:t>
            </a:r>
            <a:r>
              <a:rPr lang="fr-CA" i="1" dirty="0" err="1"/>
              <a:t>rea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Dans quelques infractions reliées à la criminalité informatique, cette intention pourrait ne pas exister</a:t>
            </a:r>
          </a:p>
          <a:p>
            <a:pPr lvl="2"/>
            <a:r>
              <a:rPr lang="fr-CA" dirty="0"/>
              <a:t>P.ex. un amateur-pirate qui a seulement l’intention d’investiguer les failles d’un logiciel installé ailleurs</a:t>
            </a:r>
          </a:p>
          <a:p>
            <a:pPr lvl="3"/>
            <a:r>
              <a:rPr lang="fr-CA" dirty="0"/>
              <a:t>Il pourrait être acquitté pour manque d’intention coupable</a:t>
            </a:r>
          </a:p>
          <a:p>
            <a:pPr lvl="1"/>
            <a:r>
              <a:rPr lang="fr-CA" dirty="0"/>
              <a:t>Cependant, dans plusieurs cas la loi punit la négligence ou le simple fait d’avoir produit un certain résultat, sans intention</a:t>
            </a:r>
          </a:p>
          <a:p>
            <a:pPr lvl="2"/>
            <a:r>
              <a:rPr lang="fr-CA" dirty="0"/>
              <a:t>Ex: homicide involontaire</a:t>
            </a:r>
          </a:p>
          <a:p>
            <a:pPr lvl="2"/>
            <a:r>
              <a:rPr lang="fr-CA" dirty="0"/>
              <a:t>Ex.: simple possession de certains types de données, nous verrons</a:t>
            </a:r>
          </a:p>
        </p:txBody>
      </p:sp>
    </p:spTree>
    <p:extLst>
      <p:ext uri="{BB962C8B-B14F-4D97-AF65-F5344CB8AC3E}">
        <p14:creationId xmlns:p14="http://schemas.microsoft.com/office/powerpoint/2010/main" val="686055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92C7F-99A7-4D68-9CC1-CC7DD2C2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motif ou intérêt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E23847-B748-47C9-8D5C-6B9DCBB4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5A6F82-8020-4D0F-958F-80A7397E16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L’existence ou non d’un ‘motif’ ou ‘intérêt’ peut constituer une manière d’arriver à la conclusion que l’accusé avait ou non </a:t>
            </a:r>
            <a:r>
              <a:rPr lang="fr-CA" b="1" dirty="0"/>
              <a:t>intention criminelle</a:t>
            </a:r>
          </a:p>
          <a:p>
            <a:pPr lvl="1"/>
            <a:r>
              <a:rPr lang="fr-CA" dirty="0"/>
              <a:t>P.ex. supposons qu’une étudiant pénètre dans une base de données d’une autre université avec laquelle il n’a aucune relation</a:t>
            </a:r>
          </a:p>
          <a:p>
            <a:pPr lvl="2"/>
            <a:r>
              <a:rPr lang="fr-CA" dirty="0"/>
              <a:t>Donc sans possibilité de gains provenant de cette action</a:t>
            </a:r>
          </a:p>
          <a:p>
            <a:pPr lvl="1"/>
            <a:r>
              <a:rPr lang="fr-CA" dirty="0"/>
              <a:t>Il peut se défendre disant qu’il n’avait pas l’intention criminelle car il n’avait pas intérêt de faire cet acte</a:t>
            </a:r>
          </a:p>
          <a:p>
            <a:r>
              <a:rPr lang="fr-CA" dirty="0"/>
              <a:t>Les motifs sont aussi des indices importants dans les investigations</a:t>
            </a:r>
          </a:p>
          <a:p>
            <a:pPr lvl="1"/>
            <a:r>
              <a:rPr lang="fr-CA" dirty="0"/>
              <a:t>P.ex. dans une attaque contre une </a:t>
            </a:r>
            <a:r>
              <a:rPr lang="fr-CA" dirty="0" err="1"/>
              <a:t>cie</a:t>
            </a:r>
            <a:r>
              <a:rPr lang="fr-CA" dirty="0"/>
              <a:t>, les investigateurs peuvent se demander: </a:t>
            </a:r>
          </a:p>
          <a:p>
            <a:pPr lvl="2"/>
            <a:r>
              <a:rPr lang="fr-CA" dirty="0"/>
              <a:t>Qui aurait pu avoir intérêt pour cette attaque?</a:t>
            </a:r>
          </a:p>
          <a:p>
            <a:pPr lvl="3"/>
            <a:r>
              <a:rPr lang="fr-CA" dirty="0"/>
              <a:t>Y a-t-il des employés qui pourraient être mécontents?</a:t>
            </a:r>
          </a:p>
          <a:p>
            <a:pPr lvl="3"/>
            <a:r>
              <a:rPr lang="fr-CA" dirty="0"/>
              <a:t>Ou pourraient chercher un intérêt monétaire?</a:t>
            </a:r>
          </a:p>
        </p:txBody>
      </p:sp>
    </p:spTree>
    <p:extLst>
      <p:ext uri="{BB962C8B-B14F-4D97-AF65-F5344CB8AC3E}">
        <p14:creationId xmlns:p14="http://schemas.microsoft.com/office/powerpoint/2010/main" val="869470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35D7E-FD91-FF3E-4B6A-63FB69EF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Concours (= cumul) d’infractions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07511A-6969-3C4C-E2E2-9172EADA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61E041-3AD2-9E2D-24F0-EC19A97F9E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Il est normal qu’une seule action ou activité puisse occasionner plusieurs infractions</a:t>
            </a:r>
          </a:p>
          <a:p>
            <a:r>
              <a:rPr lang="fr-CA" dirty="0"/>
              <a:t>Dans la loi pénale, il y a beaucoup de définitions génériques et beaucoup de recouvrement entre les défs de différents crimes</a:t>
            </a:r>
          </a:p>
          <a:p>
            <a:r>
              <a:rPr lang="fr-CA" dirty="0"/>
              <a:t>La loi pénale a des règles pour le cumul d’infractions et peines</a:t>
            </a:r>
          </a:p>
          <a:p>
            <a:r>
              <a:rPr lang="fr-CA" dirty="0"/>
              <a:t>Exemples où une seule action constitue simultanément une infraction à plusieurs normes :</a:t>
            </a:r>
          </a:p>
          <a:p>
            <a:pPr lvl="1"/>
            <a:r>
              <a:rPr lang="fr-CA" dirty="0"/>
              <a:t>Braquage, utilisation d’arme à feu</a:t>
            </a:r>
          </a:p>
          <a:p>
            <a:pPr lvl="1"/>
            <a:r>
              <a:rPr lang="fr-CA" dirty="0"/>
              <a:t>Accès non autorisé à un ordi, vol de numéros de carte de crédit</a:t>
            </a:r>
          </a:p>
          <a:p>
            <a:r>
              <a:rPr lang="fr-CA" dirty="0"/>
              <a:t>Cas où les actions ne sont pas simultanées, mais en séquence</a:t>
            </a:r>
          </a:p>
          <a:p>
            <a:pPr lvl="1"/>
            <a:r>
              <a:rPr lang="fr-CA" dirty="0"/>
              <a:t>Obtention de numéros de carte de crédits suivi par une fraude</a:t>
            </a:r>
          </a:p>
          <a:p>
            <a:r>
              <a:rPr lang="fr-CA" dirty="0"/>
              <a:t>Terminologie: différents ‘chefs d’accusation’ pour une seule action criminelle</a:t>
            </a:r>
          </a:p>
          <a:p>
            <a:r>
              <a:rPr lang="fr-CA" dirty="0"/>
              <a:t>Évidemment l’accusé pourra être trouvé innocent de quelques uns, coupable d’autres</a:t>
            </a:r>
          </a:p>
          <a:p>
            <a:r>
              <a:rPr lang="fr-CA" dirty="0"/>
              <a:t>Il arrive qu’un criminel soit acquitté pour ses pires crimes, mais il soit condamné pour des crimes auxiliaires</a:t>
            </a:r>
          </a:p>
          <a:p>
            <a:pPr lvl="1"/>
            <a:endParaRPr lang="fr-CA" dirty="0"/>
          </a:p>
          <a:p>
            <a:pPr lvl="2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4793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CA407-90DD-ADB9-7B3C-BFCCA371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complicité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25DBFA-AEEE-A6ED-B3EA-0B119CAD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C93AE3-0B6A-0941-03ED-7566A4DCCE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Peut se produire pour n’importe quel crime</a:t>
            </a:r>
          </a:p>
          <a:p>
            <a:r>
              <a:rPr lang="fr-CA" sz="24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</a:t>
            </a:r>
            <a:r>
              <a:rPr lang="fr-CA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(1) Un complice après le fait d’une infraction est celui qui, </a:t>
            </a:r>
            <a:r>
              <a:rPr lang="fr-CA" sz="24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sachant</a:t>
            </a:r>
            <a:r>
              <a:rPr lang="fr-CA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qu’une personne a participé à l’infraction, </a:t>
            </a:r>
            <a:r>
              <a:rPr lang="fr-CA" sz="24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reçoit, l’aide ou assiste </a:t>
            </a:r>
            <a:r>
              <a:rPr lang="fr-CA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vue de lui permettre de s’échapper.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82337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D2465-72B5-472F-B35F-0714653A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tribunaux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BB3523-AFE3-4F14-9324-0070CEBA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BF22D8-C8DA-492B-AD89-54CB4A10FF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Le systèmes des tribunaux au Canada est compliqué</a:t>
            </a:r>
          </a:p>
          <a:p>
            <a:pPr lvl="1"/>
            <a:r>
              <a:rPr lang="fr-CA" dirty="0"/>
              <a:t>Il y a beaucoup de types de tribunaux</a:t>
            </a:r>
          </a:p>
          <a:p>
            <a:pPr lvl="2"/>
            <a:r>
              <a:rPr lang="fr-CA" dirty="0"/>
              <a:t>V. info sur ceci dans le www</a:t>
            </a:r>
          </a:p>
          <a:p>
            <a:r>
              <a:rPr lang="fr-CA" dirty="0"/>
              <a:t>Cependant il n’y a pas un système de tribunaux spécifique pour la loi pénale</a:t>
            </a:r>
          </a:p>
          <a:p>
            <a:r>
              <a:rPr lang="fr-CA" dirty="0"/>
              <a:t>Bien que le code criminel soit </a:t>
            </a:r>
            <a:r>
              <a:rPr lang="fr-CA" i="1" dirty="0"/>
              <a:t>fédéral</a:t>
            </a:r>
            <a:r>
              <a:rPr lang="fr-CA" dirty="0"/>
              <a:t>, la grande majorité des cas pénaux sont jugés par des tribunaux </a:t>
            </a:r>
            <a:r>
              <a:rPr lang="fr-CA" i="1" dirty="0"/>
              <a:t>provinciaux</a:t>
            </a:r>
          </a:p>
          <a:p>
            <a:r>
              <a:rPr lang="fr-CA" dirty="0"/>
              <a:t>Il existe aussi des tribunaux spécialisés pour certains types d’infractions, notamment:</a:t>
            </a:r>
          </a:p>
          <a:p>
            <a:pPr lvl="1"/>
            <a:r>
              <a:rPr lang="fr-CA" dirty="0"/>
              <a:t>Commissariat à la protection de la vie privée: </a:t>
            </a:r>
          </a:p>
          <a:p>
            <a:pPr lvl="2"/>
            <a:r>
              <a:rPr lang="fr-CA" dirty="0">
                <a:hlinkClick r:id="rId2"/>
              </a:rPr>
              <a:t>Canada: Commissariat à la protection de la vie privée</a:t>
            </a:r>
            <a:endParaRPr lang="fr-CA" dirty="0"/>
          </a:p>
          <a:p>
            <a:pPr lvl="2"/>
            <a:r>
              <a:rPr lang="fr-CA" dirty="0">
                <a:hlinkClick r:id="rId3"/>
              </a:rPr>
              <a:t>Québec: Commission d’accès à l’information</a:t>
            </a:r>
            <a:endParaRPr lang="fr-CA" dirty="0"/>
          </a:p>
          <a:p>
            <a:pPr lvl="1"/>
            <a:r>
              <a:rPr lang="fr-CA" dirty="0"/>
              <a:t>Conseil de la radiodiffusion et des télécommunications canadienne (CRTC)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0999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procès pénal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Réglé par le code criminel (pour les crimes punis par ce même code)</a:t>
            </a:r>
          </a:p>
          <a:p>
            <a:pPr lvl="1"/>
            <a:r>
              <a:rPr lang="fr-CA" dirty="0"/>
              <a:t>Partie XVIII et suivantes</a:t>
            </a:r>
          </a:p>
          <a:p>
            <a:pPr lvl="2"/>
            <a:r>
              <a:rPr lang="fr-CA" dirty="0"/>
              <a:t>https://laws-lois.justice.gc.ca/fra/lois/c-46/page-85.html#h-123826</a:t>
            </a:r>
          </a:p>
          <a:p>
            <a:r>
              <a:rPr lang="fr-CA" dirty="0"/>
              <a:t>L’accusé est confronté par un représentant de l’État</a:t>
            </a:r>
          </a:p>
          <a:p>
            <a:pPr lvl="1"/>
            <a:r>
              <a:rPr lang="fr-CA" dirty="0"/>
              <a:t>Procureur [de la Couronne], Parquet</a:t>
            </a:r>
          </a:p>
          <a:p>
            <a:pPr lvl="1"/>
            <a:r>
              <a:rPr lang="fr-CA" dirty="0"/>
              <a:t>C’	est pourquoi les sentences pénales sont libellées: Couronne ou Reine ou Roi contre Untel, King ou </a:t>
            </a:r>
            <a:r>
              <a:rPr lang="fr-CA" dirty="0" err="1"/>
              <a:t>Queen</a:t>
            </a:r>
            <a:r>
              <a:rPr lang="fr-CA" dirty="0"/>
              <a:t> </a:t>
            </a:r>
            <a:r>
              <a:rPr lang="fr-CA" dirty="0" err="1"/>
              <a:t>against</a:t>
            </a:r>
            <a:r>
              <a:rPr lang="fr-CA" dirty="0"/>
              <a:t> Smith etc.</a:t>
            </a:r>
          </a:p>
          <a:p>
            <a:pPr lvl="2"/>
            <a:r>
              <a:rPr lang="fr-CA" dirty="0"/>
              <a:t>voulant dire: l’État contre Untel</a:t>
            </a:r>
          </a:p>
          <a:p>
            <a:pPr lvl="2"/>
            <a:r>
              <a:rPr lang="fr-CA" dirty="0"/>
              <a:t>abrégé souvent: R. c. Untel, Q. vs. Smith etc.</a:t>
            </a:r>
          </a:p>
          <a:p>
            <a:pPr lvl="1"/>
            <a:r>
              <a:rPr lang="fr-CA" dirty="0"/>
              <a:t>La victime peut intervenir pour présenter son point de vue</a:t>
            </a:r>
          </a:p>
          <a:p>
            <a:pPr lvl="1"/>
            <a:r>
              <a:rPr lang="fr-CA" dirty="0"/>
              <a:t>Elle peut faire valoir un droit à un dédommagement</a:t>
            </a:r>
          </a:p>
          <a:p>
            <a:pPr lvl="1"/>
            <a:r>
              <a:rPr lang="fr-CA" dirty="0"/>
              <a:t>La preuve doit être ‘hors de tout doute raisonnable’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38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0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6BECA-E55B-4382-D044-2D194A6A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Le code de procédure pénale du Québec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4C5EFD-1C10-C980-0E01-BAA3CBD9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A84EED-4B30-E48F-5D5F-BF691E67A6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https://www.legisquebec.gouv.qc.ca/fr/document/lc/C-25.1</a:t>
            </a:r>
            <a:endParaRPr lang="fr-CA" dirty="0"/>
          </a:p>
          <a:p>
            <a:r>
              <a:rPr lang="fr-CA" dirty="0"/>
              <a:t>Ce code contient des normes sur les arrestations et les investigations, nous en reparlerons</a:t>
            </a:r>
          </a:p>
          <a:p>
            <a:r>
              <a:rPr lang="fr-CA" dirty="0"/>
              <a:t>Applicable aux infractions provinciales</a:t>
            </a:r>
          </a:p>
        </p:txBody>
      </p:sp>
    </p:spTree>
    <p:extLst>
      <p:ext uri="{BB962C8B-B14F-4D97-AF65-F5344CB8AC3E}">
        <p14:creationId xmlns:p14="http://schemas.microsoft.com/office/powerpoint/2010/main" val="333993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Norbert Wiener </a:t>
            </a:r>
            <a:r>
              <a:rPr lang="fr-CA" sz="2800" dirty="0"/>
              <a:t>et ses équations cybernétiques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2050" name="Picture 2" descr="http://www.syti.net/Images/Wien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7" y="1600200"/>
            <a:ext cx="60864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66B2A2-4435-4799-A243-56F1FF0AC934}"/>
              </a:ext>
            </a:extLst>
          </p:cNvPr>
          <p:cNvSpPr txBox="1"/>
          <p:nvPr/>
        </p:nvSpPr>
        <p:spPr>
          <a:xfrm>
            <a:off x="3995936" y="6260068"/>
            <a:ext cx="25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Pas le sujet de ce cours …</a:t>
            </a:r>
          </a:p>
        </p:txBody>
      </p:sp>
    </p:spTree>
    <p:extLst>
      <p:ext uri="{BB962C8B-B14F-4D97-AF65-F5344CB8AC3E}">
        <p14:creationId xmlns:p14="http://schemas.microsoft.com/office/powerpoint/2010/main" val="3136143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Action civile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La victime d’un crime peut exiger des </a:t>
            </a:r>
            <a:r>
              <a:rPr lang="fr-CA" b="1" dirty="0"/>
              <a:t>réparations</a:t>
            </a:r>
            <a:r>
              <a:rPr lang="fr-CA" dirty="0"/>
              <a:t> par un procès civil</a:t>
            </a:r>
          </a:p>
          <a:p>
            <a:pPr lvl="1"/>
            <a:r>
              <a:rPr lang="fr-CA" dirty="0"/>
              <a:t>Au delà du dédommagement qu’il aurait pu obtenir dans le procès pénal</a:t>
            </a:r>
          </a:p>
          <a:p>
            <a:r>
              <a:rPr lang="fr-CA" dirty="0"/>
              <a:t>Le résultat pourrait être différent!</a:t>
            </a:r>
          </a:p>
          <a:p>
            <a:pPr lvl="1"/>
            <a:r>
              <a:rPr lang="fr-CA" dirty="0"/>
              <a:t>Car le droit civil exige seulement ‘preuve prépondérante’</a:t>
            </a:r>
          </a:p>
          <a:p>
            <a:pPr lvl="2"/>
            <a:r>
              <a:rPr lang="fr-CA" dirty="0"/>
              <a:t>Pour gagner, une partie doit convaincre le juge que sa version des faits est </a:t>
            </a:r>
            <a:r>
              <a:rPr lang="fr-CA" i="1" dirty="0"/>
              <a:t>plus probable </a:t>
            </a:r>
            <a:r>
              <a:rPr lang="fr-CA" dirty="0"/>
              <a:t>que celle de la partie adverse</a:t>
            </a:r>
          </a:p>
          <a:p>
            <a:pPr lvl="3"/>
            <a:r>
              <a:rPr lang="fr-CA" dirty="0"/>
              <a:t>On dit parfois: plus de 50% de chances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40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64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4B92F-4B38-49D4-8622-968D7587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Niveaux de preuve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8D4292-01A1-4EEE-9C66-92A796B8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41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27EC699-56EC-4CCB-B11A-E9BBBF5DD320}"/>
              </a:ext>
            </a:extLst>
          </p:cNvPr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latinLnBrk="0">
              <a:defRPr lang="fr-FR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D93096-5B34-4342-9326-69289CEAE4C2}" type="slidenum">
              <a:rPr lang="fr-CA" smtClean="0"/>
              <a:pPr/>
              <a:t>41</a:t>
            </a:fld>
            <a:endParaRPr lang="fr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8F191D-F145-4887-BEF3-44BC3858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179832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40296D-AC4A-4573-BBF0-DDC6084B7FBE}"/>
              </a:ext>
            </a:extLst>
          </p:cNvPr>
          <p:cNvSpPr txBox="1"/>
          <p:nvPr/>
        </p:nvSpPr>
        <p:spPr>
          <a:xfrm>
            <a:off x="4689348" y="55892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https://educaloi.qc.ca/wp</a:t>
            </a:r>
            <a:r>
              <a:rPr lang="fr-CA" dirty="0">
                <a:highlight>
                  <a:srgbClr val="FFFF00"/>
                </a:highlight>
              </a:rPr>
              <a:t>-</a:t>
            </a:r>
            <a:r>
              <a:rPr lang="fr-CA" dirty="0"/>
              <a:t>content/uploads/infographie_actu_doute_raisonnable.png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9E31CC-1D2E-4D1E-8EA1-6FE6A68B1D3C}"/>
              </a:ext>
            </a:extLst>
          </p:cNvPr>
          <p:cNvSpPr txBox="1"/>
          <p:nvPr/>
        </p:nvSpPr>
        <p:spPr>
          <a:xfrm>
            <a:off x="4520593" y="2924944"/>
            <a:ext cx="2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Culpabilité Pénale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34E1E8A-C620-4E2C-9C03-F9910E8A78FE}"/>
              </a:ext>
            </a:extLst>
          </p:cNvPr>
          <p:cNvSpPr/>
          <p:nvPr/>
        </p:nvSpPr>
        <p:spPr>
          <a:xfrm>
            <a:off x="3995936" y="3015535"/>
            <a:ext cx="483455" cy="278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CC2E93-2D04-4E41-A384-BD2F683D96E1}"/>
              </a:ext>
            </a:extLst>
          </p:cNvPr>
          <p:cNvSpPr txBox="1"/>
          <p:nvPr/>
        </p:nvSpPr>
        <p:spPr>
          <a:xfrm>
            <a:off x="4591619" y="4210027"/>
            <a:ext cx="2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Culpabilité Civile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DD9B8FE-44E2-4B20-B9B1-4676B3F43BF2}"/>
              </a:ext>
            </a:extLst>
          </p:cNvPr>
          <p:cNvSpPr/>
          <p:nvPr/>
        </p:nvSpPr>
        <p:spPr>
          <a:xfrm>
            <a:off x="4077981" y="4255323"/>
            <a:ext cx="483455" cy="278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6153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9F7AE-1CB8-4656-9830-5F2F492F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9CD9A9-089E-4E3A-9D24-FD6E8240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65B6B0-9F22-4C39-87D8-42B551C296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Réfléchir sur les raisons et les conséquences de la différence entre preuve civile et preuve pénale </a:t>
            </a:r>
          </a:p>
        </p:txBody>
      </p:sp>
    </p:spTree>
    <p:extLst>
      <p:ext uri="{BB962C8B-B14F-4D97-AF65-F5344CB8AC3E}">
        <p14:creationId xmlns:p14="http://schemas.microsoft.com/office/powerpoint/2010/main" val="113345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Pouvoirs législatifs des provinces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La loi criminelle du Canada est fédérale, </a:t>
            </a:r>
          </a:p>
          <a:p>
            <a:r>
              <a:rPr lang="fr-CA" dirty="0"/>
              <a:t>Mais selon la loi constitutionnelle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fr-CA" dirty="0"/>
              <a:t> 1867 (art. 92):</a:t>
            </a:r>
          </a:p>
          <a:p>
            <a:pPr lvl="1"/>
            <a:r>
              <a:rPr lang="fr-CA" dirty="0"/>
              <a:t>https://laws-lois.justice.gc.ca/fra/const/page-4.html#h-19</a:t>
            </a:r>
          </a:p>
          <a:p>
            <a:r>
              <a:rPr lang="fr-CA" dirty="0"/>
              <a:t>Les provinces ont le droit de créer leurs propres lois à conséquences pénales (jusqu’à l’emprisonnement) pour certaines domaines sous leur juridiction, p.ex.:</a:t>
            </a:r>
          </a:p>
          <a:p>
            <a:pPr lvl="1"/>
            <a:r>
              <a:rPr lang="fr-CA" dirty="0"/>
              <a:t>Les impôts provinciaux</a:t>
            </a:r>
          </a:p>
          <a:p>
            <a:pPr lvl="1"/>
            <a:r>
              <a:rPr lang="fr-CA" dirty="0"/>
              <a:t>Hôpitaux et santé</a:t>
            </a:r>
          </a:p>
          <a:p>
            <a:pPr lvl="1"/>
            <a:r>
              <a:rPr lang="fr-CA" dirty="0"/>
              <a:t>La sécurité routière</a:t>
            </a:r>
          </a:p>
          <a:p>
            <a:pPr lvl="1"/>
            <a:r>
              <a:rPr lang="fr-CA" dirty="0"/>
              <a:t>La protection de la langue</a:t>
            </a:r>
          </a:p>
          <a:p>
            <a:pPr lvl="1"/>
            <a:r>
              <a:rPr lang="fr-CA" dirty="0"/>
              <a:t>Alcooliques etc.</a:t>
            </a:r>
          </a:p>
          <a:p>
            <a:pPr lvl="1"/>
            <a:r>
              <a:rPr lang="fr-CA" dirty="0"/>
              <a:t>…</a:t>
            </a:r>
          </a:p>
          <a:p>
            <a:r>
              <a:rPr lang="fr-CA" dirty="0"/>
              <a:t>La liste donnée dans la loi de 1867 a été modifiée dans le temps</a:t>
            </a:r>
          </a:p>
          <a:p>
            <a:r>
              <a:rPr lang="fr-CA" dirty="0"/>
              <a:t>Les provinces peuvent déléguer les municipalités, p.ex. pour les infractions routières</a:t>
            </a:r>
          </a:p>
          <a:p>
            <a:r>
              <a:rPr lang="fr-CA" dirty="0"/>
              <a:t>Ceci donne lieu à infractions dites ‘quasi-criminelles’ ou ‘règlementaires’</a:t>
            </a:r>
          </a:p>
          <a:p>
            <a:pPr lvl="1"/>
            <a:r>
              <a:rPr lang="fr-CA" dirty="0"/>
              <a:t>Parfois avec leurs propres tribunaux</a:t>
            </a:r>
          </a:p>
          <a:p>
            <a:pPr marL="0" indent="0">
              <a:buNone/>
            </a:pPr>
            <a:endParaRPr lang="fr-CA" sz="2200" dirty="0"/>
          </a:p>
          <a:p>
            <a:endParaRPr lang="fr-CA" sz="2200" dirty="0"/>
          </a:p>
          <a:p>
            <a:pPr marL="365760" lvl="1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43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44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Détails 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hlinkClick r:id="rId2"/>
              </a:rPr>
              <a:t>https://www.thecanadianencyclopedia.ca/fr/article/droit-criminel</a:t>
            </a:r>
            <a:endParaRPr lang="fr-CA" dirty="0"/>
          </a:p>
          <a:p>
            <a:r>
              <a:rPr lang="fr-CA" dirty="0"/>
              <a:t>« Les provinces peuvent adopter des lois sur des sujets à l'égard desquels elles jouissent du pouvoir constitutionnel et appliquer ces lois (en vertu de l'article 92 de la </a:t>
            </a:r>
            <a:r>
              <a:rPr lang="fr-CA" i="1" dirty="0"/>
              <a:t>Loi constitutionnelle de 1867</a:t>
            </a:r>
            <a:r>
              <a:rPr lang="fr-CA" dirty="0"/>
              <a:t>) par l'infliction « de punitions par voie d'amende, pénalité, ou emprisonnement ». Il est donc possible pour la province de prévoir des « </a:t>
            </a:r>
            <a:r>
              <a:rPr lang="fr-CA" b="1" dirty="0"/>
              <a:t>infractions aux lois provinciales </a:t>
            </a:r>
            <a:r>
              <a:rPr lang="fr-CA" dirty="0"/>
              <a:t>». Toutefois, </a:t>
            </a:r>
            <a:r>
              <a:rPr lang="fr-CA" b="1" dirty="0"/>
              <a:t>en cas d'incompatibilité entre ces lois provinciales et une loi fédérale en matière criminelle, c'est la loi fédérale qui l'emporte généralement</a:t>
            </a:r>
            <a:r>
              <a:rPr lang="fr-CA" dirty="0"/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131866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76EC5-BB79-2BD4-DA10-A9FF8B2F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Droit pénal &gt; droit criminel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BFA438-C3BF-061C-ADAD-C80E504E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085C0F-33C0-7252-B5F1-1E5E070AA2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sz="2700" dirty="0"/>
              <a:t>Au Canada, il est souvent considéré que </a:t>
            </a:r>
          </a:p>
          <a:p>
            <a:pPr lvl="1"/>
            <a:r>
              <a:rPr lang="fr-CA" sz="2400" dirty="0"/>
              <a:t>Le droit pénal inclut toutes les normes qui prévoient des peines provinciales, fédérales, etc.</a:t>
            </a:r>
          </a:p>
          <a:p>
            <a:pPr lvl="1"/>
            <a:r>
              <a:rPr lang="fr-CA" sz="2400" dirty="0"/>
              <a:t>Tandis que le droit criminel est celui du code </a:t>
            </a:r>
            <a:r>
              <a:rPr lang="fr-CA" sz="2400"/>
              <a:t>criminel fédéral</a:t>
            </a:r>
            <a:endParaRPr lang="fr-CA" sz="2400" dirty="0"/>
          </a:p>
          <a:p>
            <a:r>
              <a:rPr lang="fr-CA" sz="2700" dirty="0"/>
              <a:t>D’autres ne donnent pas d’importance à cette distinction</a:t>
            </a:r>
          </a:p>
        </p:txBody>
      </p:sp>
    </p:spTree>
    <p:extLst>
      <p:ext uri="{BB962C8B-B14F-4D97-AF65-F5344CB8AC3E}">
        <p14:creationId xmlns:p14="http://schemas.microsoft.com/office/powerpoint/2010/main" val="1871748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Quelques lois canadiennes sur la cybercriminalité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Les lois du code criminel peuvent avoir des applications dans la cybercriminalité</a:t>
            </a:r>
          </a:p>
          <a:p>
            <a:pPr lvl="1"/>
            <a:r>
              <a:rPr lang="fr-CA" dirty="0"/>
              <a:t>Quelques unes mentionnent spécifiquement l’équipement informatique</a:t>
            </a:r>
          </a:p>
          <a:p>
            <a:r>
              <a:rPr lang="fr-CA" dirty="0"/>
              <a:t>Loi canadienne anti-pourriel (2014) </a:t>
            </a:r>
            <a:r>
              <a:rPr lang="fr-CA" dirty="0">
                <a:hlinkClick r:id="rId2"/>
              </a:rPr>
              <a:t>http://www.fightspam.gc.ca/eic/site/030.nsf/fra/accueil</a:t>
            </a:r>
            <a:endParaRPr lang="fr-CA" dirty="0"/>
          </a:p>
          <a:p>
            <a:r>
              <a:rPr lang="fr-CA" dirty="0"/>
              <a:t>Loi sur la protection des Canadiens contre la cybercriminalité (2014) </a:t>
            </a:r>
            <a:r>
              <a:rPr lang="fr-CA" dirty="0">
                <a:hlinkClick r:id="rId3"/>
              </a:rPr>
              <a:t>http://laws-lois.justice.gc.ca/fra/LoisAnnuelles/2014_31/</a:t>
            </a:r>
            <a:endParaRPr lang="fr-CA" dirty="0"/>
          </a:p>
          <a:p>
            <a:r>
              <a:rPr lang="fr-CA" dirty="0"/>
              <a:t>Discutées plus tard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6284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Une convention internationale importante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Convention sur la cybercriminalité de Budapest, ratifiée par le Canada </a:t>
            </a:r>
            <a:r>
              <a:rPr lang="fr-CA" dirty="0">
                <a:hlinkClick r:id="rId2"/>
              </a:rPr>
              <a:t>http://www.coe.int/fr/web/cybercrime/the-budapest-convention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2656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Problèmes de juridiction ou compétence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Déterminer le pays et tribunal responsable pour la poursuite d’une infraction</a:t>
            </a:r>
          </a:p>
          <a:p>
            <a:r>
              <a:rPr lang="fr-CA" dirty="0"/>
              <a:t>Le problème de la juridiction est important pour la criminalité informatique, car la personne responsable pourrait facilement se trouver « qui sait où »</a:t>
            </a:r>
          </a:p>
          <a:p>
            <a:r>
              <a:rPr lang="fr-CA"/>
              <a:t>La </a:t>
            </a:r>
            <a:r>
              <a:rPr lang="fr-CA" dirty="0"/>
              <a:t>convention de Budapest traite la ‘compétence’ dans la Section 3</a:t>
            </a:r>
          </a:p>
        </p:txBody>
      </p:sp>
    </p:spTree>
    <p:extLst>
      <p:ext uri="{BB962C8B-B14F-4D97-AF65-F5344CB8AC3E}">
        <p14:creationId xmlns:p14="http://schemas.microsoft.com/office/powerpoint/2010/main" val="1676231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C95F2-BD12-42FE-9448-CD9361E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Tribunaux administratifs </a:t>
            </a:r>
            <a:r>
              <a:rPr lang="fr-CA"/>
              <a:t>et </a:t>
            </a:r>
            <a:br>
              <a:rPr lang="fr-CA"/>
            </a:br>
            <a:r>
              <a:rPr lang="fr-CA"/>
              <a:t>sanctions </a:t>
            </a:r>
            <a:r>
              <a:rPr lang="fr-CA" dirty="0"/>
              <a:t>administratives pécuniaires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01A62F-909F-4DF9-BE48-3CC78BB9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258E6F-FDA8-451D-9191-83B6192874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Certaines lois prévoient des pénalités imposées par des tribunaux administratifs (non-judiciaires)</a:t>
            </a:r>
          </a:p>
          <a:p>
            <a:pPr lvl="1"/>
            <a:r>
              <a:rPr lang="fr-CA" dirty="0"/>
              <a:t>Sanctions Administratives Pécuniaires (SAP)</a:t>
            </a:r>
          </a:p>
          <a:p>
            <a:pPr lvl="2"/>
            <a:r>
              <a:rPr lang="fr-CA" dirty="0"/>
              <a:t>Non-criminelles</a:t>
            </a:r>
          </a:p>
          <a:p>
            <a:r>
              <a:rPr lang="fr-CA" dirty="0"/>
              <a:t>Exemples que nous rencontrerons</a:t>
            </a:r>
          </a:p>
          <a:p>
            <a:pPr lvl="1"/>
            <a:r>
              <a:rPr lang="fr-CA" dirty="0"/>
              <a:t>Commissariat de la vie privée du Canada et du Québec</a:t>
            </a:r>
          </a:p>
          <a:p>
            <a:pPr lvl="1"/>
            <a:r>
              <a:rPr lang="fr-CA" dirty="0"/>
              <a:t>Conseil de la radiodiffusion et des télécommunications canadienne: pour la loi </a:t>
            </a:r>
            <a:r>
              <a:rPr lang="fr-CA" dirty="0" err="1"/>
              <a:t>anti-pourriel</a:t>
            </a:r>
            <a:endParaRPr lang="fr-CA" dirty="0"/>
          </a:p>
          <a:p>
            <a:r>
              <a:rPr lang="fr-CA" dirty="0"/>
              <a:t>Contre leurs décisions on peut faire appel aux tribunaux judiciaires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727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54FAB-7980-4DCC-98AA-10CFD206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Cadre légal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C89F487-3E65-44E0-AA3B-188BF9B6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1EE30-C19C-30E5-0AF5-4407C37A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Schéma de l’appareil judiciaire du Canada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D5317-70D7-25E8-C442-BECF33AB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50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A769F97-649D-C9E3-2535-5C8B4F4BB5D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16101" y="1600200"/>
            <a:ext cx="6146747" cy="4495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F9D5AA-2A76-E2EF-9E77-4B05DC31A478}"/>
              </a:ext>
            </a:extLst>
          </p:cNvPr>
          <p:cNvSpPr txBox="1"/>
          <p:nvPr/>
        </p:nvSpPr>
        <p:spPr>
          <a:xfrm>
            <a:off x="2483768" y="6211669"/>
            <a:ext cx="628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https://www.justice.gc.ca/fra/sjc-csj/ajc-ccs/02.html</a:t>
            </a:r>
          </a:p>
        </p:txBody>
      </p:sp>
    </p:spTree>
    <p:extLst>
      <p:ext uri="{BB962C8B-B14F-4D97-AF65-F5344CB8AC3E}">
        <p14:creationId xmlns:p14="http://schemas.microsoft.com/office/powerpoint/2010/main" val="1278485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méthodes d’investigation</a:t>
            </a:r>
            <a:br>
              <a:rPr lang="fr-CA" dirty="0"/>
            </a:br>
            <a:r>
              <a:rPr lang="fr-CA" sz="2700" dirty="0"/>
              <a:t>(digital </a:t>
            </a:r>
            <a:r>
              <a:rPr lang="fr-CA" sz="2700" dirty="0" err="1"/>
              <a:t>forensics</a:t>
            </a:r>
            <a:r>
              <a:rPr lang="fr-CA" sz="2700" dirty="0"/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51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18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Au delà de la cybercriminalité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Les méthodes d’investigation informatique ont une portée qui va bien au delà de la cybercriminalité</a:t>
            </a:r>
          </a:p>
          <a:p>
            <a:r>
              <a:rPr lang="fr-CA" dirty="0"/>
              <a:t>Car un criminel qui n’utilise pas l’informatique pour exécuter ses crimes peut encoure l’utiliser pour des documents et vidéos reliés</a:t>
            </a:r>
          </a:p>
          <a:p>
            <a:r>
              <a:rPr lang="fr-CA" dirty="0"/>
              <a:t>Donc l’investigation de ses appareil est une partie de l’investigation de son crime</a:t>
            </a:r>
          </a:p>
        </p:txBody>
      </p:sp>
    </p:spTree>
    <p:extLst>
      <p:ext uri="{BB962C8B-B14F-4D97-AF65-F5344CB8AC3E}">
        <p14:creationId xmlns:p14="http://schemas.microsoft.com/office/powerpoint/2010/main" val="1936882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Le problème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Les méthodes d’investigation d’infractions informatiques doivent résoudre plusieurs contraintes</a:t>
            </a:r>
          </a:p>
          <a:p>
            <a:pPr lvl="1"/>
            <a:r>
              <a:rPr lang="fr-CA" dirty="0"/>
              <a:t>Conformité aux principes légaux concernant, entre autres </a:t>
            </a:r>
          </a:p>
          <a:p>
            <a:pPr lvl="2"/>
            <a:r>
              <a:rPr lang="fr-CA" dirty="0"/>
              <a:t>La protection de la vie privée </a:t>
            </a:r>
          </a:p>
          <a:p>
            <a:pPr lvl="2"/>
            <a:r>
              <a:rPr lang="fr-CA" dirty="0"/>
              <a:t>Authenticité, admissibilité légale, obtention légale</a:t>
            </a:r>
          </a:p>
          <a:p>
            <a:pPr lvl="2"/>
            <a:r>
              <a:rPr lang="fr-CA" dirty="0"/>
              <a:t>On ne peut pas combattre la criminalité avec des </a:t>
            </a:r>
            <a:r>
              <a:rPr lang="fr-CA"/>
              <a:t>méthodes illégales</a:t>
            </a:r>
            <a:endParaRPr lang="fr-CA" dirty="0"/>
          </a:p>
          <a:p>
            <a:pPr lvl="1"/>
            <a:r>
              <a:rPr lang="fr-CA" dirty="0"/>
              <a:t>Considérer le caractéristiques du milieu informatique, entre autres</a:t>
            </a:r>
          </a:p>
          <a:p>
            <a:pPr lvl="2"/>
            <a:r>
              <a:rPr lang="fr-CA" dirty="0"/>
              <a:t>Volatilité des données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4226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Sources d’information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convention de Budapest contient des prescriptions à ce sujet </a:t>
            </a:r>
          </a:p>
          <a:p>
            <a:r>
              <a:rPr lang="fr-CA" dirty="0"/>
              <a:t>À voir plus tard</a:t>
            </a:r>
          </a:p>
        </p:txBody>
      </p:sp>
    </p:spTree>
    <p:extLst>
      <p:ext uri="{BB962C8B-B14F-4D97-AF65-F5344CB8AC3E}">
        <p14:creationId xmlns:p14="http://schemas.microsoft.com/office/powerpoint/2010/main" val="2423888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C5D18-87AD-4233-B408-25B9CBBC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de révision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B19114-77F5-4CD3-B48E-A8777384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AC53BF-300E-43BF-824F-D82E65F086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Réfléchir sur la relation entre intention criminelle et motif d’un crime, faites-vous des exemples par rapport à quelques infractions informatiques</a:t>
            </a:r>
          </a:p>
        </p:txBody>
      </p:sp>
    </p:spTree>
    <p:extLst>
      <p:ext uri="{BB962C8B-B14F-4D97-AF65-F5344CB8AC3E}">
        <p14:creationId xmlns:p14="http://schemas.microsoft.com/office/powerpoint/2010/main" val="2998439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de révision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Quelle est la différence fondamentale entre la loi civile et la loi pénale?</a:t>
            </a:r>
          </a:p>
          <a:p>
            <a:pPr lvl="1"/>
            <a:r>
              <a:rPr lang="fr-CA" dirty="0"/>
              <a:t>Pourquoi un pays pourrait punir une action et un autre pays pourrait considérer seulement des dédommagements civils pour cette même action?</a:t>
            </a:r>
          </a:p>
          <a:p>
            <a:pPr lvl="0"/>
            <a:r>
              <a:rPr lang="fr-CA" dirty="0"/>
              <a:t>Plusieurs infractions criminelles, comme la fraude, peuvent aussi être objet d’un procès civil.  </a:t>
            </a:r>
          </a:p>
          <a:p>
            <a:pPr lvl="1"/>
            <a:r>
              <a:rPr lang="fr-CA" dirty="0"/>
              <a:t>Quels peuvent être les résultats principaux d’un procès civil? </a:t>
            </a:r>
          </a:p>
          <a:p>
            <a:pPr lvl="1"/>
            <a:r>
              <a:rPr lang="fr-CA" dirty="0"/>
              <a:t>Quels peuvent être les résultats principaux d’un procès pénal?</a:t>
            </a:r>
          </a:p>
          <a:p>
            <a:pPr marL="0" indent="0">
              <a:buNone/>
            </a:pPr>
            <a:r>
              <a:rPr lang="fr-CA" dirty="0"/>
              <a:t>	 </a:t>
            </a:r>
          </a:p>
          <a:p>
            <a:pPr lvl="1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3856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6B7F7-59F8-F328-376A-6C61D8D7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de révision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0AE03-0D2B-E45C-102A-95D4FA75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D5CD96-8E79-C791-A1A2-6446DD8799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Un traité international signé a-t-il effet immédiat pour les citoyens d’un pays signataire?</a:t>
            </a:r>
          </a:p>
        </p:txBody>
      </p:sp>
    </p:spTree>
    <p:extLst>
      <p:ext uri="{BB962C8B-B14F-4D97-AF65-F5344CB8AC3E}">
        <p14:creationId xmlns:p14="http://schemas.microsoft.com/office/powerpoint/2010/main" val="141994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Cadre légal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b="1" i="1" dirty="0"/>
              <a:t>Aucun crime</a:t>
            </a:r>
            <a:r>
              <a:rPr lang="fr-CA" b="1" dirty="0"/>
              <a:t>, aucune peine, sans loi (pénale!) préalable</a:t>
            </a:r>
          </a:p>
          <a:p>
            <a:pPr lvl="1"/>
            <a:r>
              <a:rPr lang="fr-CA" dirty="0"/>
              <a:t>Québec charte des lois et libertés:</a:t>
            </a:r>
          </a:p>
          <a:p>
            <a:pPr lvl="1"/>
            <a:r>
              <a:rPr lang="fr-CA" dirty="0"/>
              <a:t>37. Nul accusé ne peut être condamné pour une action ou une omission qui, au moment où elle a été commise, ne constituait pas une violation de la loi.</a:t>
            </a:r>
          </a:p>
          <a:p>
            <a:pPr lvl="2"/>
            <a:r>
              <a:rPr lang="fr-CA" b="1" dirty="0">
                <a:hlinkClick r:id="rId2"/>
              </a:rPr>
              <a:t>http://legisquebec.gouv.qc.ca/fr/showdoc/cs/C-12</a:t>
            </a:r>
            <a:r>
              <a:rPr lang="fr-CA" b="1" dirty="0"/>
              <a:t>	</a:t>
            </a:r>
          </a:p>
          <a:p>
            <a:r>
              <a:rPr lang="fr-CA" dirty="0"/>
              <a:t>Et une loi est pénale seulement si elle prévoit une peine!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6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3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La cybercriminalité comme extension de la criminalité ordinaire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Un grand nombre d’infractions informatiques ne sont que des cas spéciaux d’infractions déjà prévues traditionnellement dans la loi:</a:t>
            </a:r>
          </a:p>
          <a:p>
            <a:pPr lvl="1"/>
            <a:r>
              <a:rPr lang="fr-CA" dirty="0"/>
              <a:t>Fraude, extorsion, harcèlement, personnification …</a:t>
            </a:r>
          </a:p>
          <a:p>
            <a:r>
              <a:rPr lang="fr-CA" dirty="0"/>
              <a:t>Probablement, elles peuvent déjà être punies par effet de lois génériques</a:t>
            </a:r>
          </a:p>
          <a:p>
            <a:r>
              <a:rPr lang="fr-CA" dirty="0"/>
              <a:t>Cependant dans plusieurs cas les caractéristiques du milieu informatique ont persuadé le législateur à créer des lois particulièrement destinées à ce milieu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635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Réussissez-vous à penser à quelques crimes informatiques qui ne sont pas des cas particuliers de crimes déjà connus </a:t>
            </a:r>
            <a:r>
              <a:rPr lang="fr-CA" b="1" dirty="0"/>
              <a:t>avant</a:t>
            </a:r>
            <a:r>
              <a:rPr lang="fr-CA" dirty="0"/>
              <a:t> l’informatique?</a:t>
            </a:r>
          </a:p>
          <a:p>
            <a:pPr lvl="1"/>
            <a:r>
              <a:rPr lang="fr-CA" dirty="0"/>
              <a:t>Il y en a</a:t>
            </a:r>
          </a:p>
          <a:p>
            <a:r>
              <a:rPr lang="fr-CA" dirty="0"/>
              <a:t>Réussissez-vous à penser à un crime quelconque qui ne pourrait pas être perpétré par moyens informatiques?</a:t>
            </a:r>
          </a:p>
          <a:p>
            <a:pPr lvl="1"/>
            <a:r>
              <a:rPr lang="fr-CA" dirty="0" err="1"/>
              <a:t>Est-ce-qu’il</a:t>
            </a:r>
            <a:r>
              <a:rPr lang="fr-CA" dirty="0"/>
              <a:t> y en a?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8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Voici un cas: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Il n’est pas une infraction de téléphoner à milliers de personnes pour la promotion d’un produit commercial</a:t>
            </a:r>
          </a:p>
          <a:p>
            <a:r>
              <a:rPr lang="fr-CA" dirty="0"/>
              <a:t>Mais la loi canadienne </a:t>
            </a:r>
            <a:r>
              <a:rPr lang="fr-CA" dirty="0" err="1"/>
              <a:t>anti-pourriel</a:t>
            </a:r>
            <a:r>
              <a:rPr lang="fr-CA" dirty="0"/>
              <a:t> défend d’envoyer des milliers de courriels non autorisés pour le même but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2291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86E968-A0F2-47D4-8CE8-3393AEDB0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scolaire</Template>
  <TotalTime>0</TotalTime>
  <Words>3491</Words>
  <Application>Microsoft Office PowerPoint</Application>
  <PresentationFormat>Affichage à l'écran (4:3)</PresentationFormat>
  <Paragraphs>393</Paragraphs>
  <Slides>57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5" baseType="lpstr">
      <vt:lpstr>Calibri</vt:lpstr>
      <vt:lpstr>Linux Libertine</vt:lpstr>
      <vt:lpstr>Tw Cen MT</vt:lpstr>
      <vt:lpstr>Verdana</vt:lpstr>
      <vt:lpstr>Wingdings</vt:lpstr>
      <vt:lpstr>Wingdings 2</vt:lpstr>
      <vt:lpstr>Médian</vt:lpstr>
      <vt:lpstr>Présentation</vt:lpstr>
      <vt:lpstr>CYB 1033:  Aspects légaux de la cybersécurité Chapitre 1-1: Cadre général et légal </vt:lpstr>
      <vt:lpstr>Pas vraiment un cybercriminel …  mais ce masque est parfois utilisé par les cybercriminels</vt:lpstr>
      <vt:lpstr>Cybernetique, Cybercriminalité?</vt:lpstr>
      <vt:lpstr>Norbert Wiener et ses équations cybernétiques</vt:lpstr>
      <vt:lpstr>Cadre légal</vt:lpstr>
      <vt:lpstr>Cadre légal</vt:lpstr>
      <vt:lpstr>La cybercriminalité comme extension de la criminalité ordinaire</vt:lpstr>
      <vt:lpstr>Exercice</vt:lpstr>
      <vt:lpstr>Voici un cas:</vt:lpstr>
      <vt:lpstr>Aussi …</vt:lpstr>
      <vt:lpstr>Les sources de la loi au Canada</vt:lpstr>
      <vt:lpstr>Les sources de la loi en général</vt:lpstr>
      <vt:lpstr>La Constitution</vt:lpstr>
      <vt:lpstr>Loi constitutionnelle du 1867</vt:lpstr>
      <vt:lpstr>Lois constitutionnelles de 1982</vt:lpstr>
      <vt:lpstr>Charte du Québec</vt:lpstr>
      <vt:lpstr>Lois et règlements</vt:lpstr>
      <vt:lpstr>Loi civile et loi pénale</vt:lpstr>
      <vt:lpstr>Jurisprudence</vt:lpstr>
      <vt:lpstr>Aussi: la doctrine</vt:lpstr>
      <vt:lpstr>Deux principes de base</vt:lpstr>
      <vt:lpstr>Droit civil et droit commun</vt:lpstr>
      <vt:lpstr>Le ‘droit commun’ dans le criminel?</vt:lpstr>
      <vt:lpstr>Les traités internationaux</vt:lpstr>
      <vt:lpstr>Les phases des traités</vt:lpstr>
      <vt:lpstr>Pour en savoir plus …</vt:lpstr>
      <vt:lpstr>Différents niveaux de normes juridiques</vt:lpstr>
      <vt:lpstr>Exemple par interprétation des tribunaux</vt:lpstr>
      <vt:lpstr>Le droit pénal</vt:lpstr>
      <vt:lpstr>Droit pénal</vt:lpstr>
      <vt:lpstr>Buts de la peine</vt:lpstr>
      <vt:lpstr>Types d’infractions</vt:lpstr>
      <vt:lpstr>Les éléments du comportement criminel</vt:lpstr>
      <vt:lpstr>Le motif ou intérêt</vt:lpstr>
      <vt:lpstr>Concours (= cumul) d’infractions</vt:lpstr>
      <vt:lpstr>La complicité</vt:lpstr>
      <vt:lpstr>Les tribunaux</vt:lpstr>
      <vt:lpstr>Le procès pénal</vt:lpstr>
      <vt:lpstr>Le code de procédure pénale du Québec</vt:lpstr>
      <vt:lpstr>Action civile</vt:lpstr>
      <vt:lpstr>Niveaux de preuve</vt:lpstr>
      <vt:lpstr>Exercice</vt:lpstr>
      <vt:lpstr>Pouvoirs législatifs des provinces</vt:lpstr>
      <vt:lpstr>Détails …</vt:lpstr>
      <vt:lpstr>Droit pénal &gt; droit criminel</vt:lpstr>
      <vt:lpstr>Quelques lois canadiennes sur la cybercriminalité</vt:lpstr>
      <vt:lpstr>Une convention internationale importante</vt:lpstr>
      <vt:lpstr>Problèmes de juridiction ou compétence</vt:lpstr>
      <vt:lpstr>Tribunaux administratifs et  sanctions administratives pécuniaires</vt:lpstr>
      <vt:lpstr>Schéma de l’appareil judiciaire du Canada</vt:lpstr>
      <vt:lpstr>Les méthodes d’investigation (digital forensics)</vt:lpstr>
      <vt:lpstr>Au delà de la cybercriminalité</vt:lpstr>
      <vt:lpstr>Le problème</vt:lpstr>
      <vt:lpstr>Sources d’information</vt:lpstr>
      <vt:lpstr>Question de révision</vt:lpstr>
      <vt:lpstr>Question de révision</vt:lpstr>
      <vt:lpstr>Question de révision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2016-12-14T20:23:27Z</dcterms:created>
  <dcterms:modified xsi:type="dcterms:W3CDTF">2023-06-06T02:01:11Z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