
<file path=[Content_Types].xml><?xml version="1.0" encoding="utf-8"?>
<Types xmlns="http://schemas.openxmlformats.org/package/2006/content-types">
  <Default Extension="bin" ContentType="application/vnd.ms-office.activeX"/>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37"/>
  </p:notesMasterIdLst>
  <p:sldIdLst>
    <p:sldId id="256" r:id="rId3"/>
    <p:sldId id="262" r:id="rId4"/>
    <p:sldId id="258" r:id="rId5"/>
    <p:sldId id="259" r:id="rId6"/>
    <p:sldId id="268" r:id="rId7"/>
    <p:sldId id="257" r:id="rId8"/>
    <p:sldId id="271" r:id="rId9"/>
    <p:sldId id="267" r:id="rId10"/>
    <p:sldId id="283" r:id="rId11"/>
    <p:sldId id="261" r:id="rId12"/>
    <p:sldId id="274" r:id="rId13"/>
    <p:sldId id="287" r:id="rId14"/>
    <p:sldId id="260" r:id="rId15"/>
    <p:sldId id="264" r:id="rId16"/>
    <p:sldId id="265" r:id="rId17"/>
    <p:sldId id="266" r:id="rId18"/>
    <p:sldId id="284" r:id="rId19"/>
    <p:sldId id="285" r:id="rId20"/>
    <p:sldId id="275" r:id="rId21"/>
    <p:sldId id="263" r:id="rId22"/>
    <p:sldId id="273" r:id="rId23"/>
    <p:sldId id="289" r:id="rId24"/>
    <p:sldId id="282" r:id="rId25"/>
    <p:sldId id="276" r:id="rId26"/>
    <p:sldId id="286" r:id="rId27"/>
    <p:sldId id="277" r:id="rId28"/>
    <p:sldId id="281" r:id="rId29"/>
    <p:sldId id="278" r:id="rId30"/>
    <p:sldId id="279" r:id="rId31"/>
    <p:sldId id="272" r:id="rId32"/>
    <p:sldId id="280" r:id="rId33"/>
    <p:sldId id="288" r:id="rId34"/>
    <p:sldId id="290" r:id="rId35"/>
    <p:sldId id="269" r:id="rId3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63" d="100"/>
          <a:sy n="63" d="100"/>
        </p:scale>
        <p:origin x="724" y="7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fr-FR" sz="1200"/>
            </a:lvl1pPr>
          </a:lstStyle>
          <a:p>
            <a:fld id="{2447E72A-D913-4DC2-9E0A-E520CE8FCC86}" type="datetimeFigureOut">
              <a:rPr lang="fr-FR"/>
              <a:pPr/>
              <a:t>10/01/2023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lstStyle>
          <a:p>
            <a:fld id="{A5D78FC6-CE17-4259-A63C-DDFC12E048FC}" type="slidenum">
              <a:rPr/>
              <a:pPr/>
              <a:t>‹N°›</a:t>
            </a:fld>
            <a:endParaRPr lang="fr-FR"/>
          </a:p>
        </p:txBody>
      </p:sp>
    </p:spTree>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Title 7"/>
          <p:cNvSpPr>
            <a:spLocks noGrp="1"/>
          </p:cNvSpPr>
          <p:nvPr>
            <p:ph type="ctrTitle"/>
          </p:nvPr>
        </p:nvSpPr>
        <p:spPr>
          <a:xfrm>
            <a:off x="2362200" y="4038600"/>
            <a:ext cx="6477000" cy="1828800"/>
          </a:xfrm>
        </p:spPr>
        <p:txBody>
          <a:bodyPr anchor="b"/>
          <a:lstStyle>
            <a:lvl1pPr latinLnBrk="0">
              <a:defRPr lang="fr-FR" cap="all" baseline="0"/>
            </a:lvl1pPr>
          </a:lstStyle>
          <a:p>
            <a:r>
              <a:rPr lang="fr-FR"/>
              <a:t>Modifiez le style du titre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latinLnBrk="0">
              <a:buNone/>
              <a:defRPr lang="fr-F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Modifier le style des sous-titres du masque</a:t>
            </a:r>
          </a:p>
        </p:txBody>
      </p:sp>
      <p:sp>
        <p:nvSpPr>
          <p:cNvPr id="28" name="Date Placeholder 27"/>
          <p:cNvSpPr>
            <a:spLocks noGrp="1"/>
          </p:cNvSpPr>
          <p:nvPr>
            <p:ph type="dt" sz="half" idx="10"/>
          </p:nvPr>
        </p:nvSpPr>
        <p:spPr>
          <a:xfrm>
            <a:off x="76200" y="6068699"/>
            <a:ext cx="2057400" cy="685800"/>
          </a:xfrm>
        </p:spPr>
        <p:txBody>
          <a:bodyPr>
            <a:noAutofit/>
          </a:bodyPr>
          <a:lstStyle>
            <a:lvl1pPr algn="ctr" latinLnBrk="0">
              <a:defRPr lang="fr-FR" sz="2000">
                <a:solidFill>
                  <a:srgbClr val="FFFFFF"/>
                </a:solidFill>
              </a:defRPr>
            </a:lvl1pPr>
          </a:lstStyle>
          <a:p>
            <a:pPr algn="ctr"/>
            <a:fld id="{E5D0EFFB-6F99-4240-9061-7E20706889E0}" type="datetime8">
              <a:rPr lang="fr-FR" smtClean="0"/>
              <a:t>10/01/2023 22:50</a:t>
            </a:fld>
            <a:endParaRPr lang="fr-FR" sz="200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latinLnBrk="0">
              <a:defRPr lang="fr-FR">
                <a:solidFill>
                  <a:schemeClr val="tx2"/>
                </a:solidFill>
              </a:defRPr>
            </a:lvl1pPr>
          </a:lstStyle>
          <a:p>
            <a:pPr algn="r"/>
            <a:endParaRPr lang="fr-FR">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latinLnBrk="0">
              <a:defRPr lang="fr-FR">
                <a:solidFill>
                  <a:schemeClr val="tx2"/>
                </a:solidFill>
              </a:defRPr>
            </a:lvl1pPr>
          </a:lstStyle>
          <a:p>
            <a:fld id="{72AC53DF-4216-466D-99A7-94400E6C2A25}" type="slidenum">
              <a:rPr/>
              <a:pPr/>
              <a:t>‹N°›</a:t>
            </a:fld>
            <a:endParaRPr lang="fr-FR">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p:txBody>
          <a:bodyPr/>
          <a:lstStyle/>
          <a:p>
            <a:fld id="{73F715EA-467E-4D7D-8CE1-91D344B2671E}" type="datetime8">
              <a:rPr lang="fr-FR" smtClean="0">
                <a:solidFill>
                  <a:schemeClr val="tx2"/>
                </a:solidFill>
              </a:rPr>
              <a:t>10/01/2023 22:50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C53DF-4216-466D-99A7-94400E6C2A25}" type="slidenum">
              <a:rPr lang="fr-FR" sz="1200">
                <a:solidFill>
                  <a:schemeClr val="tx2"/>
                </a:solidFill>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fr-FR"/>
              <a:t>Modifiez le style du titre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6553200" y="6248402"/>
            <a:ext cx="2209800" cy="365125"/>
          </a:xfrm>
        </p:spPr>
        <p:txBody>
          <a:bodyPr/>
          <a:lstStyle/>
          <a:p>
            <a:fld id="{664B629D-DB8C-45EE-91E2-79CCAF7EDBB7}" type="datetime8">
              <a:rPr lang="fr-FR" smtClean="0">
                <a:solidFill>
                  <a:schemeClr val="tx2"/>
                </a:solidFill>
              </a:rPr>
              <a:t>10/01/2023 22:50</a:t>
            </a:fld>
            <a:endParaRPr lang="fr-FR"/>
          </a:p>
        </p:txBody>
      </p:sp>
      <p:sp>
        <p:nvSpPr>
          <p:cNvPr id="5" name="Footer Placeholder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fr-FR" sz="1200">
                <a:solidFill>
                  <a:schemeClr val="tx2"/>
                </a:solidFill>
              </a: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a:t>Modifiez le style du titre</a:t>
            </a:r>
          </a:p>
        </p:txBody>
      </p:sp>
      <p:sp>
        <p:nvSpPr>
          <p:cNvPr id="4" name="Date Placeholder 3"/>
          <p:cNvSpPr>
            <a:spLocks noGrp="1"/>
          </p:cNvSpPr>
          <p:nvPr>
            <p:ph type="dt" sz="half" idx="10"/>
          </p:nvPr>
        </p:nvSpPr>
        <p:spPr/>
        <p:txBody>
          <a:bodyPr/>
          <a:lstStyle/>
          <a:p>
            <a:fld id="{752FCAF3-09CD-4409-ABA6-03C19A7EBB6E}" type="datetime8">
              <a:rPr lang="fr-FR" smtClean="0"/>
              <a:t>10/01/2023 22:50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latinLnBrk="0">
              <a:buNone/>
              <a:defRPr lang="fr-FR" sz="2800">
                <a:solidFill>
                  <a:schemeClr val="tx2"/>
                </a:solidFill>
              </a:defRPr>
            </a:lvl1pPr>
            <a:lvl2pPr>
              <a:buNone/>
              <a:defRPr lang="fr-FR" sz="1800">
                <a:solidFill>
                  <a:schemeClr val="tx1">
                    <a:tint val="75000"/>
                  </a:schemeClr>
                </a:solidFill>
              </a:defRPr>
            </a:lvl2pPr>
            <a:lvl3pPr>
              <a:buNone/>
              <a:defRPr lang="fr-FR" sz="1600">
                <a:solidFill>
                  <a:schemeClr val="tx1">
                    <a:tint val="75000"/>
                  </a:schemeClr>
                </a:solidFill>
              </a:defRPr>
            </a:lvl3pPr>
            <a:lvl4pPr>
              <a:buNone/>
              <a:defRPr lang="fr-FR" sz="1400">
                <a:solidFill>
                  <a:schemeClr val="tx1">
                    <a:tint val="75000"/>
                  </a:schemeClr>
                </a:solidFill>
              </a:defRPr>
            </a:lvl4pPr>
            <a:lvl5pPr>
              <a:buNone/>
              <a:defRPr lang="fr-FR" sz="1400">
                <a:solidFill>
                  <a:schemeClr val="tx1">
                    <a:tint val="75000"/>
                  </a:schemeClr>
                </a:solidFill>
              </a:defRPr>
            </a:lvl5pPr>
          </a:lstStyle>
          <a:p>
            <a:pPr lvl="0"/>
            <a:r>
              <a:rPr lang="fr-FR"/>
              <a:t>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371600" y="1600200"/>
            <a:ext cx="7620000" cy="990600"/>
          </a:xfrm>
        </p:spPr>
        <p:txBody>
          <a:bodyPr/>
          <a:lstStyle>
            <a:lvl1pPr algn="l" latinLnBrk="0">
              <a:buNone/>
              <a:defRPr lang="fr-FR" sz="4400" b="0" cap="none">
                <a:solidFill>
                  <a:srgbClr val="FFFFFF"/>
                </a:solidFill>
              </a:defRPr>
            </a:lvl1pPr>
          </a:lstStyle>
          <a:p>
            <a:r>
              <a:rPr lang="fr-FR"/>
              <a:t>Modifiez le style du titre</a:t>
            </a:r>
          </a:p>
        </p:txBody>
      </p:sp>
      <p:sp>
        <p:nvSpPr>
          <p:cNvPr id="12" name="Date Placeholder 11"/>
          <p:cNvSpPr>
            <a:spLocks noGrp="1"/>
          </p:cNvSpPr>
          <p:nvPr>
            <p:ph type="dt" sz="half" idx="10"/>
          </p:nvPr>
        </p:nvSpPr>
        <p:spPr/>
        <p:txBody>
          <a:bodyPr/>
          <a:lstStyle/>
          <a:p>
            <a:fld id="{36065EB5-1EFB-4692-BDF4-26C43973A6CE}" type="datetime8">
              <a:rPr lang="fr-FR" smtClean="0"/>
              <a:t>10/01/2023 22:50</a:t>
            </a:fld>
            <a:endParaRPr lang="fr-FR"/>
          </a:p>
        </p:txBody>
      </p:sp>
      <p:sp>
        <p:nvSpPr>
          <p:cNvPr id="13" name="Slide Number Placeholder 12"/>
          <p:cNvSpPr>
            <a:spLocks noGrp="1"/>
          </p:cNvSpPr>
          <p:nvPr>
            <p:ph type="sldNum" sz="quarter" idx="11"/>
          </p:nvPr>
        </p:nvSpPr>
        <p:spPr>
          <a:xfrm>
            <a:off x="0" y="1752600"/>
            <a:ext cx="1295400" cy="701676"/>
          </a:xfrm>
        </p:spPr>
        <p:txBody>
          <a:bodyPr>
            <a:noAutofit/>
          </a:bodyPr>
          <a:lstStyle>
            <a:lvl1pPr latinLnBrk="0">
              <a:defRPr lang="fr-FR" sz="2400">
                <a:solidFill>
                  <a:srgbClr val="FFFFFF"/>
                </a:solidFill>
              </a:defRPr>
            </a:lvl1pPr>
          </a:lstStyle>
          <a:p>
            <a:pPr algn="ctr"/>
            <a:fld id="{1AD93096-5B34-4342-9326-69289CEAE4C2}" type="slidenum">
              <a:rPr/>
              <a:pPr algn="ctr"/>
              <a:t>‹N°›</a:t>
            </a:fld>
            <a:endParaRPr lang="fr-FR" sz="2400">
              <a:solidFill>
                <a:srgbClr val="FFFFFF"/>
              </a:solidFill>
            </a:endParaRPr>
          </a:p>
        </p:txBody>
      </p:sp>
      <p:sp>
        <p:nvSpPr>
          <p:cNvPr id="14" name="Footer Placehold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9" name="Content Placeholder 8"/>
          <p:cNvSpPr>
            <a:spLocks noGrp="1"/>
          </p:cNvSpPr>
          <p:nvPr>
            <p:ph sz="quarter" idx="1"/>
          </p:nvPr>
        </p:nvSpPr>
        <p:spPr>
          <a:xfrm>
            <a:off x="609600"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Content Placeholder 10"/>
          <p:cNvSpPr>
            <a:spLocks noGrp="1"/>
          </p:cNvSpPr>
          <p:nvPr>
            <p:ph sz="quarter" idx="2"/>
          </p:nvPr>
        </p:nvSpPr>
        <p:spPr>
          <a:xfrm>
            <a:off x="4844901"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Date Placeholder 7"/>
          <p:cNvSpPr>
            <a:spLocks noGrp="1"/>
          </p:cNvSpPr>
          <p:nvPr>
            <p:ph type="dt" sz="half" idx="15"/>
          </p:nvPr>
        </p:nvSpPr>
        <p:spPr/>
        <p:txBody>
          <a:bodyPr rtlCol="0"/>
          <a:lstStyle/>
          <a:p>
            <a:fld id="{BEF1B957-1552-40BC-AAC3-626CDD614178}" type="datetime8">
              <a:rPr lang="fr-FR" smtClean="0"/>
              <a:t>10/01/2023 22:50</a:t>
            </a:fld>
            <a:endParaRPr lang="fr-FR"/>
          </a:p>
        </p:txBody>
      </p:sp>
      <p:sp>
        <p:nvSpPr>
          <p:cNvPr id="10" name="Slide Number Placeholder 9"/>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2" name="Footer Placehold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latinLnBrk="0">
              <a:defRPr lang="fr-FR"/>
            </a:lvl1pPr>
          </a:lstStyle>
          <a:p>
            <a:r>
              <a:rPr lang="fr-FR"/>
              <a:t>Modifiez le style du titre</a:t>
            </a:r>
          </a:p>
        </p:txBody>
      </p:sp>
      <p:sp>
        <p:nvSpPr>
          <p:cNvPr id="11" name="Content Placeholder 10"/>
          <p:cNvSpPr>
            <a:spLocks noGrp="1"/>
          </p:cNvSpPr>
          <p:nvPr>
            <p:ph sz="quarter" idx="2"/>
          </p:nvPr>
        </p:nvSpPr>
        <p:spPr>
          <a:xfrm>
            <a:off x="609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 name="Content Placeholder 12"/>
          <p:cNvSpPr>
            <a:spLocks noGrp="1"/>
          </p:cNvSpPr>
          <p:nvPr>
            <p:ph sz="quarter" idx="4"/>
          </p:nvPr>
        </p:nvSpPr>
        <p:spPr>
          <a:xfrm>
            <a:off x="4800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Date Placeholder 9"/>
          <p:cNvSpPr>
            <a:spLocks noGrp="1"/>
          </p:cNvSpPr>
          <p:nvPr>
            <p:ph type="dt" sz="half" idx="15"/>
          </p:nvPr>
        </p:nvSpPr>
        <p:spPr/>
        <p:txBody>
          <a:bodyPr rtlCol="0"/>
          <a:lstStyle/>
          <a:p>
            <a:fld id="{2C87B9F8-9DF0-4AA4-84D8-76F75B04D4CE}" type="datetime8">
              <a:rPr lang="fr-FR" smtClean="0"/>
              <a:t>10/01/2023 22:50</a:t>
            </a:fld>
            <a:endParaRPr lang="fr-FR"/>
          </a:p>
        </p:txBody>
      </p:sp>
      <p:sp>
        <p:nvSpPr>
          <p:cNvPr id="12" name="Slide Number Placeholder 11"/>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4" name="Footer Placeholder 13"/>
          <p:cNvSpPr>
            <a:spLocks noGrp="1"/>
          </p:cNvSpPr>
          <p:nvPr>
            <p:ph type="ftr" sz="quarter" idx="17"/>
          </p:nvPr>
        </p:nvSpPr>
        <p:spPr/>
        <p:txBody>
          <a:bodyPr rtlCol="0"/>
          <a:lstStyle/>
          <a:p>
            <a:endParaRPr lang="fr-F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Date Placeholder 2"/>
          <p:cNvSpPr>
            <a:spLocks noGrp="1"/>
          </p:cNvSpPr>
          <p:nvPr>
            <p:ph type="dt" sz="half" idx="10"/>
          </p:nvPr>
        </p:nvSpPr>
        <p:spPr/>
        <p:txBody>
          <a:bodyPr/>
          <a:lstStyle/>
          <a:p>
            <a:fld id="{87AFBBEE-AE52-4F2B-A258-0A5C4B124285}" type="datetime8">
              <a:rPr lang="fr-FR" smtClean="0"/>
              <a:t>10/01/2023 22:50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A57EC-C376-491F-9CA4-26C550426F0D}" type="datetime8">
              <a:rPr lang="fr-FR" smtClean="0"/>
              <a:t>10/01/2023 22:50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latinLnBrk="0">
              <a:defRPr lang="fr-FR">
                <a:solidFill>
                  <a:schemeClr val="tx2"/>
                </a:solidFill>
              </a:defRPr>
            </a:lvl1pPr>
          </a:lstStyle>
          <a:p>
            <a:fld id="{1AD93096-5B34-4342-9326-69289CEAE4C2}" type="slidenum">
              <a:rPr/>
              <a:pPr/>
              <a:t>‹N°›</a:t>
            </a:fld>
            <a:endParaRPr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latinLnBrk="0">
              <a:buNone/>
              <a:defRPr lang="fr-FR" sz="4400" b="0"/>
            </a:lvl1pPr>
          </a:lstStyle>
          <a:p>
            <a:r>
              <a:rPr lang="fr-FR"/>
              <a:t>Modifiez le style du titre</a:t>
            </a:r>
          </a:p>
        </p:txBody>
      </p:sp>
      <p:sp>
        <p:nvSpPr>
          <p:cNvPr id="5" name="Date Placeholder 4"/>
          <p:cNvSpPr>
            <a:spLocks noGrp="1"/>
          </p:cNvSpPr>
          <p:nvPr>
            <p:ph type="dt" sz="half" idx="10"/>
          </p:nvPr>
        </p:nvSpPr>
        <p:spPr/>
        <p:txBody>
          <a:bodyPr/>
          <a:lstStyle/>
          <a:p>
            <a:fld id="{4FCB10E1-8893-4B76-ADC2-80DD93CAE655}" type="datetime8">
              <a:rPr lang="fr-FR" smtClean="0"/>
              <a:t>10/01/2023 22:50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latinLnBrk="0">
              <a:spcAft>
                <a:spcPts val="1000"/>
              </a:spcAft>
              <a:buNone/>
              <a:defRPr lang="fr-FR" sz="1800"/>
            </a:lvl1pPr>
            <a:lvl2pPr>
              <a:buNone/>
              <a:defRPr lang="fr-FR" sz="1200"/>
            </a:lvl2pPr>
            <a:lvl3pPr>
              <a:buNone/>
              <a:defRPr lang="fr-FR" sz="1000"/>
            </a:lvl3pPr>
            <a:lvl4pPr>
              <a:buNone/>
              <a:defRPr lang="fr-FR" sz="900"/>
            </a:lvl4pPr>
            <a:lvl5pPr>
              <a:buNone/>
              <a:defRPr lang="fr-FR" sz="900"/>
            </a:lvl5pPr>
          </a:lstStyle>
          <a:p>
            <a:pPr lvl="0"/>
            <a:r>
              <a:rPr lang="fr-FR"/>
              <a:t>Modifier les styles du texte du masque</a:t>
            </a:r>
          </a:p>
        </p:txBody>
      </p:sp>
      <p:sp>
        <p:nvSpPr>
          <p:cNvPr id="9" name="Content Placeholder 8"/>
          <p:cNvSpPr>
            <a:spLocks noGrp="1"/>
          </p:cNvSpPr>
          <p:nvPr>
            <p:ph sz="quarter" idx="1"/>
          </p:nvPr>
        </p:nvSpPr>
        <p:spPr>
          <a:xfrm>
            <a:off x="2362200" y="1752600"/>
            <a:ext cx="6400800" cy="44196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latinLnBrk="0">
              <a:buFontTx/>
              <a:buNone/>
              <a:defRPr lang="fr-FR" sz="1700"/>
            </a:lvl1pPr>
            <a:lvl2pPr>
              <a:buFontTx/>
              <a:buNone/>
              <a:defRPr lang="fr-FR" sz="1200"/>
            </a:lvl2pPr>
            <a:lvl3pPr>
              <a:buFontTx/>
              <a:buNone/>
              <a:defRPr lang="fr-FR" sz="1000"/>
            </a:lvl3pPr>
            <a:lvl4pPr>
              <a:buFontTx/>
              <a:buNone/>
              <a:defRPr lang="fr-FR" sz="900"/>
            </a:lvl4pPr>
            <a:lvl5pPr>
              <a:buFontTx/>
              <a:buNone/>
              <a:defRPr lang="fr-FR" sz="900"/>
            </a:lvl5pPr>
          </a:lstStyle>
          <a:p>
            <a:pPr lvl="0"/>
            <a:r>
              <a:rPr lang="fr-FR"/>
              <a:t>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600200" y="4648200"/>
            <a:ext cx="7315200" cy="685800"/>
          </a:xfrm>
        </p:spPr>
        <p:txBody>
          <a:bodyPr anchor="ctr"/>
          <a:lstStyle>
            <a:lvl1pPr algn="l" latinLnBrk="0">
              <a:buNone/>
              <a:defRPr lang="fr-FR" sz="2800" b="0">
                <a:solidFill>
                  <a:srgbClr val="FFFFFF"/>
                </a:solidFill>
              </a:defRPr>
            </a:lvl1pPr>
          </a:lstStyle>
          <a:p>
            <a:r>
              <a:rPr lang="fr-FR"/>
              <a:t>Modifiez le style du titre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2" name="Date Placeholder 11"/>
          <p:cNvSpPr>
            <a:spLocks noGrp="1"/>
          </p:cNvSpPr>
          <p:nvPr>
            <p:ph type="dt" sz="half" idx="10"/>
          </p:nvPr>
        </p:nvSpPr>
        <p:spPr>
          <a:xfrm>
            <a:off x="6248400" y="6248400"/>
            <a:ext cx="2667000" cy="365125"/>
          </a:xfrm>
        </p:spPr>
        <p:txBody>
          <a:bodyPr rtlCol="0"/>
          <a:lstStyle/>
          <a:p>
            <a:fld id="{D98E999C-5BDA-415E-96CC-CF7415CEDC09}" type="datetime8">
              <a:rPr lang="fr-FR" smtClean="0"/>
              <a:t>10/01/2023 22:50</a:t>
            </a:fld>
            <a:endParaRPr lang="fr-FR"/>
          </a:p>
        </p:txBody>
      </p:sp>
      <p:sp>
        <p:nvSpPr>
          <p:cNvPr id="13" name="Slide Number Placeholder 12"/>
          <p:cNvSpPr>
            <a:spLocks noGrp="1"/>
          </p:cNvSpPr>
          <p:nvPr>
            <p:ph type="sldNum" sz="quarter" idx="11"/>
          </p:nvPr>
        </p:nvSpPr>
        <p:spPr>
          <a:xfrm>
            <a:off x="0" y="4667249"/>
            <a:ext cx="1447800" cy="663578"/>
          </a:xfrm>
        </p:spPr>
        <p:txBody>
          <a:bodyPr rtlCol="0"/>
          <a:lstStyle>
            <a:lvl1pPr latinLnBrk="0">
              <a:defRPr lang="fr-FR" sz="2800"/>
            </a:lvl1pPr>
          </a:lstStyle>
          <a:p>
            <a:pPr algn="ctr"/>
            <a:fld id="{1AD93096-5B34-4342-9326-69289CEAE4C2}" type="slidenum">
              <a:rPr/>
              <a:pPr algn="ctr"/>
              <a:t>‹N°›</a:t>
            </a:fld>
            <a:endParaRPr lang="fr-FR" sz="2800"/>
          </a:p>
        </p:txBody>
      </p:sp>
      <p:sp>
        <p:nvSpPr>
          <p:cNvPr id="14" name="Footer Placeholder 13"/>
          <p:cNvSpPr>
            <a:spLocks noGrp="1"/>
          </p:cNvSpPr>
          <p:nvPr>
            <p:ph type="ftr" sz="quarter" idx="12"/>
          </p:nvPr>
        </p:nvSpPr>
        <p:spPr>
          <a:xfrm>
            <a:off x="1600200" y="6248206"/>
            <a:ext cx="4572000" cy="365125"/>
          </a:xfrm>
        </p:spPr>
        <p:txBody>
          <a:bodyPr rtlCol="0"/>
          <a:lstStyle/>
          <a:p>
            <a:endParaRPr lang="fr-F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latinLnBrk="0">
              <a:buNone/>
              <a:defRPr lang="fr-FR" sz="3200"/>
            </a:lvl1pPr>
          </a:lstStyle>
          <a:p>
            <a:r>
              <a:rPr lang="fr-FR"/>
              <a:t>Cliquez sur l'icône pour ajouter une image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a:t>Cliquez pour modifier le style du titre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fr-FR" sz="1400">
                <a:solidFill>
                  <a:schemeClr val="tx2"/>
                </a:solidFill>
              </a:defRPr>
            </a:lvl1pPr>
          </a:lstStyle>
          <a:p>
            <a:fld id="{7551CC89-5740-4BAE-8467-4ECDD7A6E65A}" type="datetime8">
              <a:rPr lang="fr-FR" smtClean="0">
                <a:solidFill>
                  <a:schemeClr val="tx2"/>
                </a:solidFill>
              </a:rPr>
              <a:t>10/01/2023 22:50</a:t>
            </a:fld>
            <a:endParaRPr lang="fr-FR" sz="140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latinLnBrk="0">
              <a:defRPr lang="fr-FR" sz="1400">
                <a:solidFill>
                  <a:schemeClr val="tx2"/>
                </a:solidFill>
              </a:defRPr>
            </a:lvl1pPr>
          </a:lstStyle>
          <a:p>
            <a:pPr algn="r"/>
            <a:endParaRPr lang="fr-FR" sz="140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fr-FR" sz="1400" b="1">
                <a:solidFill>
                  <a:srgbClr val="FFFFFF"/>
                </a:solidFill>
              </a:defRPr>
            </a:lvl1pPr>
          </a:lstStyle>
          <a:p>
            <a:pPr algn="ctr"/>
            <a:fld id="{72AC53DF-4216-466D-99A7-94400E6C2A25}" type="slidenum">
              <a:rPr lang="fr-FR" sz="1200">
                <a:solidFill>
                  <a:schemeClr val="tx2"/>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1" latinLnBrk="0" hangingPunct="1">
        <a:spcBef>
          <a:spcPct val="0"/>
        </a:spcBef>
        <a:buNone/>
        <a:defRPr lang="fr-F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ducaloi.qc.ca/capsules/trouver-des-lois-reglements-et-decisions-au-quebec-et-au-canad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ebookcentral-proquest-com.proxybiblio.uqo.ca/lib/bibliouqo-ebooks/reader.action?docID=6536853#ppg=110" TargetMode="External"/><Relationship Id="rId13" Type="http://schemas.openxmlformats.org/officeDocument/2006/relationships/hyperlink" Target="https://ebookcentral-proquest-com.proxybiblio.uqo.ca/lib/bibliouqo-ebooks/reader.action?docID=6536853#ppg=243" TargetMode="External"/><Relationship Id="rId18" Type="http://schemas.openxmlformats.org/officeDocument/2006/relationships/image" Target="../media/image4.wmf"/><Relationship Id="rId3" Type="http://schemas.openxmlformats.org/officeDocument/2006/relationships/hyperlink" Target="https://ebookcentral-proquest-com.proxybiblio.uqo.ca/lib/bibliouqo-ebooks/reader.action?docID=6536853#ppg=14" TargetMode="External"/><Relationship Id="rId7" Type="http://schemas.openxmlformats.org/officeDocument/2006/relationships/hyperlink" Target="https://ebookcentral-proquest-com.proxybiblio.uqo.ca/lib/bibliouqo-ebooks/reader.action?docID=6536853#ppg=90" TargetMode="External"/><Relationship Id="rId12" Type="http://schemas.openxmlformats.org/officeDocument/2006/relationships/hyperlink" Target="https://ebookcentral-proquest-com.proxybiblio.uqo.ca/lib/bibliouqo-ebooks/reader.action?docID=6536853#ppg=219" TargetMode="External"/><Relationship Id="rId17" Type="http://schemas.openxmlformats.org/officeDocument/2006/relationships/hyperlink" Target="https://ebookcentral-proquest-com.proxybiblio.uqo.ca/lib/bibliouqo-ebooks/home.action" TargetMode="External"/><Relationship Id="rId2" Type="http://schemas.openxmlformats.org/officeDocument/2006/relationships/slideLayout" Target="../slideLayouts/slideLayout2.xml"/><Relationship Id="rId16" Type="http://schemas.openxmlformats.org/officeDocument/2006/relationships/hyperlink" Target="https://ebookcentral-proquest-com.proxybiblio.uqo.ca/lib/bibliouqo-ebooks/reader.action?docID=6536853#ppg=319" TargetMode="External"/><Relationship Id="rId1" Type="http://schemas.openxmlformats.org/officeDocument/2006/relationships/control" Target="../activeX/activeX1.xml"/><Relationship Id="rId6" Type="http://schemas.openxmlformats.org/officeDocument/2006/relationships/hyperlink" Target="https://ebookcentral-proquest-com.proxybiblio.uqo.ca/lib/bibliouqo-ebooks/reader.action?docID=6536853#ppg=73" TargetMode="External"/><Relationship Id="rId11" Type="http://schemas.openxmlformats.org/officeDocument/2006/relationships/hyperlink" Target="https://ebookcentral-proquest-com.proxybiblio.uqo.ca/lib/bibliouqo-ebooks/reader.action?docID=6536853#ppg=191" TargetMode="External"/><Relationship Id="rId5" Type="http://schemas.openxmlformats.org/officeDocument/2006/relationships/hyperlink" Target="https://ebookcentral-proquest-com.proxybiblio.uqo.ca/lib/bibliouqo-ebooks/reader.action?docID=6536853#ppg=51" TargetMode="External"/><Relationship Id="rId15" Type="http://schemas.openxmlformats.org/officeDocument/2006/relationships/hyperlink" Target="https://ebookcentral-proquest-com.proxybiblio.uqo.ca/lib/bibliouqo-ebooks/reader.action?docID=6536853#ppg=296" TargetMode="External"/><Relationship Id="rId10" Type="http://schemas.openxmlformats.org/officeDocument/2006/relationships/hyperlink" Target="https://ebookcentral-proquest-com.proxybiblio.uqo.ca/lib/bibliouqo-ebooks/reader.action?docID=6536853#ppg=169" TargetMode="External"/><Relationship Id="rId4" Type="http://schemas.openxmlformats.org/officeDocument/2006/relationships/hyperlink" Target="https://ebookcentral-proquest-com.proxybiblio.uqo.ca/lib/bibliouqo-ebooks/reader.action?docID=6536853#ppg=35" TargetMode="External"/><Relationship Id="rId9" Type="http://schemas.openxmlformats.org/officeDocument/2006/relationships/hyperlink" Target="https://ebookcentral-proquest-com.proxybiblio.uqo.ca/lib/bibliouqo-ebooks/reader.action?docID=6536853#ppg=139" TargetMode="External"/><Relationship Id="rId14" Type="http://schemas.openxmlformats.org/officeDocument/2006/relationships/hyperlink" Target="https://ebookcentral-proquest-com.proxybiblio.uqo.ca/lib/bibliouqo-ebooks/reader.action?docID=6536853#ppg=267"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oquij.qc.ca/a/f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150.statcan.gc.ca/t1/tbl1/fr/tv.action?pid=351000010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scholar.goog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luigi@uqo.c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3.uqo.ca/luigi/CYB1033Loi/notes_de_cours_index.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fr-FR" dirty="0"/>
              <a:t>CYB1033: </a:t>
            </a:r>
            <a:br>
              <a:rPr lang="fr-FR" dirty="0"/>
            </a:br>
            <a:r>
              <a:rPr lang="fr-CA" sz="2700" b="1"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Aspects légaux de la cybersécurité </a:t>
            </a:r>
            <a:br>
              <a:rPr lang="fr-FR" dirty="0"/>
            </a:br>
            <a:r>
              <a:rPr lang="fr-FR" dirty="0"/>
              <a:t>Chapitre 0: </a:t>
            </a:r>
            <a:br>
              <a:rPr lang="fr-FR" dirty="0"/>
            </a:br>
            <a:r>
              <a:rPr lang="fr-FR" dirty="0"/>
              <a:t>Informations Générales</a:t>
            </a:r>
            <a:br>
              <a:rPr lang="fr-FR" sz="3600" dirty="0"/>
            </a:br>
            <a:endParaRPr lang="fr-FR" dirty="0"/>
          </a:p>
        </p:txBody>
      </p:sp>
      <p:sp>
        <p:nvSpPr>
          <p:cNvPr id="3" name="Rectangle 2"/>
          <p:cNvSpPr>
            <a:spLocks noGrp="1"/>
          </p:cNvSpPr>
          <p:nvPr>
            <p:ph type="subTitle" idx="1"/>
          </p:nvPr>
        </p:nvSpPr>
        <p:spPr/>
        <p:txBody>
          <a:bodyPr>
            <a:normAutofit/>
          </a:bodyPr>
          <a:lstStyle/>
          <a:p>
            <a:r>
              <a:rPr lang="fr-FR" dirty="0"/>
              <a:t>Luigi </a:t>
            </a:r>
            <a:r>
              <a:rPr lang="fr-FR" dirty="0" err="1"/>
              <a:t>Logrippo</a:t>
            </a:r>
            <a:r>
              <a:rPr lang="fr-FR" dirty="0"/>
              <a:t> </a:t>
            </a:r>
            <a:r>
              <a:rPr lang="fr-CA" dirty="0"/>
              <a:t>w3.uqo.ca/</a:t>
            </a:r>
            <a:r>
              <a:rPr lang="fr-CA" b="1" dirty="0" err="1"/>
              <a:t>luigi</a:t>
            </a:r>
            <a:r>
              <a:rPr lang="fr-CA" dirty="0"/>
              <a:t>/</a:t>
            </a:r>
            <a:r>
              <a:rPr lang="fr-FR" dirty="0"/>
              <a:t>CYB1033</a:t>
            </a:r>
          </a:p>
        </p:txBody>
      </p:sp>
      <p:pic>
        <p:nvPicPr>
          <p:cNvPr id="1026" name="Image 1" descr="cid:image002.jpg@01D12769.B42862D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21462"/>
            <a:ext cx="1219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72AC53DF-4216-466D-99A7-94400E6C2A25}" type="slidenum">
              <a:rPr lang="fr-CA" smtClean="0"/>
              <a:pPr/>
              <a:t>1</a:t>
            </a:fld>
            <a:endParaRPr lang="fr-CA">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Quelques possibilités pour les projets</a:t>
            </a:r>
          </a:p>
        </p:txBody>
      </p:sp>
      <p:sp>
        <p:nvSpPr>
          <p:cNvPr id="3" name="Espace réservé du contenu 2"/>
          <p:cNvSpPr>
            <a:spLocks noGrp="1"/>
          </p:cNvSpPr>
          <p:nvPr>
            <p:ph sz="quarter" idx="1"/>
          </p:nvPr>
        </p:nvSpPr>
        <p:spPr/>
        <p:txBody>
          <a:bodyPr>
            <a:normAutofit fontScale="62500" lnSpcReduction="20000"/>
          </a:bodyPr>
          <a:lstStyle/>
          <a:p>
            <a:r>
              <a:rPr lang="fr-CA" sz="3200" dirty="0"/>
              <a:t>Lois et cas juridiques relatifs à des types de cybercrimes, par exemple:</a:t>
            </a:r>
          </a:p>
          <a:p>
            <a:pPr lvl="1"/>
            <a:r>
              <a:rPr lang="fr-CA" sz="2900" dirty="0"/>
              <a:t>Accès défendu à ordis, bases de données, abimer leur contenu …</a:t>
            </a:r>
          </a:p>
          <a:p>
            <a:pPr lvl="1"/>
            <a:r>
              <a:rPr lang="fr-CA" sz="2900" dirty="0"/>
              <a:t>Fraudes et extorsions</a:t>
            </a:r>
          </a:p>
          <a:p>
            <a:pPr lvl="1"/>
            <a:r>
              <a:rPr lang="fr-CA" sz="2900" dirty="0"/>
              <a:t>Leurre, harcèlement, menaces, intimidation, voyeurisme …</a:t>
            </a:r>
          </a:p>
          <a:p>
            <a:pPr lvl="1"/>
            <a:r>
              <a:rPr lang="fr-CA" sz="2900" dirty="0"/>
              <a:t>Pourriel</a:t>
            </a:r>
          </a:p>
          <a:p>
            <a:pPr lvl="1"/>
            <a:r>
              <a:rPr lang="fr-CA" sz="2900" dirty="0"/>
              <a:t>Pornographie juvénile</a:t>
            </a:r>
          </a:p>
          <a:p>
            <a:pPr lvl="1"/>
            <a:r>
              <a:rPr lang="fr-CA" sz="2900" dirty="0"/>
              <a:t>Diffamation, haine</a:t>
            </a:r>
          </a:p>
          <a:p>
            <a:pPr lvl="1"/>
            <a:r>
              <a:rPr lang="fr-CA" sz="2900" dirty="0"/>
              <a:t>Commerce électronique</a:t>
            </a:r>
          </a:p>
          <a:p>
            <a:pPr lvl="1"/>
            <a:r>
              <a:rPr lang="fr-CA" sz="2900" dirty="0"/>
              <a:t>Blanchiment d’argent</a:t>
            </a:r>
          </a:p>
          <a:p>
            <a:r>
              <a:rPr lang="fr-CA" sz="3200" dirty="0"/>
              <a:t>Lois et cas juridiques relatifs à:</a:t>
            </a:r>
          </a:p>
          <a:p>
            <a:pPr lvl="1"/>
            <a:r>
              <a:rPr lang="fr-CA" dirty="0"/>
              <a:t>Protection de la vie privée </a:t>
            </a:r>
          </a:p>
          <a:p>
            <a:pPr lvl="1"/>
            <a:r>
              <a:rPr lang="fr-CA" dirty="0"/>
              <a:t>Protections de la propriété intellectuelle</a:t>
            </a:r>
          </a:p>
          <a:p>
            <a:r>
              <a:rPr lang="fr-CA" sz="3100" dirty="0"/>
              <a:t>Lois et cas juridiques relatifs à la juridiction</a:t>
            </a:r>
          </a:p>
          <a:p>
            <a:r>
              <a:rPr lang="fr-CA" sz="3100" dirty="0"/>
              <a:t>Lois et cas juridiques relatifs au processus d’investigation</a:t>
            </a:r>
          </a:p>
          <a:p>
            <a:pPr lvl="1"/>
            <a:endParaRPr lang="fr-CA" dirty="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10</a:t>
            </a:fld>
            <a:endParaRPr lang="fr-CA">
              <a:solidFill>
                <a:srgbClr val="FFFFFF"/>
              </a:solidFill>
            </a:endParaRPr>
          </a:p>
        </p:txBody>
      </p:sp>
    </p:spTree>
    <p:extLst>
      <p:ext uri="{BB962C8B-B14F-4D97-AF65-F5344CB8AC3E}">
        <p14:creationId xmlns:p14="http://schemas.microsoft.com/office/powerpoint/2010/main" val="2610060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AFD09-B395-4CF5-A43C-9091BC2B1DC6}"/>
              </a:ext>
            </a:extLst>
          </p:cNvPr>
          <p:cNvSpPr>
            <a:spLocks noGrp="1"/>
          </p:cNvSpPr>
          <p:nvPr>
            <p:ph type="title"/>
          </p:nvPr>
        </p:nvSpPr>
        <p:spPr/>
        <p:txBody>
          <a:bodyPr/>
          <a:lstStyle/>
          <a:p>
            <a:r>
              <a:rPr lang="fr-CA" dirty="0"/>
              <a:t>Travail en deux</a:t>
            </a:r>
          </a:p>
        </p:txBody>
      </p:sp>
      <p:sp>
        <p:nvSpPr>
          <p:cNvPr id="3" name="Espace réservé du numéro de diapositive 2">
            <a:extLst>
              <a:ext uri="{FF2B5EF4-FFF2-40B4-BE49-F238E27FC236}">
                <a16:creationId xmlns:a16="http://schemas.microsoft.com/office/drawing/2014/main" id="{18E2FE19-B02B-4FC1-9CAC-9187B14235DA}"/>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11</a:t>
            </a:fld>
            <a:endParaRPr lang="fr-CA">
              <a:solidFill>
                <a:srgbClr val="FFFFFF"/>
              </a:solidFill>
            </a:endParaRPr>
          </a:p>
        </p:txBody>
      </p:sp>
      <p:sp>
        <p:nvSpPr>
          <p:cNvPr id="4" name="Espace réservé du contenu 3">
            <a:extLst>
              <a:ext uri="{FF2B5EF4-FFF2-40B4-BE49-F238E27FC236}">
                <a16:creationId xmlns:a16="http://schemas.microsoft.com/office/drawing/2014/main" id="{0A70C755-1F99-4BD2-BD70-4D0A1A90AA03}"/>
              </a:ext>
            </a:extLst>
          </p:cNvPr>
          <p:cNvSpPr>
            <a:spLocks noGrp="1"/>
          </p:cNvSpPr>
          <p:nvPr>
            <p:ph sz="quarter" idx="1"/>
          </p:nvPr>
        </p:nvSpPr>
        <p:spPr/>
        <p:txBody>
          <a:bodyPr/>
          <a:lstStyle/>
          <a:p>
            <a:r>
              <a:rPr lang="fr-CA" dirty="0"/>
              <a:t>Vous êtes encouragés à faire votre projets en </a:t>
            </a:r>
            <a:r>
              <a:rPr lang="fr-CA" b="1" dirty="0"/>
              <a:t>équipes de deux </a:t>
            </a:r>
          </a:p>
          <a:p>
            <a:pPr lvl="1"/>
            <a:r>
              <a:rPr lang="fr-CA" dirty="0"/>
              <a:t>mais définitivement </a:t>
            </a:r>
            <a:r>
              <a:rPr lang="fr-CA" b="1" dirty="0"/>
              <a:t>pas plus </a:t>
            </a:r>
            <a:r>
              <a:rPr lang="fr-CA" dirty="0"/>
              <a:t>de deux</a:t>
            </a:r>
          </a:p>
        </p:txBody>
      </p:sp>
    </p:spTree>
    <p:extLst>
      <p:ext uri="{BB962C8B-B14F-4D97-AF65-F5344CB8AC3E}">
        <p14:creationId xmlns:p14="http://schemas.microsoft.com/office/powerpoint/2010/main" val="75116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154AC8-4BF2-490F-A9C9-6F688DDE97C1}"/>
              </a:ext>
            </a:extLst>
          </p:cNvPr>
          <p:cNvSpPr>
            <a:spLocks noGrp="1"/>
          </p:cNvSpPr>
          <p:nvPr>
            <p:ph type="title"/>
          </p:nvPr>
        </p:nvSpPr>
        <p:spPr/>
        <p:txBody>
          <a:bodyPr/>
          <a:lstStyle/>
          <a:p>
            <a:r>
              <a:rPr lang="fr-CA" dirty="0"/>
              <a:t>Sources législatives </a:t>
            </a:r>
            <a:r>
              <a:rPr lang="fr-CA"/>
              <a:t>et sentences </a:t>
            </a:r>
            <a:endParaRPr lang="fr-CA" dirty="0"/>
          </a:p>
        </p:txBody>
      </p:sp>
      <p:sp>
        <p:nvSpPr>
          <p:cNvPr id="3" name="Espace réservé du numéro de diapositive 2">
            <a:extLst>
              <a:ext uri="{FF2B5EF4-FFF2-40B4-BE49-F238E27FC236}">
                <a16:creationId xmlns:a16="http://schemas.microsoft.com/office/drawing/2014/main" id="{EFFEB10F-B5E5-9AEA-0A7E-875B0090C9EA}"/>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12</a:t>
            </a:fld>
            <a:endParaRPr lang="fr-CA">
              <a:solidFill>
                <a:srgbClr val="FFFFFF"/>
              </a:solidFill>
            </a:endParaRPr>
          </a:p>
        </p:txBody>
      </p:sp>
      <p:sp>
        <p:nvSpPr>
          <p:cNvPr id="4" name="Espace réservé du contenu 3">
            <a:extLst>
              <a:ext uri="{FF2B5EF4-FFF2-40B4-BE49-F238E27FC236}">
                <a16:creationId xmlns:a16="http://schemas.microsoft.com/office/drawing/2014/main" id="{BCA2E5C7-838F-CAD4-1C3F-D20F04D0FA7A}"/>
              </a:ext>
            </a:extLst>
          </p:cNvPr>
          <p:cNvSpPr>
            <a:spLocks noGrp="1"/>
          </p:cNvSpPr>
          <p:nvPr>
            <p:ph sz="quarter" idx="1"/>
          </p:nvPr>
        </p:nvSpPr>
        <p:spPr/>
        <p:txBody>
          <a:bodyPr/>
          <a:lstStyle/>
          <a:p>
            <a:r>
              <a:rPr lang="fr-CA" dirty="0"/>
              <a:t>Le site suivant contient des informations précieuses sur comment trouver dans la Toile les lois et les décisions des tribunaux</a:t>
            </a:r>
          </a:p>
          <a:p>
            <a:pPr lvl="1"/>
            <a:r>
              <a:rPr lang="fr-CA" dirty="0">
                <a:hlinkClick r:id="rId2"/>
              </a:rPr>
              <a:t>https://educaloi.qc.ca/capsules/trouver-des-lois-reglements-et-decisions-au-quebec-et-au-canada/</a:t>
            </a:r>
            <a:endParaRPr lang="fr-CA" dirty="0"/>
          </a:p>
          <a:p>
            <a:r>
              <a:rPr lang="fr-CA" dirty="0"/>
              <a:t>En général, toutes les lois sont facilement disponibles, pour le reste, ça peut exiger un peu de travail</a:t>
            </a:r>
          </a:p>
        </p:txBody>
      </p:sp>
    </p:spTree>
    <p:extLst>
      <p:ext uri="{BB962C8B-B14F-4D97-AF65-F5344CB8AC3E}">
        <p14:creationId xmlns:p14="http://schemas.microsoft.com/office/powerpoint/2010/main" val="75157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Manuels et sources</a:t>
            </a:r>
          </a:p>
        </p:txBody>
      </p:sp>
      <p:sp>
        <p:nvSpPr>
          <p:cNvPr id="3" name="Espace réservé du contenu 2"/>
          <p:cNvSpPr>
            <a:spLocks noGrp="1"/>
          </p:cNvSpPr>
          <p:nvPr>
            <p:ph sz="quarter" idx="1"/>
          </p:nvPr>
        </p:nvSpPr>
        <p:spPr/>
        <p:txBody>
          <a:bodyPr>
            <a:normAutofit/>
          </a:bodyPr>
          <a:lstStyle/>
          <a:p>
            <a:r>
              <a:rPr lang="fr-CA" sz="2700" dirty="0"/>
              <a:t>La </a:t>
            </a:r>
            <a:r>
              <a:rPr lang="fr-CA" sz="2700" dirty="0" err="1"/>
              <a:t>documentationfrançais</a:t>
            </a:r>
            <a:r>
              <a:rPr lang="fr-CA" sz="2700" dirty="0"/>
              <a:t>, et ce qu’il y a est presque exclusivement relié aux lois de la France</a:t>
            </a:r>
          </a:p>
          <a:p>
            <a:pPr lvl="1"/>
            <a:r>
              <a:rPr lang="fr-CA" sz="2400" dirty="0"/>
              <a:t>Faut faire attention …</a:t>
            </a:r>
          </a:p>
          <a:p>
            <a:r>
              <a:rPr lang="fr-CA" sz="2700" dirty="0"/>
              <a:t>Presque pas de livres sur la criminalité informatique au Canada et au Québec</a:t>
            </a:r>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13</a:t>
            </a:fld>
            <a:endParaRPr lang="fr-CA">
              <a:solidFill>
                <a:srgbClr val="FFFFFF"/>
              </a:solidFill>
            </a:endParaRPr>
          </a:p>
        </p:txBody>
      </p:sp>
    </p:spTree>
    <p:extLst>
      <p:ext uri="{BB962C8B-B14F-4D97-AF65-F5344CB8AC3E}">
        <p14:creationId xmlns:p14="http://schemas.microsoft.com/office/powerpoint/2010/main" val="250186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9071920" cy="990600"/>
          </a:xfrm>
        </p:spPr>
        <p:txBody>
          <a:bodyPr/>
          <a:lstStyle/>
          <a:p>
            <a:r>
              <a:rPr lang="fr-CA" dirty="0"/>
              <a:t>Le manuel de J. </a:t>
            </a:r>
            <a:r>
              <a:rPr lang="fr-CA" dirty="0" err="1"/>
              <a:t>Clough</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14</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Jonathan </a:t>
            </a:r>
            <a:r>
              <a:rPr lang="fr-CA" dirty="0" err="1"/>
              <a:t>Clough</a:t>
            </a:r>
            <a:r>
              <a:rPr lang="fr-CA" dirty="0"/>
              <a:t>. </a:t>
            </a:r>
            <a:r>
              <a:rPr lang="fr-CA" dirty="0" err="1"/>
              <a:t>Principles</a:t>
            </a:r>
            <a:r>
              <a:rPr lang="fr-CA" dirty="0"/>
              <a:t> of </a:t>
            </a:r>
            <a:r>
              <a:rPr lang="fr-CA" dirty="0" err="1"/>
              <a:t>Cybercrime</a:t>
            </a:r>
            <a:r>
              <a:rPr lang="fr-CA" dirty="0"/>
              <a:t>, Cambridge </a:t>
            </a:r>
            <a:r>
              <a:rPr lang="fr-CA" dirty="0" err="1"/>
              <a:t>University</a:t>
            </a:r>
            <a:r>
              <a:rPr lang="fr-CA" dirty="0"/>
              <a:t> </a:t>
            </a:r>
            <a:r>
              <a:rPr lang="fr-CA" dirty="0" err="1"/>
              <a:t>Press</a:t>
            </a:r>
            <a:r>
              <a:rPr lang="fr-CA" dirty="0"/>
              <a:t>, 2nd </a:t>
            </a:r>
            <a:r>
              <a:rPr lang="fr-CA" dirty="0" err="1"/>
              <a:t>ed</a:t>
            </a:r>
            <a:r>
              <a:rPr lang="fr-CA" dirty="0"/>
              <a:t>., 2015, 579 pages. K 5215 C56 2015</a:t>
            </a:r>
          </a:p>
          <a:p>
            <a:pPr lvl="1"/>
            <a:r>
              <a:rPr lang="fr-CA" dirty="0"/>
              <a:t>Un manuel juridique très complet et systématique qui considère les lois et la jurisprudence de plusieurs pays, inclus le Canada</a:t>
            </a:r>
          </a:p>
          <a:p>
            <a:pPr lvl="1"/>
            <a:r>
              <a:rPr lang="fr-CA" dirty="0"/>
              <a:t>La 1</a:t>
            </a:r>
            <a:r>
              <a:rPr lang="fr-CA" baseline="30000" dirty="0"/>
              <a:t>ère</a:t>
            </a:r>
            <a:r>
              <a:rPr lang="fr-CA" dirty="0"/>
              <a:t> édition numérique peut être facilement trouvée dans la Toile et aussi dans la bibliothèque UQO</a:t>
            </a:r>
          </a:p>
          <a:p>
            <a:pPr lvl="1"/>
            <a:r>
              <a:rPr lang="fr-CA" dirty="0"/>
              <a:t>La 2</a:t>
            </a:r>
            <a:r>
              <a:rPr lang="fr-CA" baseline="30000" dirty="0"/>
              <a:t>ème</a:t>
            </a:r>
            <a:r>
              <a:rPr lang="fr-CA" dirty="0"/>
              <a:t> édition numérique sera bientôt disponible</a:t>
            </a:r>
          </a:p>
        </p:txBody>
      </p:sp>
    </p:spTree>
    <p:extLst>
      <p:ext uri="{BB962C8B-B14F-4D97-AF65-F5344CB8AC3E}">
        <p14:creationId xmlns:p14="http://schemas.microsoft.com/office/powerpoint/2010/main" val="353243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manuel de Sara </a:t>
            </a:r>
            <a:r>
              <a:rPr lang="fr-CA" dirty="0" err="1"/>
              <a:t>Smyth</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15</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Sara M. </a:t>
            </a:r>
            <a:r>
              <a:rPr lang="fr-CA" dirty="0" err="1"/>
              <a:t>Smyth</a:t>
            </a:r>
            <a:r>
              <a:rPr lang="fr-CA" dirty="0"/>
              <a:t>. </a:t>
            </a:r>
            <a:r>
              <a:rPr lang="fr-CA" dirty="0" err="1"/>
              <a:t>Cybercrime</a:t>
            </a:r>
            <a:r>
              <a:rPr lang="fr-CA" dirty="0"/>
              <a:t> in Canadian </a:t>
            </a:r>
            <a:r>
              <a:rPr lang="fr-CA" dirty="0" err="1"/>
              <a:t>Criminal</a:t>
            </a:r>
            <a:r>
              <a:rPr lang="fr-CA" dirty="0"/>
              <a:t> Law. </a:t>
            </a:r>
            <a:r>
              <a:rPr lang="fr-CA" dirty="0" err="1"/>
              <a:t>Carswell</a:t>
            </a:r>
            <a:r>
              <a:rPr lang="fr-CA" dirty="0"/>
              <a:t>, 2nd </a:t>
            </a:r>
            <a:r>
              <a:rPr lang="fr-CA" dirty="0" err="1"/>
              <a:t>ed</a:t>
            </a:r>
            <a:r>
              <a:rPr lang="fr-CA" dirty="0"/>
              <a:t>., 287 pages</a:t>
            </a:r>
          </a:p>
          <a:p>
            <a:pPr lvl="1"/>
            <a:r>
              <a:rPr lang="fr-CA" dirty="0"/>
              <a:t>Un bon manuel juridique pour les lois et la jurisprudence canadienne</a:t>
            </a:r>
          </a:p>
          <a:p>
            <a:pPr lvl="1"/>
            <a:r>
              <a:rPr lang="fr-CA" dirty="0"/>
              <a:t>Rien au sujet du Québec …</a:t>
            </a:r>
          </a:p>
          <a:p>
            <a:pPr lvl="1"/>
            <a:r>
              <a:rPr lang="fr-CA" dirty="0"/>
              <a:t>Malheureusement pas disponible à l’UQO mais vous pouvez demander prêt entre bibliothèques</a:t>
            </a:r>
          </a:p>
          <a:p>
            <a:endParaRPr lang="fr-CA" dirty="0"/>
          </a:p>
        </p:txBody>
      </p:sp>
    </p:spTree>
    <p:extLst>
      <p:ext uri="{BB962C8B-B14F-4D97-AF65-F5344CB8AC3E}">
        <p14:creationId xmlns:p14="http://schemas.microsoft.com/office/powerpoint/2010/main" val="53456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Le livre de Francis Fortin</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16</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dirty="0"/>
              <a:t>Francis Fortin (sous la direction de). Cybercriminalité, entre inconduite et crime organisé, Presses Internationales Polytechniques, 2020. </a:t>
            </a:r>
          </a:p>
          <a:p>
            <a:pPr lvl="1"/>
            <a:r>
              <a:rPr lang="fr-CA" dirty="0"/>
              <a:t>https://uqo.on.worldcat.org/oclc/1245667819</a:t>
            </a:r>
          </a:p>
          <a:p>
            <a:pPr lvl="1"/>
            <a:r>
              <a:rPr lang="fr-CA" dirty="0"/>
              <a:t>Le seul livre que j’ai trouvé en français et québécois.</a:t>
            </a:r>
          </a:p>
          <a:p>
            <a:pPr lvl="1"/>
            <a:r>
              <a:rPr lang="fr-CA" dirty="0"/>
              <a:t>Recueil d’articles, entre autres:</a:t>
            </a:r>
          </a:p>
          <a:p>
            <a:pPr lvl="2"/>
            <a:r>
              <a:rPr lang="fr-CA" dirty="0"/>
              <a:t>Réseaux sans fils, Web, diffamation, porno juvénile, leurre, intimidation, vol d’identité, fraude, haine, cyberterrorisme, gangs, autres … </a:t>
            </a:r>
          </a:p>
          <a:p>
            <a:pPr lvl="1"/>
            <a:r>
              <a:rPr lang="fr-CA" dirty="0"/>
              <a:t>Attention à chercher l’édition de 2020 et pas celle de 2013</a:t>
            </a:r>
          </a:p>
          <a:p>
            <a:pPr marL="685800" lvl="2" indent="0">
              <a:buNone/>
            </a:pPr>
            <a:endParaRPr lang="fr-CA" dirty="0"/>
          </a:p>
          <a:p>
            <a:pPr marL="685800" lvl="2" indent="0">
              <a:buNone/>
            </a:pPr>
            <a:endParaRPr lang="fr-CA" dirty="0"/>
          </a:p>
        </p:txBody>
      </p:sp>
    </p:spTree>
    <p:extLst>
      <p:ext uri="{BB962C8B-B14F-4D97-AF65-F5344CB8AC3E}">
        <p14:creationId xmlns:p14="http://schemas.microsoft.com/office/powerpoint/2010/main" val="1574092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13AE6-5142-4F54-48C9-A8059E7BBD89}"/>
              </a:ext>
            </a:extLst>
          </p:cNvPr>
          <p:cNvSpPr>
            <a:spLocks noGrp="1"/>
          </p:cNvSpPr>
          <p:nvPr>
            <p:ph type="title"/>
          </p:nvPr>
        </p:nvSpPr>
        <p:spPr/>
        <p:txBody>
          <a:bodyPr/>
          <a:lstStyle/>
          <a:p>
            <a:r>
              <a:rPr lang="fr-CA" dirty="0"/>
              <a:t>Table des matières </a:t>
            </a:r>
          </a:p>
        </p:txBody>
      </p:sp>
      <p:sp>
        <p:nvSpPr>
          <p:cNvPr id="3" name="Espace réservé du numéro de diapositive 2">
            <a:extLst>
              <a:ext uri="{FF2B5EF4-FFF2-40B4-BE49-F238E27FC236}">
                <a16:creationId xmlns:a16="http://schemas.microsoft.com/office/drawing/2014/main" id="{E9B11F82-4321-A256-E0A1-8E4D4489FE45}"/>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17</a:t>
            </a:fld>
            <a:endParaRPr lang="fr-CA">
              <a:solidFill>
                <a:srgbClr val="FFFFFF"/>
              </a:solidFill>
            </a:endParaRPr>
          </a:p>
        </p:txBody>
      </p:sp>
      <p:sp>
        <p:nvSpPr>
          <p:cNvPr id="5" name="Rectangle 1">
            <a:extLst>
              <a:ext uri="{FF2B5EF4-FFF2-40B4-BE49-F238E27FC236}">
                <a16:creationId xmlns:a16="http://schemas.microsoft.com/office/drawing/2014/main" id="{A1CA890E-1F2F-B5BE-E606-8ED803097033}"/>
              </a:ext>
            </a:extLst>
          </p:cNvPr>
          <p:cNvSpPr>
            <a:spLocks noChangeArrowheads="1"/>
          </p:cNvSpPr>
          <p:nvPr/>
        </p:nvSpPr>
        <p:spPr bwMode="auto">
          <a:xfrm>
            <a:off x="266700" y="1394460"/>
            <a:ext cx="799126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6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3"/>
              </a:rPr>
              <a:t>Chapitre 1 Introduction et définitions de la cybercriminalité</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4"/>
              </a:rPr>
              <a:t>Chapitre 2 Pratiques policières et utilisation des Médias sociaux</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5"/>
              </a:rPr>
              <a:t>Chapitre 3 Matériel d’exploitation sexuelle d’enfants sur Internet : étendue du phénomène, auteurs d’infractions et enjeux Légaux</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6"/>
              </a:rPr>
              <a:t>Chapitre 4 Sollicitation à des fins sexuelles : un état de la question sur le leurre d’enfant par voie informatique</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7"/>
              </a:rPr>
              <a:t>Chapitre 5 Analyse des antécédents criminels d’internautes effectuant du leurre d’enfants</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8"/>
              </a:rPr>
              <a:t>Chapitre 6 Cyberintimidation et cyberharcèlement à l’heure d’Internet</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9"/>
              </a:rPr>
              <a:t>Chapitre 7 Application mobile pour les victimes d’intimidation +Fort : développement et premières étapes de validation</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0"/>
              </a:rPr>
              <a:t>Chapitre 8 Piratage informatique : du sous-sol au Web clandestin</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1"/>
              </a:rPr>
              <a:t>Chapitre 9 Rançongiciels : d’hier à demain</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2"/>
              </a:rPr>
              <a:t>Chapitre 10 Toujours plus haut : étude du réseau social et des promotions sur un forum d’ingénieurs sociaux</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3"/>
              </a:rPr>
              <a:t>Chapitre 11 Escroqueries par Internet</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4"/>
              </a:rPr>
              <a:t>Chapitre 12 Botnets sociaux : manipulation de l’information et propagande computationnelle</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5"/>
              </a:rPr>
              <a:t>Chapitre 13 Propagande extrémiste à l’ère numérique : évolution, défis et réponses</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Arial" panose="020B0604020202020204" pitchFamily="34" charset="0"/>
                <a:hlinkClick r:id="rId16"/>
              </a:rPr>
              <a:t>Chapitre 14 Tendances criminelles et technologies</a:t>
            </a:r>
            <a:r>
              <a:rPr kumimoji="0" lang="fr-FR" altLang="fr-FR" sz="16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2">
            <a:hlinkClick r:id="rId17"/>
            <a:extLst>
              <a:ext uri="{FF2B5EF4-FFF2-40B4-BE49-F238E27FC236}">
                <a16:creationId xmlns:a16="http://schemas.microsoft.com/office/drawing/2014/main" id="{140D456B-700A-701B-A3DF-2DBA2D63485B}"/>
              </a:ext>
            </a:extLst>
          </p:cNvPr>
          <p:cNvSpPr>
            <a:spLocks noChangeAspect="1" noChangeArrowheads="1"/>
          </p:cNvSpPr>
          <p:nvPr/>
        </p:nvSpPr>
        <p:spPr bwMode="auto">
          <a:xfrm>
            <a:off x="127000" y="-2811463"/>
            <a:ext cx="47625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8" name="AutoShape 3" descr="Image de couverture du livre">
            <a:extLst>
              <a:ext uri="{FF2B5EF4-FFF2-40B4-BE49-F238E27FC236}">
                <a16:creationId xmlns:a16="http://schemas.microsoft.com/office/drawing/2014/main" id="{20FB9AEC-4425-D661-D4E4-CBD1E24E2540}"/>
              </a:ext>
            </a:extLst>
          </p:cNvPr>
          <p:cNvSpPr>
            <a:spLocks noChangeAspect="1" noChangeArrowheads="1"/>
          </p:cNvSpPr>
          <p:nvPr/>
        </p:nvSpPr>
        <p:spPr bwMode="auto">
          <a:xfrm>
            <a:off x="127000" y="6016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Tree>
    <p:controls>
      <mc:AlternateContent xmlns:mc="http://schemas.openxmlformats.org/markup-compatibility/2006">
        <mc:Choice xmlns:v="urn:schemas-microsoft-com:vml" Requires="v">
          <p:control name="HTMLText1" r:id="rId1" imgW="914400" imgH="228600"/>
        </mc:Choice>
        <mc:Fallback>
          <p:control name="HTMLText1" r:id="rId1" imgW="914400" imgH="228600">
            <p:pic>
              <p:nvPicPr>
                <p:cNvPr id="6" name="HTMLText1">
                  <a:extLst>
                    <a:ext uri="{FF2B5EF4-FFF2-40B4-BE49-F238E27FC236}">
                      <a16:creationId xmlns:a16="http://schemas.microsoft.com/office/drawing/2014/main" id="{4CDD0A21-C844-AC61-9892-F1EA30820F44}"/>
                    </a:ext>
                  </a:extLst>
                </p:cNvPr>
                <p:cNvPicPr preferRelativeResize="0">
                  <a:picLocks noChangeArrowheads="1" noChangeShapeType="1"/>
                </p:cNvPicPr>
                <p:nvPr/>
              </p:nvPicPr>
              <p:blipFill>
                <a:blip r:embed="rId18"/>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034995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4888A7-3AF0-5E98-19CB-A01133DF2707}"/>
              </a:ext>
            </a:extLst>
          </p:cNvPr>
          <p:cNvSpPr>
            <a:spLocks noGrp="1"/>
          </p:cNvSpPr>
          <p:nvPr>
            <p:ph type="title"/>
          </p:nvPr>
        </p:nvSpPr>
        <p:spPr/>
        <p:txBody>
          <a:bodyPr/>
          <a:lstStyle/>
          <a:p>
            <a:r>
              <a:rPr lang="fr-CA" dirty="0"/>
              <a:t>Idées de projets</a:t>
            </a:r>
          </a:p>
        </p:txBody>
      </p:sp>
      <p:sp>
        <p:nvSpPr>
          <p:cNvPr id="3" name="Espace réservé du numéro de diapositive 2">
            <a:extLst>
              <a:ext uri="{FF2B5EF4-FFF2-40B4-BE49-F238E27FC236}">
                <a16:creationId xmlns:a16="http://schemas.microsoft.com/office/drawing/2014/main" id="{7884A85C-74F8-B1D1-EA90-33C583EB039C}"/>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18</a:t>
            </a:fld>
            <a:endParaRPr lang="fr-CA">
              <a:solidFill>
                <a:srgbClr val="FFFFFF"/>
              </a:solidFill>
            </a:endParaRPr>
          </a:p>
        </p:txBody>
      </p:sp>
      <p:sp>
        <p:nvSpPr>
          <p:cNvPr id="4" name="Espace réservé du contenu 3">
            <a:extLst>
              <a:ext uri="{FF2B5EF4-FFF2-40B4-BE49-F238E27FC236}">
                <a16:creationId xmlns:a16="http://schemas.microsoft.com/office/drawing/2014/main" id="{73368B6F-040D-4AA1-6806-CA0AE7FC8802}"/>
              </a:ext>
            </a:extLst>
          </p:cNvPr>
          <p:cNvSpPr>
            <a:spLocks noGrp="1"/>
          </p:cNvSpPr>
          <p:nvPr>
            <p:ph sz="quarter" idx="1"/>
          </p:nvPr>
        </p:nvSpPr>
        <p:spPr/>
        <p:txBody>
          <a:bodyPr/>
          <a:lstStyle/>
          <a:p>
            <a:r>
              <a:rPr lang="fr-CA" dirty="0"/>
              <a:t>Prendre un des chapitres de quelques-uns de ces manuels, surtout ceux qui ont plus de contenu juridique, lire les références suggérées, en faire une synthèse personnelle</a:t>
            </a:r>
          </a:p>
        </p:txBody>
      </p:sp>
    </p:spTree>
    <p:extLst>
      <p:ext uri="{BB962C8B-B14F-4D97-AF65-F5344CB8AC3E}">
        <p14:creationId xmlns:p14="http://schemas.microsoft.com/office/powerpoint/2010/main" val="73994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3F97D-084F-4B28-A3F9-9C926D9ACFDD}"/>
              </a:ext>
            </a:extLst>
          </p:cNvPr>
          <p:cNvSpPr>
            <a:spLocks noGrp="1"/>
          </p:cNvSpPr>
          <p:nvPr>
            <p:ph type="title"/>
          </p:nvPr>
        </p:nvSpPr>
        <p:spPr/>
        <p:txBody>
          <a:bodyPr/>
          <a:lstStyle/>
          <a:p>
            <a:r>
              <a:rPr lang="fr-CA" dirty="0"/>
              <a:t>Ressources bibliothèque</a:t>
            </a:r>
          </a:p>
        </p:txBody>
      </p:sp>
      <p:sp>
        <p:nvSpPr>
          <p:cNvPr id="3" name="Espace réservé du numéro de diapositive 2">
            <a:extLst>
              <a:ext uri="{FF2B5EF4-FFF2-40B4-BE49-F238E27FC236}">
                <a16:creationId xmlns:a16="http://schemas.microsoft.com/office/drawing/2014/main" id="{54E103C1-E014-423A-868F-01D17286EAE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19</a:t>
            </a:fld>
            <a:endParaRPr lang="fr-CA">
              <a:solidFill>
                <a:srgbClr val="FFFFFF"/>
              </a:solidFill>
            </a:endParaRPr>
          </a:p>
        </p:txBody>
      </p:sp>
      <p:sp>
        <p:nvSpPr>
          <p:cNvPr id="4" name="Espace réservé du contenu 3">
            <a:extLst>
              <a:ext uri="{FF2B5EF4-FFF2-40B4-BE49-F238E27FC236}">
                <a16:creationId xmlns:a16="http://schemas.microsoft.com/office/drawing/2014/main" id="{29390E29-721B-48C5-B149-F83A301A75EE}"/>
              </a:ext>
            </a:extLst>
          </p:cNvPr>
          <p:cNvSpPr>
            <a:spLocks noGrp="1"/>
          </p:cNvSpPr>
          <p:nvPr>
            <p:ph sz="quarter" idx="1"/>
          </p:nvPr>
        </p:nvSpPr>
        <p:spPr/>
        <p:txBody>
          <a:bodyPr/>
          <a:lstStyle/>
          <a:p>
            <a:r>
              <a:rPr lang="fr-CA" dirty="0"/>
              <a:t>La bibliothèque a beaucoup de manuels disponibles</a:t>
            </a:r>
          </a:p>
          <a:p>
            <a:pPr lvl="1"/>
            <a:r>
              <a:rPr lang="fr-CA" dirty="0"/>
              <a:t>En papier ou électroniques</a:t>
            </a:r>
          </a:p>
          <a:p>
            <a:r>
              <a:rPr lang="fr-CA" dirty="0"/>
              <a:t>Peut aussi vous procurer des manuels ou articles par ‘prêt entre bibliothèques’</a:t>
            </a:r>
          </a:p>
          <a:p>
            <a:r>
              <a:rPr lang="fr-CA" dirty="0"/>
              <a:t>Faut s’identifier pour avoir accès aux docs électroniques</a:t>
            </a:r>
          </a:p>
        </p:txBody>
      </p:sp>
    </p:spTree>
    <p:extLst>
      <p:ext uri="{BB962C8B-B14F-4D97-AF65-F5344CB8AC3E}">
        <p14:creationId xmlns:p14="http://schemas.microsoft.com/office/powerpoint/2010/main" val="232091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Description et objectifs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20000"/>
          </a:bodyPr>
          <a:lstStyle/>
          <a:p>
            <a:endParaRPr lang="fr-CA" dirty="0"/>
          </a:p>
          <a:p>
            <a:r>
              <a:rPr lang="fr-CA" b="1" dirty="0"/>
              <a:t>Objectifs</a:t>
            </a:r>
            <a:endParaRPr lang="fr-CA" dirty="0"/>
          </a:p>
          <a:p>
            <a:pPr algn="just"/>
            <a:r>
              <a:rPr lang="fr-CA"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Au terme de ce cours, l'</a:t>
            </a:r>
            <a:r>
              <a:rPr lang="fr-CA"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étudiant.e</a:t>
            </a:r>
            <a:r>
              <a:rPr lang="fr-CA"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aura connaissance de la législation québécoise, de la législation canadienne et des traités internationaux dans le domaine de la cybersécurité, ainsi que des pratiques concernant le sujet. </a:t>
            </a:r>
            <a:endParaRPr lang="fr-CA" sz="1800" dirty="0">
              <a:effectLst/>
              <a:latin typeface="Times New Roman" panose="02020603050405020304" pitchFamily="18" charset="0"/>
              <a:ea typeface="Times New Roman" panose="02020603050405020304" pitchFamily="18" charset="0"/>
            </a:endParaRPr>
          </a:p>
          <a:p>
            <a:r>
              <a:rPr lang="fr-CA" b="1" dirty="0"/>
              <a:t>Contenu</a:t>
            </a:r>
            <a:endParaRPr lang="fr-CA" dirty="0"/>
          </a:p>
          <a:p>
            <a:pPr algn="just"/>
            <a:r>
              <a:rPr lang="fr-CA"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Cadre légal et juridique pour la cybersécurité, la cybercriminalité et les technologies de l’information. Lois constitutionnelles et chartes des droits. Législation canadienne, québécoise et traités internationaux. Le code pénal du Canada et les articles applicables à la cybersécurité et à la cybercriminalité. Autres lois et règlements pertinents, comme la loi sur le pourriel et la loi sur le recyclage de fonds. La juridiction. Législation canadienne et québécoise sur l’accès à l’information, sur les documents électroniques, sur la protection des données et sur la protection de la vie privée</a:t>
            </a:r>
            <a:r>
              <a:rPr lang="fr-CA"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00237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Toile – Web</a:t>
            </a:r>
          </a:p>
        </p:txBody>
      </p:sp>
      <p:sp>
        <p:nvSpPr>
          <p:cNvPr id="3" name="Espace réservé du contenu 2"/>
          <p:cNvSpPr>
            <a:spLocks noGrp="1"/>
          </p:cNvSpPr>
          <p:nvPr>
            <p:ph sz="quarter" idx="1"/>
          </p:nvPr>
        </p:nvSpPr>
        <p:spPr/>
        <p:txBody>
          <a:bodyPr>
            <a:normAutofit fontScale="92500" lnSpcReduction="10000"/>
          </a:bodyPr>
          <a:lstStyle/>
          <a:p>
            <a:r>
              <a:rPr lang="en-CA" sz="2700" dirty="0"/>
              <a:t>Beaucoup de sources Web sur </a:t>
            </a:r>
            <a:r>
              <a:rPr lang="en-CA" sz="2700" dirty="0" err="1"/>
              <a:t>sujets</a:t>
            </a:r>
            <a:r>
              <a:rPr lang="en-CA" sz="2700" dirty="0"/>
              <a:t> </a:t>
            </a:r>
            <a:r>
              <a:rPr lang="en-CA" sz="2700" dirty="0" err="1"/>
              <a:t>spécifiques</a:t>
            </a:r>
            <a:endParaRPr lang="en-CA" sz="2700" dirty="0"/>
          </a:p>
          <a:p>
            <a:pPr lvl="1"/>
            <a:r>
              <a:rPr lang="en-CA" sz="2400" dirty="0" err="1"/>
              <a:t>Toutes</a:t>
            </a:r>
            <a:r>
              <a:rPr lang="en-CA" sz="2400" dirty="0"/>
              <a:t> les </a:t>
            </a:r>
            <a:r>
              <a:rPr lang="en-CA" sz="2400" dirty="0" err="1"/>
              <a:t>lois</a:t>
            </a:r>
            <a:r>
              <a:rPr lang="en-CA" sz="2400" dirty="0"/>
              <a:t> </a:t>
            </a:r>
            <a:r>
              <a:rPr lang="en-CA" sz="2400" dirty="0" err="1"/>
              <a:t>sont</a:t>
            </a:r>
            <a:r>
              <a:rPr lang="en-CA" sz="2400" dirty="0"/>
              <a:t> dans le web</a:t>
            </a:r>
          </a:p>
          <a:p>
            <a:pPr lvl="1"/>
            <a:r>
              <a:rPr lang="en-CA" sz="2400" dirty="0" err="1"/>
              <a:t>Aussi</a:t>
            </a:r>
            <a:r>
              <a:rPr lang="en-CA" sz="2400" dirty="0"/>
              <a:t> beaucoup de sentences </a:t>
            </a:r>
            <a:r>
              <a:rPr lang="en-CA" sz="2400" dirty="0" err="1"/>
              <a:t>importantes</a:t>
            </a:r>
            <a:endParaRPr lang="en-CA" sz="2400" dirty="0"/>
          </a:p>
          <a:p>
            <a:pPr lvl="1"/>
            <a:r>
              <a:rPr lang="en-CA" sz="2400" dirty="0"/>
              <a:t>Parfois des documents de police</a:t>
            </a:r>
          </a:p>
          <a:p>
            <a:r>
              <a:rPr lang="fr-CA" sz="2700" dirty="0"/>
              <a:t>L’étude des lois et de la jurisprudence d’autres pays est acceptée</a:t>
            </a:r>
          </a:p>
          <a:p>
            <a:pPr lvl="1"/>
            <a:r>
              <a:rPr lang="fr-CA" sz="2400" dirty="0"/>
              <a:t>Elle pourra être nécessaire pour remplir votre rapport</a:t>
            </a:r>
          </a:p>
          <a:p>
            <a:pPr lvl="1"/>
            <a:r>
              <a:rPr lang="fr-CA" sz="2400" dirty="0"/>
              <a:t>Il est important de ne pas faire des confusions entre différents pays</a:t>
            </a:r>
          </a:p>
          <a:p>
            <a:pPr lvl="2"/>
            <a:r>
              <a:rPr lang="fr-CA" sz="2100" dirty="0"/>
              <a:t>Bien clarifier de quels pays vous parlez</a:t>
            </a:r>
          </a:p>
          <a:p>
            <a:pPr lvl="2"/>
            <a:r>
              <a:rPr lang="fr-CA" sz="2100" dirty="0"/>
              <a:t>Si vous parlez d’un pays différent du Canada ou Québec, parlez des différences</a:t>
            </a:r>
          </a:p>
          <a:p>
            <a:pPr lvl="2"/>
            <a:endParaRPr lang="fr-CA" sz="2100" dirty="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20</a:t>
            </a:fld>
            <a:endParaRPr lang="fr-CA">
              <a:solidFill>
                <a:srgbClr val="FFFFFF"/>
              </a:solidFill>
            </a:endParaRPr>
          </a:p>
        </p:txBody>
      </p:sp>
    </p:spTree>
    <p:extLst>
      <p:ext uri="{BB962C8B-B14F-4D97-AF65-F5344CB8AC3E}">
        <p14:creationId xmlns:p14="http://schemas.microsoft.com/office/powerpoint/2010/main" val="76521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1A099-3230-4216-8AAD-882E989BA76B}"/>
              </a:ext>
            </a:extLst>
          </p:cNvPr>
          <p:cNvSpPr>
            <a:spLocks noGrp="1"/>
          </p:cNvSpPr>
          <p:nvPr>
            <p:ph type="title"/>
          </p:nvPr>
        </p:nvSpPr>
        <p:spPr/>
        <p:txBody>
          <a:bodyPr>
            <a:normAutofit fontScale="90000"/>
          </a:bodyPr>
          <a:lstStyle/>
          <a:p>
            <a:r>
              <a:rPr lang="fr-CA" dirty="0"/>
              <a:t>PACC – CCAP: https://pacc-ccap.ca/</a:t>
            </a:r>
          </a:p>
        </p:txBody>
      </p:sp>
      <p:sp>
        <p:nvSpPr>
          <p:cNvPr id="3" name="Espace réservé du numéro de diapositive 2">
            <a:extLst>
              <a:ext uri="{FF2B5EF4-FFF2-40B4-BE49-F238E27FC236}">
                <a16:creationId xmlns:a16="http://schemas.microsoft.com/office/drawing/2014/main" id="{422F9648-5CD2-42DF-806B-7E65D2B327DC}"/>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21</a:t>
            </a:fld>
            <a:endParaRPr lang="fr-CA">
              <a:solidFill>
                <a:srgbClr val="FFFFFF"/>
              </a:solidFill>
            </a:endParaRPr>
          </a:p>
        </p:txBody>
      </p:sp>
      <p:sp>
        <p:nvSpPr>
          <p:cNvPr id="4" name="Espace réservé du contenu 3">
            <a:extLst>
              <a:ext uri="{FF2B5EF4-FFF2-40B4-BE49-F238E27FC236}">
                <a16:creationId xmlns:a16="http://schemas.microsoft.com/office/drawing/2014/main" id="{6FBB713F-3A05-4340-B2DB-5658C9123DD6}"/>
              </a:ext>
            </a:extLst>
          </p:cNvPr>
          <p:cNvSpPr>
            <a:spLocks noGrp="1"/>
          </p:cNvSpPr>
          <p:nvPr>
            <p:ph sz="quarter" idx="1"/>
          </p:nvPr>
        </p:nvSpPr>
        <p:spPr/>
        <p:txBody>
          <a:bodyPr/>
          <a:lstStyle/>
          <a:p>
            <a:r>
              <a:rPr lang="fr-CA" dirty="0" err="1"/>
              <a:t>Privacy</a:t>
            </a:r>
            <a:r>
              <a:rPr lang="fr-CA" dirty="0"/>
              <a:t> &amp; Access Council of Canada</a:t>
            </a:r>
          </a:p>
          <a:p>
            <a:r>
              <a:rPr lang="fr-CA" dirty="0"/>
              <a:t>Conseil du Canada de l’accès et la vie privée</a:t>
            </a:r>
          </a:p>
          <a:p>
            <a:endParaRPr lang="fr-CA" dirty="0"/>
          </a:p>
          <a:p>
            <a:pPr lvl="1"/>
            <a:r>
              <a:rPr lang="fr-CA" dirty="0"/>
              <a:t>Mentionne beaucoup de cas pratiques, surtout sur la protection de la vie privée mais aussi sur la cybercriminalité</a:t>
            </a:r>
          </a:p>
          <a:p>
            <a:pPr lvl="1"/>
            <a:r>
              <a:rPr lang="fr-CA" dirty="0"/>
              <a:t>Possibilité de faire recherches dans leur site</a:t>
            </a:r>
          </a:p>
          <a:p>
            <a:pPr lvl="1"/>
            <a:r>
              <a:rPr lang="fr-CA"/>
              <a:t>Et </a:t>
            </a:r>
            <a:r>
              <a:rPr lang="fr-CA" dirty="0"/>
              <a:t>de s’inscrire à leurs fréquents bulletins</a:t>
            </a:r>
          </a:p>
        </p:txBody>
      </p:sp>
    </p:spTree>
    <p:extLst>
      <p:ext uri="{BB962C8B-B14F-4D97-AF65-F5344CB8AC3E}">
        <p14:creationId xmlns:p14="http://schemas.microsoft.com/office/powerpoint/2010/main" val="1658986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8D5C65-5DC4-B947-5E7F-48824EA1E004}"/>
              </a:ext>
            </a:extLst>
          </p:cNvPr>
          <p:cNvSpPr>
            <a:spLocks noGrp="1"/>
          </p:cNvSpPr>
          <p:nvPr>
            <p:ph type="title"/>
          </p:nvPr>
        </p:nvSpPr>
        <p:spPr/>
        <p:txBody>
          <a:bodyPr>
            <a:normAutofit fontScale="90000"/>
          </a:bodyPr>
          <a:lstStyle/>
          <a:p>
            <a:r>
              <a:rPr lang="fr-CA" dirty="0"/>
              <a:t>Commissariat à la protection de la vie privée</a:t>
            </a:r>
          </a:p>
        </p:txBody>
      </p:sp>
      <p:sp>
        <p:nvSpPr>
          <p:cNvPr id="3" name="Espace réservé du numéro de diapositive 2">
            <a:extLst>
              <a:ext uri="{FF2B5EF4-FFF2-40B4-BE49-F238E27FC236}">
                <a16:creationId xmlns:a16="http://schemas.microsoft.com/office/drawing/2014/main" id="{E7E4678E-5744-C292-52B3-8F301438171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22</a:t>
            </a:fld>
            <a:endParaRPr lang="fr-CA">
              <a:solidFill>
                <a:srgbClr val="FFFFFF"/>
              </a:solidFill>
            </a:endParaRPr>
          </a:p>
        </p:txBody>
      </p:sp>
      <p:sp>
        <p:nvSpPr>
          <p:cNvPr id="4" name="Espace réservé du contenu 3">
            <a:extLst>
              <a:ext uri="{FF2B5EF4-FFF2-40B4-BE49-F238E27FC236}">
                <a16:creationId xmlns:a16="http://schemas.microsoft.com/office/drawing/2014/main" id="{68E5F162-3621-9C07-46BA-5478CB688960}"/>
              </a:ext>
            </a:extLst>
          </p:cNvPr>
          <p:cNvSpPr>
            <a:spLocks noGrp="1"/>
          </p:cNvSpPr>
          <p:nvPr>
            <p:ph sz="quarter" idx="1"/>
          </p:nvPr>
        </p:nvSpPr>
        <p:spPr/>
        <p:txBody>
          <a:bodyPr/>
          <a:lstStyle/>
          <a:p>
            <a:r>
              <a:rPr lang="fr-CA" dirty="0"/>
              <a:t>Base de données de différents annonces, rapports …</a:t>
            </a:r>
          </a:p>
          <a:p>
            <a:r>
              <a:rPr lang="fr-CA" dirty="0"/>
              <a:t>Même </a:t>
            </a:r>
            <a:r>
              <a:rPr lang="fr-CA" dirty="0" err="1"/>
              <a:t>humouristiques</a:t>
            </a:r>
            <a:r>
              <a:rPr lang="fr-CA" dirty="0"/>
              <a:t>:</a:t>
            </a:r>
          </a:p>
          <a:p>
            <a:pPr lvl="1"/>
            <a:r>
              <a:rPr lang="fr-CA" dirty="0"/>
              <a:t>https://www.priv.gc.ca/fr/a-propos-du-commissariat/publications/illustrations/</a:t>
            </a:r>
          </a:p>
        </p:txBody>
      </p:sp>
    </p:spTree>
    <p:extLst>
      <p:ext uri="{BB962C8B-B14F-4D97-AF65-F5344CB8AC3E}">
        <p14:creationId xmlns:p14="http://schemas.microsoft.com/office/powerpoint/2010/main" val="2845443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17174B-E484-43E3-BCB9-001DB3E8784F}"/>
              </a:ext>
            </a:extLst>
          </p:cNvPr>
          <p:cNvSpPr>
            <a:spLocks noGrp="1"/>
          </p:cNvSpPr>
          <p:nvPr>
            <p:ph type="title"/>
          </p:nvPr>
        </p:nvSpPr>
        <p:spPr/>
        <p:txBody>
          <a:bodyPr/>
          <a:lstStyle/>
          <a:p>
            <a:r>
              <a:rPr lang="fr-CA" dirty="0"/>
              <a:t>Bulletin Direction Informatique</a:t>
            </a:r>
          </a:p>
        </p:txBody>
      </p:sp>
      <p:sp>
        <p:nvSpPr>
          <p:cNvPr id="3" name="Espace réservé du numéro de diapositive 2">
            <a:extLst>
              <a:ext uri="{FF2B5EF4-FFF2-40B4-BE49-F238E27FC236}">
                <a16:creationId xmlns:a16="http://schemas.microsoft.com/office/drawing/2014/main" id="{30EDB091-35A9-45F7-9093-A0B560646FD2}"/>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23</a:t>
            </a:fld>
            <a:endParaRPr lang="fr-CA">
              <a:solidFill>
                <a:srgbClr val="FFFFFF"/>
              </a:solidFill>
            </a:endParaRPr>
          </a:p>
        </p:txBody>
      </p:sp>
      <p:sp>
        <p:nvSpPr>
          <p:cNvPr id="4" name="Espace réservé du contenu 3">
            <a:extLst>
              <a:ext uri="{FF2B5EF4-FFF2-40B4-BE49-F238E27FC236}">
                <a16:creationId xmlns:a16="http://schemas.microsoft.com/office/drawing/2014/main" id="{5172CAE7-DC35-4B73-9CE9-369584741668}"/>
              </a:ext>
            </a:extLst>
          </p:cNvPr>
          <p:cNvSpPr>
            <a:spLocks noGrp="1"/>
          </p:cNvSpPr>
          <p:nvPr>
            <p:ph sz="quarter" idx="1"/>
          </p:nvPr>
        </p:nvSpPr>
        <p:spPr/>
        <p:txBody>
          <a:bodyPr/>
          <a:lstStyle/>
          <a:p>
            <a:r>
              <a:rPr lang="fr-CA" dirty="0"/>
              <a:t>Le bulletin « Direction informatique » a </a:t>
            </a:r>
            <a:r>
              <a:rPr lang="fr-CA"/>
              <a:t>une section sur </a:t>
            </a:r>
            <a:r>
              <a:rPr lang="fr-CA" dirty="0"/>
              <a:t>la Cybersécurité:</a:t>
            </a:r>
          </a:p>
          <a:p>
            <a:pPr lvl="1"/>
            <a:r>
              <a:rPr lang="fr-CA" dirty="0"/>
              <a:t>https://www.directioninformatique.com/categorie/cybersecurite</a:t>
            </a:r>
          </a:p>
        </p:txBody>
      </p:sp>
    </p:spTree>
    <p:extLst>
      <p:ext uri="{BB962C8B-B14F-4D97-AF65-F5344CB8AC3E}">
        <p14:creationId xmlns:p14="http://schemas.microsoft.com/office/powerpoint/2010/main" val="687778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8508BD-CEA4-4003-AA06-A92829A794BD}"/>
              </a:ext>
            </a:extLst>
          </p:cNvPr>
          <p:cNvSpPr>
            <a:spLocks noGrp="1"/>
          </p:cNvSpPr>
          <p:nvPr>
            <p:ph type="title"/>
          </p:nvPr>
        </p:nvSpPr>
        <p:spPr/>
        <p:txBody>
          <a:bodyPr>
            <a:normAutofit fontScale="90000"/>
          </a:bodyPr>
          <a:lstStyle/>
          <a:p>
            <a:r>
              <a:rPr lang="fr-CA" dirty="0"/>
              <a:t>Centre canadien sur la cybersécurité</a:t>
            </a:r>
          </a:p>
        </p:txBody>
      </p:sp>
      <p:sp>
        <p:nvSpPr>
          <p:cNvPr id="3" name="Espace réservé du numéro de diapositive 2">
            <a:extLst>
              <a:ext uri="{FF2B5EF4-FFF2-40B4-BE49-F238E27FC236}">
                <a16:creationId xmlns:a16="http://schemas.microsoft.com/office/drawing/2014/main" id="{56E56790-9EF0-4D93-A361-F56B91F2FFD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24</a:t>
            </a:fld>
            <a:endParaRPr lang="fr-CA">
              <a:solidFill>
                <a:srgbClr val="FFFFFF"/>
              </a:solidFill>
            </a:endParaRPr>
          </a:p>
        </p:txBody>
      </p:sp>
      <p:sp>
        <p:nvSpPr>
          <p:cNvPr id="4" name="Espace réservé du contenu 3">
            <a:extLst>
              <a:ext uri="{FF2B5EF4-FFF2-40B4-BE49-F238E27FC236}">
                <a16:creationId xmlns:a16="http://schemas.microsoft.com/office/drawing/2014/main" id="{120A03D1-8228-4284-BC5A-33D21700B0DE}"/>
              </a:ext>
            </a:extLst>
          </p:cNvPr>
          <p:cNvSpPr>
            <a:spLocks noGrp="1"/>
          </p:cNvSpPr>
          <p:nvPr>
            <p:ph sz="quarter" idx="1"/>
          </p:nvPr>
        </p:nvSpPr>
        <p:spPr/>
        <p:txBody>
          <a:bodyPr/>
          <a:lstStyle/>
          <a:p>
            <a:r>
              <a:rPr lang="fr-CA" dirty="0"/>
              <a:t>Ce centre développe de la bonne documentation dans notre domaine, en français:</a:t>
            </a:r>
          </a:p>
          <a:p>
            <a:pPr lvl="1"/>
            <a:r>
              <a:rPr lang="fr-CA" dirty="0"/>
              <a:t>https://cyber.gc.ca/fr/publications</a:t>
            </a:r>
          </a:p>
        </p:txBody>
      </p:sp>
    </p:spTree>
    <p:extLst>
      <p:ext uri="{BB962C8B-B14F-4D97-AF65-F5344CB8AC3E}">
        <p14:creationId xmlns:p14="http://schemas.microsoft.com/office/powerpoint/2010/main" val="2010287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2FABF5-7D15-A8D6-D61E-B2F681F7A611}"/>
              </a:ext>
            </a:extLst>
          </p:cNvPr>
          <p:cNvSpPr>
            <a:spLocks noGrp="1"/>
          </p:cNvSpPr>
          <p:nvPr>
            <p:ph type="title"/>
          </p:nvPr>
        </p:nvSpPr>
        <p:spPr/>
        <p:txBody>
          <a:bodyPr/>
          <a:lstStyle/>
          <a:p>
            <a:r>
              <a:rPr lang="fr-CA" dirty="0"/>
              <a:t>SOQUIJ</a:t>
            </a:r>
          </a:p>
        </p:txBody>
      </p:sp>
      <p:sp>
        <p:nvSpPr>
          <p:cNvPr id="3" name="Espace réservé du numéro de diapositive 2">
            <a:extLst>
              <a:ext uri="{FF2B5EF4-FFF2-40B4-BE49-F238E27FC236}">
                <a16:creationId xmlns:a16="http://schemas.microsoft.com/office/drawing/2014/main" id="{028A3754-A436-DE10-2FE4-BC8DB2BE55F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25</a:t>
            </a:fld>
            <a:endParaRPr lang="fr-CA">
              <a:solidFill>
                <a:srgbClr val="FFFFFF"/>
              </a:solidFill>
            </a:endParaRPr>
          </a:p>
        </p:txBody>
      </p:sp>
      <p:sp>
        <p:nvSpPr>
          <p:cNvPr id="4" name="Espace réservé du contenu 3">
            <a:extLst>
              <a:ext uri="{FF2B5EF4-FFF2-40B4-BE49-F238E27FC236}">
                <a16:creationId xmlns:a16="http://schemas.microsoft.com/office/drawing/2014/main" id="{303D87B0-2DF9-E8D7-7FED-2A2731512DC5}"/>
              </a:ext>
            </a:extLst>
          </p:cNvPr>
          <p:cNvSpPr>
            <a:spLocks noGrp="1"/>
          </p:cNvSpPr>
          <p:nvPr>
            <p:ph sz="quarter" idx="1"/>
          </p:nvPr>
        </p:nvSpPr>
        <p:spPr/>
        <p:txBody>
          <a:bodyPr/>
          <a:lstStyle/>
          <a:p>
            <a:r>
              <a:rPr lang="fr-CA" dirty="0">
                <a:hlinkClick r:id="rId2"/>
              </a:rPr>
              <a:t>https://soquij.qc.ca/a/fr/</a:t>
            </a:r>
            <a:endParaRPr lang="fr-CA" dirty="0"/>
          </a:p>
          <a:p>
            <a:r>
              <a:rPr lang="fr-CA" dirty="0"/>
              <a:t>Un site de recherches juridiques </a:t>
            </a:r>
          </a:p>
          <a:p>
            <a:r>
              <a:rPr lang="fr-CA" dirty="0"/>
              <a:t>Contient des sentences de tribunaux</a:t>
            </a:r>
          </a:p>
          <a:p>
            <a:r>
              <a:rPr lang="fr-CA" dirty="0"/>
              <a:t>Payant, mais il offre accès gratuit aux étudiants</a:t>
            </a:r>
          </a:p>
          <a:p>
            <a:pPr lvl="1"/>
            <a:r>
              <a:rPr lang="fr-CA" dirty="0"/>
              <a:t>Comment l’obtenir?</a:t>
            </a:r>
          </a:p>
        </p:txBody>
      </p:sp>
    </p:spTree>
    <p:extLst>
      <p:ext uri="{BB962C8B-B14F-4D97-AF65-F5344CB8AC3E}">
        <p14:creationId xmlns:p14="http://schemas.microsoft.com/office/powerpoint/2010/main" val="1497740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42E5C3-6A77-425B-AEA0-F5022FA8C94D}"/>
              </a:ext>
            </a:extLst>
          </p:cNvPr>
          <p:cNvSpPr>
            <a:spLocks noGrp="1"/>
          </p:cNvSpPr>
          <p:nvPr>
            <p:ph type="title"/>
          </p:nvPr>
        </p:nvSpPr>
        <p:spPr/>
        <p:txBody>
          <a:bodyPr/>
          <a:lstStyle/>
          <a:p>
            <a:r>
              <a:rPr lang="fr-CA" dirty="0"/>
              <a:t>Site de la Gendarmerie Royale</a:t>
            </a:r>
          </a:p>
        </p:txBody>
      </p:sp>
      <p:sp>
        <p:nvSpPr>
          <p:cNvPr id="3" name="Espace réservé du numéro de diapositive 2">
            <a:extLst>
              <a:ext uri="{FF2B5EF4-FFF2-40B4-BE49-F238E27FC236}">
                <a16:creationId xmlns:a16="http://schemas.microsoft.com/office/drawing/2014/main" id="{F807D543-735C-43D5-998C-0CB3D04682D6}"/>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26</a:t>
            </a:fld>
            <a:endParaRPr lang="fr-CA">
              <a:solidFill>
                <a:srgbClr val="FFFFFF"/>
              </a:solidFill>
            </a:endParaRPr>
          </a:p>
        </p:txBody>
      </p:sp>
      <p:sp>
        <p:nvSpPr>
          <p:cNvPr id="4" name="Espace réservé du contenu 3">
            <a:extLst>
              <a:ext uri="{FF2B5EF4-FFF2-40B4-BE49-F238E27FC236}">
                <a16:creationId xmlns:a16="http://schemas.microsoft.com/office/drawing/2014/main" id="{0D3D4BB3-DE18-4C38-9140-396945D421CC}"/>
              </a:ext>
            </a:extLst>
          </p:cNvPr>
          <p:cNvSpPr>
            <a:spLocks noGrp="1"/>
          </p:cNvSpPr>
          <p:nvPr>
            <p:ph sz="quarter" idx="1"/>
          </p:nvPr>
        </p:nvSpPr>
        <p:spPr/>
        <p:txBody>
          <a:bodyPr/>
          <a:lstStyle/>
          <a:p>
            <a:r>
              <a:rPr lang="fr-CA" dirty="0"/>
              <a:t>Bonne doc en français</a:t>
            </a:r>
          </a:p>
          <a:p>
            <a:pPr lvl="1"/>
            <a:r>
              <a:rPr lang="fr-CA" dirty="0"/>
              <a:t>https://www.rcmp-grc.gc.ca/fr/cybersecurite</a:t>
            </a:r>
          </a:p>
        </p:txBody>
      </p:sp>
    </p:spTree>
    <p:extLst>
      <p:ext uri="{BB962C8B-B14F-4D97-AF65-F5344CB8AC3E}">
        <p14:creationId xmlns:p14="http://schemas.microsoft.com/office/powerpoint/2010/main" val="3074435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D93275-FF6A-45BA-A332-C88236C3BE4C}"/>
              </a:ext>
            </a:extLst>
          </p:cNvPr>
          <p:cNvSpPr>
            <a:spLocks noGrp="1"/>
          </p:cNvSpPr>
          <p:nvPr>
            <p:ph type="title"/>
          </p:nvPr>
        </p:nvSpPr>
        <p:spPr/>
        <p:txBody>
          <a:bodyPr/>
          <a:lstStyle/>
          <a:p>
            <a:r>
              <a:rPr lang="fr-CA" dirty="0"/>
              <a:t>Statistiques</a:t>
            </a:r>
          </a:p>
        </p:txBody>
      </p:sp>
      <p:sp>
        <p:nvSpPr>
          <p:cNvPr id="3" name="Espace réservé du numéro de diapositive 2">
            <a:extLst>
              <a:ext uri="{FF2B5EF4-FFF2-40B4-BE49-F238E27FC236}">
                <a16:creationId xmlns:a16="http://schemas.microsoft.com/office/drawing/2014/main" id="{ED8364D4-2B16-4BF9-BDEE-60360444B146}"/>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27</a:t>
            </a:fld>
            <a:endParaRPr lang="fr-CA">
              <a:solidFill>
                <a:srgbClr val="FFFFFF"/>
              </a:solidFill>
            </a:endParaRPr>
          </a:p>
        </p:txBody>
      </p:sp>
      <p:sp>
        <p:nvSpPr>
          <p:cNvPr id="4" name="Espace réservé du contenu 3">
            <a:extLst>
              <a:ext uri="{FF2B5EF4-FFF2-40B4-BE49-F238E27FC236}">
                <a16:creationId xmlns:a16="http://schemas.microsoft.com/office/drawing/2014/main" id="{F8CFEEDC-370F-4086-AA82-E5E71DBB5CEE}"/>
              </a:ext>
            </a:extLst>
          </p:cNvPr>
          <p:cNvSpPr>
            <a:spLocks noGrp="1"/>
          </p:cNvSpPr>
          <p:nvPr>
            <p:ph sz="quarter" idx="1"/>
          </p:nvPr>
        </p:nvSpPr>
        <p:spPr>
          <a:xfrm>
            <a:off x="612648" y="1600200"/>
            <a:ext cx="8153400" cy="4565104"/>
          </a:xfrm>
        </p:spPr>
        <p:txBody>
          <a:bodyPr>
            <a:normAutofit fontScale="92500" lnSpcReduction="10000"/>
          </a:bodyPr>
          <a:lstStyle/>
          <a:p>
            <a:r>
              <a:rPr lang="fr-CA" dirty="0"/>
              <a:t>Le site de Statistique Canada contient des statistiques sur le nombre d’infractions aux lois sur la criminalité informatique</a:t>
            </a:r>
          </a:p>
          <a:p>
            <a:r>
              <a:rPr lang="fr-CA" dirty="0"/>
              <a:t>Par type d’infraction</a:t>
            </a:r>
          </a:p>
          <a:p>
            <a:pPr lvl="1"/>
            <a:r>
              <a:rPr lang="fr-CA" dirty="0">
                <a:hlinkClick r:id="rId2"/>
              </a:rPr>
              <a:t>https://www150.statcan.gc.ca/t1/tbl1/fr/tv.action?pid=3510000101</a:t>
            </a:r>
            <a:endParaRPr lang="fr-CA" dirty="0"/>
          </a:p>
          <a:p>
            <a:pPr lvl="1"/>
            <a:r>
              <a:rPr lang="fr-CA" dirty="0"/>
              <a:t>Les plus communes:</a:t>
            </a:r>
          </a:p>
          <a:p>
            <a:pPr lvl="2"/>
            <a:r>
              <a:rPr lang="fr-CA" dirty="0"/>
              <a:t>Fraude (infractions largement dominante)</a:t>
            </a:r>
          </a:p>
          <a:p>
            <a:pPr lvl="2"/>
            <a:r>
              <a:rPr lang="fr-CA" dirty="0"/>
              <a:t>Communications indécentes ou harcelantes</a:t>
            </a:r>
          </a:p>
          <a:p>
            <a:pPr lvl="2"/>
            <a:r>
              <a:rPr lang="fr-CA" dirty="0"/>
              <a:t>Porno juvénile</a:t>
            </a:r>
          </a:p>
          <a:p>
            <a:pPr lvl="2"/>
            <a:r>
              <a:rPr lang="fr-CA" dirty="0"/>
              <a:t>Menaces</a:t>
            </a:r>
          </a:p>
        </p:txBody>
      </p:sp>
    </p:spTree>
    <p:extLst>
      <p:ext uri="{BB962C8B-B14F-4D97-AF65-F5344CB8AC3E}">
        <p14:creationId xmlns:p14="http://schemas.microsoft.com/office/powerpoint/2010/main" val="897219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A4D49-3CA8-469B-951F-C1330F01B3C4}"/>
              </a:ext>
            </a:extLst>
          </p:cNvPr>
          <p:cNvSpPr>
            <a:spLocks noGrp="1"/>
          </p:cNvSpPr>
          <p:nvPr>
            <p:ph type="title"/>
          </p:nvPr>
        </p:nvSpPr>
        <p:spPr/>
        <p:txBody>
          <a:bodyPr/>
          <a:lstStyle/>
          <a:p>
            <a:r>
              <a:rPr lang="fr-CA" dirty="0"/>
              <a:t>Différence</a:t>
            </a:r>
          </a:p>
        </p:txBody>
      </p:sp>
      <p:sp>
        <p:nvSpPr>
          <p:cNvPr id="3" name="Espace réservé du numéro de diapositive 2">
            <a:extLst>
              <a:ext uri="{FF2B5EF4-FFF2-40B4-BE49-F238E27FC236}">
                <a16:creationId xmlns:a16="http://schemas.microsoft.com/office/drawing/2014/main" id="{4031F425-5FD8-4E56-B588-62DA49F47D0C}"/>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28</a:t>
            </a:fld>
            <a:endParaRPr lang="fr-CA">
              <a:solidFill>
                <a:srgbClr val="FFFFFF"/>
              </a:solidFill>
            </a:endParaRPr>
          </a:p>
        </p:txBody>
      </p:sp>
      <p:sp>
        <p:nvSpPr>
          <p:cNvPr id="4" name="Espace réservé du contenu 3">
            <a:extLst>
              <a:ext uri="{FF2B5EF4-FFF2-40B4-BE49-F238E27FC236}">
                <a16:creationId xmlns:a16="http://schemas.microsoft.com/office/drawing/2014/main" id="{1C1DFE5A-BC95-411E-A290-BF32D95CCB2F}"/>
              </a:ext>
            </a:extLst>
          </p:cNvPr>
          <p:cNvSpPr>
            <a:spLocks noGrp="1"/>
          </p:cNvSpPr>
          <p:nvPr>
            <p:ph sz="quarter" idx="1"/>
          </p:nvPr>
        </p:nvSpPr>
        <p:spPr/>
        <p:txBody>
          <a:bodyPr>
            <a:normAutofit lnSpcReduction="10000"/>
          </a:bodyPr>
          <a:lstStyle/>
          <a:p>
            <a:r>
              <a:rPr lang="fr-CA" dirty="0"/>
              <a:t>Utiliser surtout les sites Toile est facile par rapport à consulter des livres et des articles, mais …</a:t>
            </a:r>
          </a:p>
          <a:p>
            <a:r>
              <a:rPr lang="fr-CA" dirty="0"/>
              <a:t>Les sites Toile vous donnent des informations ponctuelles et d’actualité</a:t>
            </a:r>
          </a:p>
          <a:p>
            <a:r>
              <a:rPr lang="fr-CA" dirty="0"/>
              <a:t>Mais pour une meilleure compréhension des problèmes de fond il faut consulter les articles et livres</a:t>
            </a:r>
          </a:p>
          <a:p>
            <a:r>
              <a:rPr lang="fr-CA" dirty="0"/>
              <a:t>Beaucoup de livres et d’articles sont aussi disponibles dans la Toile, surtout </a:t>
            </a:r>
            <a:r>
              <a:rPr lang="fr-CA" b="1" dirty="0"/>
              <a:t>moyennant le site de la Bibliothèque UQO</a:t>
            </a:r>
          </a:p>
          <a:p>
            <a:endParaRPr lang="fr-CA" dirty="0"/>
          </a:p>
        </p:txBody>
      </p:sp>
    </p:spTree>
    <p:extLst>
      <p:ext uri="{BB962C8B-B14F-4D97-AF65-F5344CB8AC3E}">
        <p14:creationId xmlns:p14="http://schemas.microsoft.com/office/powerpoint/2010/main" val="3646026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3E2CA-5429-4B3D-98BF-FBB3CCCFCD9A}"/>
              </a:ext>
            </a:extLst>
          </p:cNvPr>
          <p:cNvSpPr>
            <a:spLocks noGrp="1"/>
          </p:cNvSpPr>
          <p:nvPr>
            <p:ph type="title"/>
          </p:nvPr>
        </p:nvSpPr>
        <p:spPr/>
        <p:txBody>
          <a:bodyPr>
            <a:normAutofit/>
          </a:bodyPr>
          <a:lstStyle/>
          <a:p>
            <a:r>
              <a:rPr lang="fr-CA" dirty="0"/>
              <a:t>Pour les articles et sentences</a:t>
            </a:r>
          </a:p>
        </p:txBody>
      </p:sp>
      <p:sp>
        <p:nvSpPr>
          <p:cNvPr id="3" name="Espace réservé du numéro de diapositive 2">
            <a:extLst>
              <a:ext uri="{FF2B5EF4-FFF2-40B4-BE49-F238E27FC236}">
                <a16:creationId xmlns:a16="http://schemas.microsoft.com/office/drawing/2014/main" id="{57C61873-0F12-4A70-B9E7-65A35B795EC5}"/>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29</a:t>
            </a:fld>
            <a:endParaRPr lang="fr-CA">
              <a:solidFill>
                <a:srgbClr val="FFFFFF"/>
              </a:solidFill>
            </a:endParaRPr>
          </a:p>
        </p:txBody>
      </p:sp>
      <p:sp>
        <p:nvSpPr>
          <p:cNvPr id="4" name="Espace réservé du contenu 3">
            <a:extLst>
              <a:ext uri="{FF2B5EF4-FFF2-40B4-BE49-F238E27FC236}">
                <a16:creationId xmlns:a16="http://schemas.microsoft.com/office/drawing/2014/main" id="{05B54E6E-F6BE-4CE8-BDEC-D3B1EE73D14A}"/>
              </a:ext>
            </a:extLst>
          </p:cNvPr>
          <p:cNvSpPr>
            <a:spLocks noGrp="1"/>
          </p:cNvSpPr>
          <p:nvPr>
            <p:ph sz="quarter" idx="1"/>
          </p:nvPr>
        </p:nvSpPr>
        <p:spPr/>
        <p:txBody>
          <a:bodyPr>
            <a:normAutofit/>
          </a:bodyPr>
          <a:lstStyle/>
          <a:p>
            <a:r>
              <a:rPr lang="fr-CA" dirty="0"/>
              <a:t>Aller dans Google Scholar </a:t>
            </a:r>
            <a:r>
              <a:rPr lang="fr-CA" dirty="0">
                <a:hlinkClick r:id="rId2"/>
              </a:rPr>
              <a:t>https://scholar.google.com/</a:t>
            </a:r>
            <a:endParaRPr lang="fr-CA" dirty="0"/>
          </a:p>
          <a:p>
            <a:r>
              <a:rPr lang="fr-CA" dirty="0"/>
              <a:t>Faites des recherches par mots clés</a:t>
            </a:r>
          </a:p>
          <a:p>
            <a:r>
              <a:rPr lang="fr-CA" dirty="0"/>
              <a:t>Parfois les articles et les sentences sont accessibles directement à partir de là</a:t>
            </a:r>
          </a:p>
          <a:p>
            <a:r>
              <a:rPr lang="fr-CA" dirty="0"/>
              <a:t>Beaucoup de matériaux sont disponibles </a:t>
            </a:r>
            <a:r>
              <a:rPr lang="fr-CA" b="1" dirty="0"/>
              <a:t>à partir du site de la bibliothèque UQO</a:t>
            </a:r>
            <a:r>
              <a:rPr lang="fr-CA" dirty="0"/>
              <a:t> – en cas de pbs, demandez à la bibliothèque</a:t>
            </a:r>
          </a:p>
          <a:p>
            <a:r>
              <a:rPr lang="fr-CA" dirty="0"/>
              <a:t>Vous devez vous identifier pour avoir </a:t>
            </a:r>
            <a:r>
              <a:rPr lang="fr-CA"/>
              <a:t>plein accès</a:t>
            </a:r>
            <a:endParaRPr lang="fr-CA" dirty="0"/>
          </a:p>
          <a:p>
            <a:pPr marL="0" indent="0">
              <a:buNone/>
            </a:pPr>
            <a:endParaRPr lang="fr-CA" dirty="0"/>
          </a:p>
        </p:txBody>
      </p:sp>
    </p:spTree>
    <p:extLst>
      <p:ext uri="{BB962C8B-B14F-4D97-AF65-F5344CB8AC3E}">
        <p14:creationId xmlns:p14="http://schemas.microsoft.com/office/powerpoint/2010/main" val="1062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 Bienvenue au cours!</a:t>
            </a:r>
          </a:p>
        </p:txBody>
      </p:sp>
      <p:sp>
        <p:nvSpPr>
          <p:cNvPr id="3" name="Espace réservé du contenu 2"/>
          <p:cNvSpPr>
            <a:spLocks noGrp="1"/>
          </p:cNvSpPr>
          <p:nvPr>
            <p:ph sz="quarter" idx="1"/>
          </p:nvPr>
        </p:nvSpPr>
        <p:spPr/>
        <p:txBody>
          <a:bodyPr>
            <a:normAutofit/>
          </a:bodyPr>
          <a:lstStyle/>
          <a:p>
            <a:r>
              <a:rPr lang="fr-CA" dirty="0"/>
              <a:t>Ce cours est un survol de la législation canadienne et québécoise sur les sujets suivants:</a:t>
            </a:r>
          </a:p>
          <a:p>
            <a:pPr lvl="1"/>
            <a:r>
              <a:rPr lang="fr-CA" dirty="0"/>
              <a:t>Cybercriminalité, typologie et lois</a:t>
            </a:r>
          </a:p>
          <a:p>
            <a:pPr lvl="1"/>
            <a:r>
              <a:rPr lang="fr-CA" dirty="0"/>
              <a:t>Protection de la vie privée</a:t>
            </a:r>
          </a:p>
          <a:p>
            <a:pPr lvl="1"/>
            <a:r>
              <a:rPr lang="fr-CA" dirty="0"/>
              <a:t>Protection de la propriété intellectuelle</a:t>
            </a:r>
          </a:p>
          <a:p>
            <a:pPr lvl="1"/>
            <a:r>
              <a:rPr lang="fr-CA" dirty="0"/>
              <a:t>Méthodes d’investigation</a:t>
            </a:r>
          </a:p>
          <a:p>
            <a:r>
              <a:rPr lang="fr-CA" dirty="0"/>
              <a:t>Le sujet est vaste, mais le cours vise à vous donner une vision de fond et une orientation</a:t>
            </a:r>
          </a:p>
          <a:p>
            <a:endParaRPr lang="fr-CA" dirty="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3</a:t>
            </a:fld>
            <a:endParaRPr lang="fr-CA">
              <a:solidFill>
                <a:srgbClr val="FFFFFF"/>
              </a:solidFill>
            </a:endParaRPr>
          </a:p>
        </p:txBody>
      </p:sp>
    </p:spTree>
    <p:extLst>
      <p:ext uri="{BB962C8B-B14F-4D97-AF65-F5344CB8AC3E}">
        <p14:creationId xmlns:p14="http://schemas.microsoft.com/office/powerpoint/2010/main" val="1302946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Faire suite aux suggestions …</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30</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Les planches du cours font souvent référence à des faits et noms qui pourraient ne pas être connus par tous</a:t>
            </a:r>
          </a:p>
          <a:p>
            <a:pPr lvl="1"/>
            <a:r>
              <a:rPr lang="fr-CA" dirty="0"/>
              <a:t>P. ex. Assange, </a:t>
            </a:r>
            <a:r>
              <a:rPr lang="fr-CA" dirty="0" err="1"/>
              <a:t>WikiLeaks</a:t>
            </a:r>
            <a:r>
              <a:rPr lang="fr-CA" dirty="0"/>
              <a:t> …</a:t>
            </a:r>
          </a:p>
          <a:p>
            <a:pPr lvl="1"/>
            <a:r>
              <a:rPr lang="fr-CA" dirty="0"/>
              <a:t>Les étudiants qui ne sont pas au courant (et même ceux qui pensent l’être) devraient faire suite et faire des recherches web sur ces mots clés, ils trouveront beaucoup d’informations!</a:t>
            </a:r>
          </a:p>
          <a:p>
            <a:pPr lvl="2"/>
            <a:r>
              <a:rPr lang="fr-CA" dirty="0" err="1"/>
              <a:t>Wikipedia</a:t>
            </a:r>
            <a:r>
              <a:rPr lang="fr-CA" dirty="0"/>
              <a:t> est en général utile et complète</a:t>
            </a:r>
          </a:p>
        </p:txBody>
      </p:sp>
    </p:spTree>
    <p:extLst>
      <p:ext uri="{BB962C8B-B14F-4D97-AF65-F5344CB8AC3E}">
        <p14:creationId xmlns:p14="http://schemas.microsoft.com/office/powerpoint/2010/main" val="20128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B4826D-DAA0-419E-A414-E0B556E3B510}"/>
              </a:ext>
            </a:extLst>
          </p:cNvPr>
          <p:cNvSpPr>
            <a:spLocks noGrp="1"/>
          </p:cNvSpPr>
          <p:nvPr>
            <p:ph type="title"/>
          </p:nvPr>
        </p:nvSpPr>
        <p:spPr/>
        <p:txBody>
          <a:bodyPr/>
          <a:lstStyle/>
          <a:p>
            <a:r>
              <a:rPr lang="fr-CA" dirty="0"/>
              <a:t>Communication</a:t>
            </a:r>
          </a:p>
        </p:txBody>
      </p:sp>
      <p:sp>
        <p:nvSpPr>
          <p:cNvPr id="3" name="Espace réservé du numéro de diapositive 2">
            <a:extLst>
              <a:ext uri="{FF2B5EF4-FFF2-40B4-BE49-F238E27FC236}">
                <a16:creationId xmlns:a16="http://schemas.microsoft.com/office/drawing/2014/main" id="{25913E45-FFAF-416A-876A-E6E6F04BE5B5}"/>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31</a:t>
            </a:fld>
            <a:endParaRPr lang="fr-CA">
              <a:solidFill>
                <a:srgbClr val="FFFFFF"/>
              </a:solidFill>
            </a:endParaRPr>
          </a:p>
        </p:txBody>
      </p:sp>
      <p:sp>
        <p:nvSpPr>
          <p:cNvPr id="4" name="Espace réservé du contenu 3">
            <a:extLst>
              <a:ext uri="{FF2B5EF4-FFF2-40B4-BE49-F238E27FC236}">
                <a16:creationId xmlns:a16="http://schemas.microsoft.com/office/drawing/2014/main" id="{889F797A-77A2-4DA5-AADF-40B5D69C303C}"/>
              </a:ext>
            </a:extLst>
          </p:cNvPr>
          <p:cNvSpPr>
            <a:spLocks noGrp="1"/>
          </p:cNvSpPr>
          <p:nvPr>
            <p:ph sz="quarter" idx="1"/>
          </p:nvPr>
        </p:nvSpPr>
        <p:spPr/>
        <p:txBody>
          <a:bodyPr/>
          <a:lstStyle/>
          <a:p>
            <a:r>
              <a:rPr lang="fr-CA" dirty="0"/>
              <a:t>Les nouvelles, etc. seront communiquées par Moodle</a:t>
            </a:r>
          </a:p>
          <a:p>
            <a:pPr lvl="1"/>
            <a:r>
              <a:rPr lang="fr-CA" dirty="0"/>
              <a:t>Assurez-vous de lire votre courriel en provenance de l’UQO</a:t>
            </a:r>
          </a:p>
          <a:p>
            <a:r>
              <a:rPr lang="fr-CA" dirty="0"/>
              <a:t>Cependant pour questions il est mieux de m’écrire directement: </a:t>
            </a:r>
            <a:r>
              <a:rPr lang="fr-CA" dirty="0">
                <a:hlinkClick r:id="rId2"/>
              </a:rPr>
              <a:t>luigi@uqo.ca</a:t>
            </a:r>
            <a:endParaRPr lang="fr-CA" dirty="0"/>
          </a:p>
          <a:p>
            <a:pPr lvl="1"/>
            <a:r>
              <a:rPr lang="fr-CA" dirty="0"/>
              <a:t>Il sera plus facile pour moi de vous </a:t>
            </a:r>
            <a:r>
              <a:rPr lang="fr-CA"/>
              <a:t>répondre directement</a:t>
            </a:r>
            <a:endParaRPr lang="fr-CA" dirty="0"/>
          </a:p>
        </p:txBody>
      </p:sp>
    </p:spTree>
    <p:extLst>
      <p:ext uri="{BB962C8B-B14F-4D97-AF65-F5344CB8AC3E}">
        <p14:creationId xmlns:p14="http://schemas.microsoft.com/office/powerpoint/2010/main" val="1108936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7E949-3666-7B29-6556-2D7063513A5E}"/>
              </a:ext>
            </a:extLst>
          </p:cNvPr>
          <p:cNvSpPr>
            <a:spLocks noGrp="1"/>
          </p:cNvSpPr>
          <p:nvPr>
            <p:ph type="title"/>
          </p:nvPr>
        </p:nvSpPr>
        <p:spPr/>
        <p:txBody>
          <a:bodyPr/>
          <a:lstStyle/>
          <a:p>
            <a:r>
              <a:rPr lang="fr-CA" dirty="0"/>
              <a:t>Disponibilité de ces notes de cours</a:t>
            </a:r>
          </a:p>
        </p:txBody>
      </p:sp>
      <p:sp>
        <p:nvSpPr>
          <p:cNvPr id="3" name="Espace réservé du numéro de diapositive 2">
            <a:extLst>
              <a:ext uri="{FF2B5EF4-FFF2-40B4-BE49-F238E27FC236}">
                <a16:creationId xmlns:a16="http://schemas.microsoft.com/office/drawing/2014/main" id="{3B93B760-3BA5-F099-064C-EDA62BE523B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32</a:t>
            </a:fld>
            <a:endParaRPr lang="fr-CA">
              <a:solidFill>
                <a:srgbClr val="FFFFFF"/>
              </a:solidFill>
            </a:endParaRPr>
          </a:p>
        </p:txBody>
      </p:sp>
      <p:sp>
        <p:nvSpPr>
          <p:cNvPr id="4" name="Espace réservé du contenu 3">
            <a:extLst>
              <a:ext uri="{FF2B5EF4-FFF2-40B4-BE49-F238E27FC236}">
                <a16:creationId xmlns:a16="http://schemas.microsoft.com/office/drawing/2014/main" id="{DF243EC7-B774-B172-B499-2AB0A6B3A6AD}"/>
              </a:ext>
            </a:extLst>
          </p:cNvPr>
          <p:cNvSpPr>
            <a:spLocks noGrp="1"/>
          </p:cNvSpPr>
          <p:nvPr>
            <p:ph sz="quarter" idx="1"/>
          </p:nvPr>
        </p:nvSpPr>
        <p:spPr/>
        <p:txBody>
          <a:bodyPr>
            <a:normAutofit fontScale="92500" lnSpcReduction="10000"/>
          </a:bodyPr>
          <a:lstStyle/>
          <a:p>
            <a:r>
              <a:rPr lang="fr-CA" dirty="0"/>
              <a:t>Ces notes de cours sont disponibles:</a:t>
            </a:r>
          </a:p>
          <a:p>
            <a:pPr lvl="1"/>
            <a:r>
              <a:rPr lang="fr-CA" dirty="0"/>
              <a:t>À travers Moodle</a:t>
            </a:r>
          </a:p>
          <a:p>
            <a:pPr lvl="1"/>
            <a:r>
              <a:rPr lang="fr-CA" dirty="0"/>
              <a:t>Directement à l’adresse Toile </a:t>
            </a:r>
            <a:r>
              <a:rPr lang="fr-CA" dirty="0">
                <a:hlinkClick r:id="rId2"/>
              </a:rPr>
              <a:t>http://w3.uqo.ca/luigi/CYB1033Loi/notes_de_cours_index.html</a:t>
            </a:r>
            <a:endParaRPr lang="fr-CA" dirty="0"/>
          </a:p>
          <a:p>
            <a:r>
              <a:rPr lang="fr-CA" dirty="0"/>
              <a:t>Il se peut que votre fureteur vous donne des avis de sécurité et cherche à vous empêcher l’accès: ignorer</a:t>
            </a:r>
          </a:p>
          <a:p>
            <a:r>
              <a:rPr lang="fr-CA" dirty="0"/>
              <a:t>Il se peut que les pptx ne soient pas ouverts, mais seulement chargés dans votre dossier Téléchargements</a:t>
            </a:r>
          </a:p>
          <a:p>
            <a:r>
              <a:rPr lang="fr-CA" dirty="0"/>
              <a:t>Essayez avec autres fureteurs et ajustez les options de vos fureteurs</a:t>
            </a:r>
          </a:p>
          <a:p>
            <a:endParaRPr lang="fr-CA" dirty="0"/>
          </a:p>
          <a:p>
            <a:endParaRPr lang="fr-CA" dirty="0"/>
          </a:p>
        </p:txBody>
      </p:sp>
    </p:spTree>
    <p:extLst>
      <p:ext uri="{BB962C8B-B14F-4D97-AF65-F5344CB8AC3E}">
        <p14:creationId xmlns:p14="http://schemas.microsoft.com/office/powerpoint/2010/main" val="667079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77145B-A01F-D612-1206-3B782C219ED8}"/>
              </a:ext>
            </a:extLst>
          </p:cNvPr>
          <p:cNvSpPr>
            <a:spLocks noGrp="1"/>
          </p:cNvSpPr>
          <p:nvPr>
            <p:ph type="title"/>
          </p:nvPr>
        </p:nvSpPr>
        <p:spPr/>
        <p:txBody>
          <a:bodyPr/>
          <a:lstStyle/>
          <a:p>
            <a:pPr algn="ctr"/>
            <a:r>
              <a:rPr lang="fr-CA" b="1" dirty="0"/>
              <a:t>AVERTISSEMENT</a:t>
            </a:r>
          </a:p>
        </p:txBody>
      </p:sp>
      <p:sp>
        <p:nvSpPr>
          <p:cNvPr id="3" name="Espace réservé du numéro de diapositive 2">
            <a:extLst>
              <a:ext uri="{FF2B5EF4-FFF2-40B4-BE49-F238E27FC236}">
                <a16:creationId xmlns:a16="http://schemas.microsoft.com/office/drawing/2014/main" id="{FA2313E5-0506-6BF7-2A57-484116F8D93D}"/>
              </a:ext>
            </a:extLst>
          </p:cNvPr>
          <p:cNvSpPr>
            <a:spLocks noGrp="1"/>
          </p:cNvSpPr>
          <p:nvPr>
            <p:ph type="sldNum" sz="quarter" idx="12"/>
          </p:nvPr>
        </p:nvSpPr>
        <p:spPr/>
        <p:txBody>
          <a:bodyPr/>
          <a:lstStyle/>
          <a:p>
            <a:fld id="{1AD93096-5B34-4342-9326-69289CEAE4C2}" type="slidenum">
              <a:rPr lang="fr-CA" smtClean="0"/>
              <a:pPr/>
              <a:t>33</a:t>
            </a:fld>
            <a:endParaRPr lang="fr-CA">
              <a:solidFill>
                <a:srgbClr val="FFFFFF"/>
              </a:solidFill>
            </a:endParaRPr>
          </a:p>
        </p:txBody>
      </p:sp>
      <p:sp>
        <p:nvSpPr>
          <p:cNvPr id="4" name="Espace réservé du contenu 3">
            <a:extLst>
              <a:ext uri="{FF2B5EF4-FFF2-40B4-BE49-F238E27FC236}">
                <a16:creationId xmlns:a16="http://schemas.microsoft.com/office/drawing/2014/main" id="{A9A8917E-3826-4C84-BA3F-7B2413A19973}"/>
              </a:ext>
            </a:extLst>
          </p:cNvPr>
          <p:cNvSpPr>
            <a:spLocks noGrp="1"/>
          </p:cNvSpPr>
          <p:nvPr>
            <p:ph sz="quarter" idx="1"/>
          </p:nvPr>
        </p:nvSpPr>
        <p:spPr/>
        <p:txBody>
          <a:bodyPr>
            <a:normAutofit fontScale="92500" lnSpcReduction="20000"/>
          </a:bodyPr>
          <a:lstStyle/>
          <a:p>
            <a:r>
              <a:rPr lang="fr-CA" dirty="0"/>
              <a:t>Ce cours traite de la criminalité, qui peut présenter des aspects très inconfortables pour </a:t>
            </a:r>
            <a:r>
              <a:rPr lang="fr-CA" dirty="0" err="1"/>
              <a:t>certain.e.s</a:t>
            </a:r>
            <a:endParaRPr lang="fr-CA" dirty="0"/>
          </a:p>
          <a:p>
            <a:pPr lvl="1"/>
            <a:r>
              <a:rPr lang="fr-CA" dirty="0"/>
              <a:t>Nous devrons parler de crimes haineux, de crimes de nature sexuelle, etc.</a:t>
            </a:r>
          </a:p>
          <a:p>
            <a:r>
              <a:rPr lang="fr-CA" dirty="0"/>
              <a:t>Les lois, les rapports de police, les sentences des tribunaux peuvent utiliser un langage, une terminologie, très explicites</a:t>
            </a:r>
          </a:p>
          <a:p>
            <a:pPr lvl="1"/>
            <a:r>
              <a:rPr lang="fr-CA" dirty="0"/>
              <a:t>Les présentations de l’enseignant et aussi de vos collègues devront parfois parler de ceci, utiliser ce même langage</a:t>
            </a:r>
          </a:p>
          <a:p>
            <a:pPr lvl="1"/>
            <a:endParaRPr lang="fr-CA" dirty="0"/>
          </a:p>
          <a:p>
            <a:pPr marL="365760" lvl="1" indent="0" algn="ctr">
              <a:buNone/>
            </a:pPr>
            <a:r>
              <a:rPr lang="fr-CA" b="1" dirty="0"/>
              <a:t>VOTRE INSCRIPTION À CE COURS IMPLIQUE VOTRE ACCEPTATION DE CET ÉTAT DE FAITS</a:t>
            </a:r>
          </a:p>
        </p:txBody>
      </p:sp>
    </p:spTree>
    <p:extLst>
      <p:ext uri="{BB962C8B-B14F-4D97-AF65-F5344CB8AC3E}">
        <p14:creationId xmlns:p14="http://schemas.microsoft.com/office/powerpoint/2010/main" val="3839101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normAutofit/>
          </a:bodyPr>
          <a:lstStyle/>
          <a:p>
            <a:fld id="{1AD93096-5B34-4342-9326-69289CEAE4C2}" type="slidenum">
              <a:rPr lang="fr-CA" smtClean="0"/>
              <a:pPr/>
              <a:t>34</a:t>
            </a:fld>
            <a:endParaRPr lang="fr-CA">
              <a:solidFill>
                <a:srgbClr val="FFFFFF"/>
              </a:solidFill>
            </a:endParaRPr>
          </a:p>
        </p:txBody>
      </p:sp>
      <p:pic>
        <p:nvPicPr>
          <p:cNvPr id="5" name="Image 1" descr="Résultats de recherche d'images pour « « Heureux l'étudiant qui comme la rivière arrive a suivre son cours sans sortir de son lit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6655469" cy="575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533400" y="6021288"/>
            <a:ext cx="6054824" cy="646331"/>
          </a:xfrm>
          <a:prstGeom prst="rect">
            <a:avLst/>
          </a:prstGeom>
          <a:noFill/>
        </p:spPr>
        <p:txBody>
          <a:bodyPr wrap="square" rtlCol="0">
            <a:spAutoFit/>
          </a:bodyPr>
          <a:lstStyle/>
          <a:p>
            <a:r>
              <a:rPr lang="fr-CA" i="1"/>
              <a:t>Publié le 17 mai 2010 dans http://adsbdesannois.over-blog.com/article-fran-ois-l-embrouille-l-etudiant-50556218.html</a:t>
            </a:r>
            <a:endParaRPr lang="fr-CA" i="1" dirty="0"/>
          </a:p>
        </p:txBody>
      </p:sp>
      <p:sp>
        <p:nvSpPr>
          <p:cNvPr id="10" name="ZoneTexte 9"/>
          <p:cNvSpPr txBox="1"/>
          <p:nvPr/>
        </p:nvSpPr>
        <p:spPr>
          <a:xfrm>
            <a:off x="2915816" y="236547"/>
            <a:ext cx="1603672" cy="400110"/>
          </a:xfrm>
          <a:prstGeom prst="rect">
            <a:avLst/>
          </a:prstGeom>
          <a:noFill/>
        </p:spPr>
        <p:txBody>
          <a:bodyPr wrap="square" rtlCol="0">
            <a:spAutoFit/>
          </a:bodyPr>
          <a:lstStyle/>
          <a:p>
            <a:r>
              <a:rPr lang="fr-CA" sz="2000" b="1" dirty="0"/>
              <a:t>l’enseignant</a:t>
            </a:r>
          </a:p>
        </p:txBody>
      </p:sp>
      <p:sp>
        <p:nvSpPr>
          <p:cNvPr id="11" name="ZoneTexte 10"/>
          <p:cNvSpPr txBox="1"/>
          <p:nvPr/>
        </p:nvSpPr>
        <p:spPr>
          <a:xfrm>
            <a:off x="4067944" y="584278"/>
            <a:ext cx="1583154" cy="400110"/>
          </a:xfrm>
          <a:prstGeom prst="rect">
            <a:avLst/>
          </a:prstGeom>
          <a:noFill/>
        </p:spPr>
        <p:txBody>
          <a:bodyPr wrap="square" rtlCol="0">
            <a:spAutoFit/>
          </a:bodyPr>
          <a:lstStyle/>
          <a:p>
            <a:r>
              <a:rPr lang="fr-CA" sz="2000" b="1" dirty="0"/>
              <a:t>enseigner</a:t>
            </a:r>
          </a:p>
        </p:txBody>
      </p:sp>
    </p:spTree>
    <p:extLst>
      <p:ext uri="{BB962C8B-B14F-4D97-AF65-F5344CB8AC3E}">
        <p14:creationId xmlns:p14="http://schemas.microsoft.com/office/powerpoint/2010/main" val="385143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Méthode d’enseignement</a:t>
            </a:r>
          </a:p>
        </p:txBody>
      </p:sp>
      <p:sp>
        <p:nvSpPr>
          <p:cNvPr id="3" name="Espace réservé du contenu 2"/>
          <p:cNvSpPr>
            <a:spLocks noGrp="1"/>
          </p:cNvSpPr>
          <p:nvPr>
            <p:ph sz="quarter" idx="1"/>
          </p:nvPr>
        </p:nvSpPr>
        <p:spPr/>
        <p:txBody>
          <a:bodyPr>
            <a:normAutofit fontScale="92500" lnSpcReduction="10000"/>
          </a:bodyPr>
          <a:lstStyle/>
          <a:p>
            <a:r>
              <a:rPr lang="fr-CA" dirty="0"/>
              <a:t>Surtout magistrale, mais</a:t>
            </a:r>
          </a:p>
          <a:p>
            <a:r>
              <a:rPr lang="fr-CA" dirty="0"/>
              <a:t>Ce cours devrait être </a:t>
            </a:r>
            <a:r>
              <a:rPr lang="fr-CA" b="1" dirty="0"/>
              <a:t>interactif</a:t>
            </a:r>
            <a:r>
              <a:rPr lang="fr-CA" dirty="0"/>
              <a:t>!</a:t>
            </a:r>
          </a:p>
          <a:p>
            <a:r>
              <a:rPr lang="fr-CA" dirty="0"/>
              <a:t>Je compte sur la collaboration des étudiants pour </a:t>
            </a:r>
          </a:p>
          <a:p>
            <a:pPr lvl="1"/>
            <a:r>
              <a:rPr lang="fr-CA" dirty="0"/>
              <a:t>Présentations et projets</a:t>
            </a:r>
          </a:p>
          <a:p>
            <a:pPr lvl="1"/>
            <a:r>
              <a:rPr lang="fr-CA" dirty="0"/>
              <a:t>Discussions en classe</a:t>
            </a:r>
          </a:p>
          <a:p>
            <a:pPr lvl="1"/>
            <a:r>
              <a:rPr lang="fr-CA" dirty="0"/>
              <a:t>Questions, interventions des étudiants!</a:t>
            </a:r>
          </a:p>
          <a:p>
            <a:pPr lvl="1"/>
            <a:r>
              <a:rPr lang="fr-CA" dirty="0"/>
              <a:t>Compléments</a:t>
            </a:r>
          </a:p>
          <a:p>
            <a:pPr lvl="1"/>
            <a:r>
              <a:rPr lang="fr-CA" dirty="0"/>
              <a:t>Au besoin corrections de ce que je dis!</a:t>
            </a:r>
          </a:p>
          <a:p>
            <a:r>
              <a:rPr lang="fr-CA" dirty="0"/>
              <a:t>Chaque étudiant travaillera sur un projet, choisi en accord avec le prof</a:t>
            </a:r>
          </a:p>
          <a:p>
            <a:pPr lvl="1"/>
            <a:endParaRPr lang="fr-CA" dirty="0"/>
          </a:p>
          <a:p>
            <a:endParaRPr lang="fr-CA" dirty="0"/>
          </a:p>
          <a:p>
            <a:pPr marL="0" indent="0">
              <a:buNone/>
            </a:pPr>
            <a:endParaRPr lang="fr-CA" dirty="0"/>
          </a:p>
          <a:p>
            <a:pPr marL="365760" lvl="1" indent="0">
              <a:buNone/>
            </a:pPr>
            <a:endParaRPr lang="fr-CA" dirty="0"/>
          </a:p>
          <a:p>
            <a:pPr lvl="1"/>
            <a:endParaRPr lang="fr-CA" dirty="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4</a:t>
            </a:fld>
            <a:endParaRPr lang="fr-CA">
              <a:solidFill>
                <a:srgbClr val="FFFFFF"/>
              </a:solidFill>
            </a:endParaRPr>
          </a:p>
        </p:txBody>
      </p:sp>
    </p:spTree>
    <p:extLst>
      <p:ext uri="{BB962C8B-B14F-4D97-AF65-F5344CB8AC3E}">
        <p14:creationId xmlns:p14="http://schemas.microsoft.com/office/powerpoint/2010/main" val="2362869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Préalables et accessibilité</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5</a:t>
            </a:fld>
            <a:endParaRPr lang="fr-CA">
              <a:solidFill>
                <a:srgbClr val="FFFFFF"/>
              </a:solidFill>
            </a:endParaRPr>
          </a:p>
        </p:txBody>
      </p:sp>
      <p:sp>
        <p:nvSpPr>
          <p:cNvPr id="4" name="Espace réservé du contenu 3"/>
          <p:cNvSpPr>
            <a:spLocks noGrp="1"/>
          </p:cNvSpPr>
          <p:nvPr>
            <p:ph sz="quarter" idx="1"/>
          </p:nvPr>
        </p:nvSpPr>
        <p:spPr/>
        <p:txBody>
          <a:bodyPr>
            <a:normAutofit/>
          </a:bodyPr>
          <a:lstStyle/>
          <a:p>
            <a:r>
              <a:rPr lang="fr-CA" dirty="0"/>
              <a:t>Le cours sera enseigné de manière à rendre la matière accessible aux étudiants avec des connaissances de base en informatique</a:t>
            </a:r>
          </a:p>
          <a:p>
            <a:r>
              <a:rPr lang="fr-CA" dirty="0"/>
              <a:t>Évidemment les étudiants qui auront suivi des cours sur les réseaux, sur le commerce électronique, etc. seront avantagés</a:t>
            </a:r>
          </a:p>
          <a:p>
            <a:pPr lvl="1"/>
            <a:r>
              <a:rPr lang="fr-CA" dirty="0"/>
              <a:t>Et pourront utiliser leurs connaissances pour des projets sophistiqués</a:t>
            </a:r>
          </a:p>
          <a:p>
            <a:pPr lvl="1"/>
            <a:r>
              <a:rPr lang="fr-CA" dirty="0"/>
              <a:t>Aussi, pour des interventions utiles pour les collègues</a:t>
            </a:r>
          </a:p>
        </p:txBody>
      </p:sp>
    </p:spTree>
    <p:extLst>
      <p:ext uri="{BB962C8B-B14F-4D97-AF65-F5344CB8AC3E}">
        <p14:creationId xmlns:p14="http://schemas.microsoft.com/office/powerpoint/2010/main" val="336463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Évaluation</a:t>
            </a:r>
          </a:p>
        </p:txBody>
      </p:sp>
      <p:sp>
        <p:nvSpPr>
          <p:cNvPr id="3" name="Espace réservé du contenu 2"/>
          <p:cNvSpPr>
            <a:spLocks noGrp="1"/>
          </p:cNvSpPr>
          <p:nvPr>
            <p:ph sz="quarter" idx="1"/>
          </p:nvPr>
        </p:nvSpPr>
        <p:spPr/>
        <p:txBody>
          <a:bodyPr/>
          <a:lstStyle/>
          <a:p>
            <a:r>
              <a:rPr lang="fr-CA" dirty="0"/>
              <a:t>Rapport de choix de projet : 5%</a:t>
            </a:r>
          </a:p>
          <a:p>
            <a:r>
              <a:rPr lang="fr-CA" dirty="0"/>
              <a:t>Rapport préliminaire de projet: 10%</a:t>
            </a:r>
          </a:p>
          <a:p>
            <a:r>
              <a:rPr lang="fr-CA" dirty="0"/>
              <a:t>Présentation de projet: 10%</a:t>
            </a:r>
          </a:p>
          <a:p>
            <a:r>
              <a:rPr lang="fr-CA" dirty="0"/>
              <a:t>Rapport final de projet: 25%</a:t>
            </a:r>
          </a:p>
          <a:p>
            <a:r>
              <a:rPr lang="fr-CA" dirty="0"/>
              <a:t>Examen intra (2 heures): 20%</a:t>
            </a:r>
          </a:p>
          <a:p>
            <a:r>
              <a:rPr lang="fr-CA" dirty="0"/>
              <a:t>Examen final (3 heures): 30%</a:t>
            </a:r>
          </a:p>
          <a:p>
            <a:pPr lvl="1"/>
            <a:r>
              <a:rPr lang="fr-CA" dirty="0"/>
              <a:t>Sur toute </a:t>
            </a:r>
            <a:r>
              <a:rPr lang="fr-CA"/>
              <a:t>la matière du cours</a:t>
            </a:r>
            <a:endParaRPr lang="fr-CA" dirty="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smtClean="0"/>
              <a:pPr/>
              <a:t>6</a:t>
            </a:fld>
            <a:endParaRPr lang="fr-CA">
              <a:solidFill>
                <a:srgbClr val="FFFFFF"/>
              </a:solidFill>
            </a:endParaRPr>
          </a:p>
        </p:txBody>
      </p:sp>
    </p:spTree>
    <p:extLst>
      <p:ext uri="{BB962C8B-B14F-4D97-AF65-F5344CB8AC3E}">
        <p14:creationId xmlns:p14="http://schemas.microsoft.com/office/powerpoint/2010/main" val="316478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Échéancier</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7</a:t>
            </a:fld>
            <a:endParaRPr lang="fr-CA">
              <a:solidFill>
                <a:srgbClr val="FFFFFF"/>
              </a:solidFill>
            </a:endParaRPr>
          </a:p>
        </p:txBody>
      </p:sp>
      <p:sp>
        <p:nvSpPr>
          <p:cNvPr id="4" name="Espace réservé du contenu 3"/>
          <p:cNvSpPr>
            <a:spLocks noGrp="1"/>
          </p:cNvSpPr>
          <p:nvPr>
            <p:ph sz="quarter" idx="1"/>
          </p:nvPr>
        </p:nvSpPr>
        <p:spPr/>
        <p:txBody>
          <a:bodyPr>
            <a:normAutofit fontScale="70000" lnSpcReduction="20000"/>
          </a:bodyPr>
          <a:lstStyle/>
          <a:p>
            <a:r>
              <a:rPr lang="fr-CA" sz="2400" dirty="0"/>
              <a:t>(5%) Semaine 4 (2 oct.): Soumission d’un bref rapport (approx 800-1000 mots) avec: </a:t>
            </a:r>
          </a:p>
          <a:p>
            <a:pPr lvl="1"/>
            <a:r>
              <a:rPr lang="fr-CA" sz="2000" dirty="0"/>
              <a:t>Titre de votre sujet de projet</a:t>
            </a:r>
          </a:p>
          <a:p>
            <a:pPr lvl="1"/>
            <a:r>
              <a:rPr lang="fr-CA" sz="2000" dirty="0"/>
              <a:t>Noms des étudiants participant au projet (max 2)</a:t>
            </a:r>
          </a:p>
          <a:p>
            <a:pPr lvl="1"/>
            <a:r>
              <a:rPr lang="fr-CA" sz="2000" dirty="0"/>
              <a:t>Résumé du sujet, son intérêt, résultats attendus</a:t>
            </a:r>
          </a:p>
          <a:p>
            <a:pPr lvl="1"/>
            <a:r>
              <a:rPr lang="fr-CA" sz="2000" dirty="0"/>
              <a:t>Liste de références initiales</a:t>
            </a:r>
          </a:p>
          <a:p>
            <a:pPr lvl="1"/>
            <a:r>
              <a:rPr lang="fr-CA" sz="2000" dirty="0"/>
              <a:t>Utiliser déjà un bon format car il sera la base de vos soumissions ultérieures</a:t>
            </a:r>
          </a:p>
          <a:p>
            <a:r>
              <a:rPr lang="fr-CA" sz="2400" dirty="0"/>
              <a:t>Semaine 6 (6 octobre): Semaine d’études</a:t>
            </a:r>
          </a:p>
          <a:p>
            <a:r>
              <a:rPr lang="fr-CA" sz="2400" dirty="0"/>
              <a:t>(20%) Semaine 7 (20 octobre): Examen de mi-session, 2hrs, livre fermé - PRÉSENTIEL</a:t>
            </a:r>
          </a:p>
          <a:p>
            <a:r>
              <a:rPr lang="fr-CA" sz="2400" dirty="0"/>
              <a:t>(10%) Semaine 10 (10 novembre): Soumission du rapport préliminaire du projet (approx. 2000 mots)</a:t>
            </a:r>
          </a:p>
          <a:p>
            <a:r>
              <a:rPr lang="fr-CA" sz="2400" dirty="0"/>
              <a:t>(10%) Semaine 12-14 (28 mars- 4 avril): Présentations finales de projets, soumission de </a:t>
            </a:r>
            <a:r>
              <a:rPr lang="fr-CA" sz="2400"/>
              <a:t>diapositives (&lt;=20 </a:t>
            </a:r>
            <a:r>
              <a:rPr lang="fr-CA" sz="2400" dirty="0"/>
              <a:t>diapos) </a:t>
            </a:r>
          </a:p>
          <a:p>
            <a:r>
              <a:rPr lang="fr-CA" sz="2400" dirty="0"/>
              <a:t>(30%) Semaine 15 (15 décembre): Examen final, 3hrs, livre ouvert, fin du cours - PRÉSENTIEL</a:t>
            </a:r>
          </a:p>
          <a:p>
            <a:r>
              <a:rPr lang="fr-CA" sz="2400" dirty="0"/>
              <a:t>(25%) Semaine 16 (22 décembre): Date limite pour soumission des projets écrits finaux (approx. 4000 mots).</a:t>
            </a:r>
          </a:p>
          <a:p>
            <a:pPr lvl="1"/>
            <a:r>
              <a:rPr lang="fr-CA" sz="2100" b="1" dirty="0"/>
              <a:t>V. Moodle pour les dates-heures exactes des remises</a:t>
            </a:r>
          </a:p>
          <a:p>
            <a:endParaRPr lang="fr-CA" sz="2400" dirty="0"/>
          </a:p>
          <a:p>
            <a:endParaRPr lang="fr-CA" sz="2400" dirty="0"/>
          </a:p>
        </p:txBody>
      </p:sp>
    </p:spTree>
    <p:extLst>
      <p:ext uri="{BB962C8B-B14F-4D97-AF65-F5344CB8AC3E}">
        <p14:creationId xmlns:p14="http://schemas.microsoft.com/office/powerpoint/2010/main" val="348271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Les présentations et les rapports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8</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20000"/>
          </a:bodyPr>
          <a:lstStyle/>
          <a:p>
            <a:r>
              <a:rPr lang="fr-CA" dirty="0"/>
              <a:t>Rapport initial de projet: description du sujet, son intérêt, lectures préliminaires, sources d’information trouvées.</a:t>
            </a:r>
          </a:p>
          <a:p>
            <a:r>
              <a:rPr lang="fr-CA" dirty="0"/>
              <a:t>Rapport préliminaire: mêmes informations mais plus en profondeur</a:t>
            </a:r>
          </a:p>
          <a:p>
            <a:r>
              <a:rPr lang="fr-CA" dirty="0"/>
              <a:t>Présentation en classe à la fin: vision plus approfondie du sujet, pour vos collègues</a:t>
            </a:r>
          </a:p>
          <a:p>
            <a:pPr lvl="1"/>
            <a:r>
              <a:rPr lang="fr-CA" dirty="0"/>
              <a:t>Diapos à livrer, elles seront mises à disposition de la classe</a:t>
            </a:r>
          </a:p>
          <a:p>
            <a:r>
              <a:rPr lang="fr-CA" dirty="0"/>
              <a:t>Rapport final: Présentation </a:t>
            </a:r>
            <a:r>
              <a:rPr lang="fr-CA" b="1" dirty="0"/>
              <a:t>bien raisonnée et bien rédigée</a:t>
            </a:r>
            <a:r>
              <a:rPr lang="fr-CA" dirty="0"/>
              <a:t> du sujet, incluant tout ce que vous avez appris et que vous n’avez pas eu le temps de présenter dans la présentation orale</a:t>
            </a:r>
          </a:p>
        </p:txBody>
      </p:sp>
    </p:spTree>
    <p:extLst>
      <p:ext uri="{BB962C8B-B14F-4D97-AF65-F5344CB8AC3E}">
        <p14:creationId xmlns:p14="http://schemas.microsoft.com/office/powerpoint/2010/main" val="403167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A62238-472A-8CE6-8F1A-69A0CE5BAD8C}"/>
              </a:ext>
            </a:extLst>
          </p:cNvPr>
          <p:cNvSpPr>
            <a:spLocks noGrp="1"/>
          </p:cNvSpPr>
          <p:nvPr>
            <p:ph type="title"/>
          </p:nvPr>
        </p:nvSpPr>
        <p:spPr/>
        <p:txBody>
          <a:bodyPr/>
          <a:lstStyle/>
          <a:p>
            <a:r>
              <a:rPr lang="fr-CA" dirty="0"/>
              <a:t>Sujets appropriés et non</a:t>
            </a:r>
          </a:p>
        </p:txBody>
      </p:sp>
      <p:sp>
        <p:nvSpPr>
          <p:cNvPr id="3" name="Espace réservé du numéro de diapositive 2">
            <a:extLst>
              <a:ext uri="{FF2B5EF4-FFF2-40B4-BE49-F238E27FC236}">
                <a16:creationId xmlns:a16="http://schemas.microsoft.com/office/drawing/2014/main" id="{573A2AA0-4D2A-29F2-989C-93E7B9A5D3A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9</a:t>
            </a:fld>
            <a:endParaRPr lang="fr-CA">
              <a:solidFill>
                <a:srgbClr val="FFFFFF"/>
              </a:solidFill>
            </a:endParaRPr>
          </a:p>
        </p:txBody>
      </p:sp>
      <p:sp>
        <p:nvSpPr>
          <p:cNvPr id="4" name="Espace réservé du contenu 3">
            <a:extLst>
              <a:ext uri="{FF2B5EF4-FFF2-40B4-BE49-F238E27FC236}">
                <a16:creationId xmlns:a16="http://schemas.microsoft.com/office/drawing/2014/main" id="{276CC8BC-3F5E-738D-CF1B-167454BA2C83}"/>
              </a:ext>
            </a:extLst>
          </p:cNvPr>
          <p:cNvSpPr>
            <a:spLocks noGrp="1"/>
          </p:cNvSpPr>
          <p:nvPr>
            <p:ph sz="quarter" idx="1"/>
          </p:nvPr>
        </p:nvSpPr>
        <p:spPr/>
        <p:txBody>
          <a:bodyPr>
            <a:normAutofit fontScale="77500" lnSpcReduction="20000"/>
          </a:bodyPr>
          <a:lstStyle/>
          <a:p>
            <a:r>
              <a:rPr lang="fr-CA" dirty="0"/>
              <a:t>Appropriés:</a:t>
            </a:r>
          </a:p>
          <a:p>
            <a:pPr lvl="1"/>
            <a:r>
              <a:rPr lang="fr-CA" dirty="0"/>
              <a:t>Lois</a:t>
            </a:r>
          </a:p>
          <a:p>
            <a:pPr lvl="1"/>
            <a:r>
              <a:rPr lang="fr-CA" dirty="0"/>
              <a:t>Articles publiés qui discutent des aspects légaux</a:t>
            </a:r>
          </a:p>
          <a:p>
            <a:pPr lvl="1"/>
            <a:r>
              <a:rPr lang="fr-CA" dirty="0"/>
              <a:t>Sentences de tribunaux</a:t>
            </a:r>
          </a:p>
          <a:p>
            <a:pPr lvl="1"/>
            <a:r>
              <a:rPr lang="fr-CA" dirty="0"/>
              <a:t>Leur interprétation et application</a:t>
            </a:r>
          </a:p>
          <a:p>
            <a:pPr lvl="1"/>
            <a:r>
              <a:rPr lang="fr-CA" dirty="0"/>
              <a:t>Pratiques de la police concernant les investigations</a:t>
            </a:r>
          </a:p>
          <a:p>
            <a:r>
              <a:rPr lang="fr-CA" dirty="0"/>
              <a:t>Moins appropriés</a:t>
            </a:r>
          </a:p>
          <a:p>
            <a:pPr lvl="1"/>
            <a:r>
              <a:rPr lang="fr-CA" dirty="0"/>
              <a:t>Aspects sociaux</a:t>
            </a:r>
          </a:p>
          <a:p>
            <a:r>
              <a:rPr lang="fr-CA" b="1" dirty="0"/>
              <a:t>Pas</a:t>
            </a:r>
            <a:r>
              <a:rPr lang="fr-CA" dirty="0"/>
              <a:t> appropriés:</a:t>
            </a:r>
          </a:p>
          <a:p>
            <a:pPr lvl="1"/>
            <a:r>
              <a:rPr lang="fr-CA" dirty="0"/>
              <a:t>Techniques utilisées par les criminels</a:t>
            </a:r>
          </a:p>
          <a:p>
            <a:pPr lvl="1"/>
            <a:r>
              <a:rPr lang="fr-CA" dirty="0"/>
              <a:t>Comment se défendre et éviter le cybercrime</a:t>
            </a:r>
          </a:p>
          <a:p>
            <a:pPr lvl="2"/>
            <a:r>
              <a:rPr lang="fr-CA" dirty="0"/>
              <a:t>À moins d’une forte composante juridique</a:t>
            </a:r>
          </a:p>
          <a:p>
            <a:pPr lvl="2"/>
            <a:r>
              <a:rPr lang="fr-CA" dirty="0"/>
              <a:t>Nous en parlerons un peu pour mise en contexte, mais ceci n’est pas le sujet du cours</a:t>
            </a:r>
          </a:p>
          <a:p>
            <a:pPr lvl="1"/>
            <a:endParaRPr lang="fr-CA" dirty="0"/>
          </a:p>
        </p:txBody>
      </p:sp>
    </p:spTree>
    <p:extLst>
      <p:ext uri="{BB962C8B-B14F-4D97-AF65-F5344CB8AC3E}">
        <p14:creationId xmlns:p14="http://schemas.microsoft.com/office/powerpoint/2010/main" val="35378555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86E968-A0F2-47D4-8CE8-3393AEDB0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scolaire</Template>
  <TotalTime>0</TotalTime>
  <Words>2242</Words>
  <Application>Microsoft Office PowerPoint</Application>
  <PresentationFormat>Affichage à l'écran (4:3)</PresentationFormat>
  <Paragraphs>259</Paragraphs>
  <Slides>34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34</vt:i4>
      </vt:variant>
    </vt:vector>
  </HeadingPairs>
  <TitlesOfParts>
    <vt:vector size="42" baseType="lpstr">
      <vt:lpstr>Arial</vt:lpstr>
      <vt:lpstr>Calibri</vt:lpstr>
      <vt:lpstr>Times New Roman</vt:lpstr>
      <vt:lpstr>Tw Cen MT</vt:lpstr>
      <vt:lpstr>Verdana</vt:lpstr>
      <vt:lpstr>Wingdings</vt:lpstr>
      <vt:lpstr>Wingdings 2</vt:lpstr>
      <vt:lpstr>Médian</vt:lpstr>
      <vt:lpstr>CYB1033:  Aspects légaux de la cybersécurité  Chapitre 0:  Informations Générales </vt:lpstr>
      <vt:lpstr>Description et objectifs</vt:lpstr>
      <vt:lpstr> Bienvenue au cours!</vt:lpstr>
      <vt:lpstr>Méthode d’enseignement</vt:lpstr>
      <vt:lpstr>Préalables et accessibilité</vt:lpstr>
      <vt:lpstr>Évaluation</vt:lpstr>
      <vt:lpstr>Échéancier</vt:lpstr>
      <vt:lpstr>Les présentations et les rapports</vt:lpstr>
      <vt:lpstr>Sujets appropriés et non</vt:lpstr>
      <vt:lpstr>Quelques possibilités pour les projets</vt:lpstr>
      <vt:lpstr>Travail en deux</vt:lpstr>
      <vt:lpstr>Sources législatives et sentences </vt:lpstr>
      <vt:lpstr>Manuels et sources</vt:lpstr>
      <vt:lpstr>Le manuel de J. Clough</vt:lpstr>
      <vt:lpstr>Le manuel de Sara Smyth</vt:lpstr>
      <vt:lpstr>Le livre de Francis Fortin</vt:lpstr>
      <vt:lpstr>Table des matières </vt:lpstr>
      <vt:lpstr>Idées de projets</vt:lpstr>
      <vt:lpstr>Ressources bibliothèque</vt:lpstr>
      <vt:lpstr>La Toile – Web</vt:lpstr>
      <vt:lpstr>PACC – CCAP: https://pacc-ccap.ca/</vt:lpstr>
      <vt:lpstr>Commissariat à la protection de la vie privée</vt:lpstr>
      <vt:lpstr>Bulletin Direction Informatique</vt:lpstr>
      <vt:lpstr>Centre canadien sur la cybersécurité</vt:lpstr>
      <vt:lpstr>SOQUIJ</vt:lpstr>
      <vt:lpstr>Site de la Gendarmerie Royale</vt:lpstr>
      <vt:lpstr>Statistiques</vt:lpstr>
      <vt:lpstr>Différence</vt:lpstr>
      <vt:lpstr>Pour les articles et sentences</vt:lpstr>
      <vt:lpstr>Faire suite aux suggestions …</vt:lpstr>
      <vt:lpstr>Communication</vt:lpstr>
      <vt:lpstr>Disponibilité de ces notes de cours</vt:lpstr>
      <vt:lpstr>AVERTISSEMENT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2016-12-14T20:23:27Z</dcterms:created>
  <dcterms:modified xsi:type="dcterms:W3CDTF">2023-01-11T04:11:35Z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